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92" r:id="rId3"/>
    <p:sldId id="314" r:id="rId4"/>
    <p:sldId id="315" r:id="rId5"/>
    <p:sldId id="318" r:id="rId6"/>
    <p:sldId id="319" r:id="rId7"/>
    <p:sldId id="320" r:id="rId8"/>
    <p:sldId id="303" r:id="rId9"/>
  </p:sldIdLst>
  <p:sldSz cx="9144000" cy="6858000" type="screen4x3"/>
  <p:notesSz cx="6761163" cy="9942513"/>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19F3F3"/>
    <a:srgbClr val="08E823"/>
    <a:srgbClr val="33CC33"/>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67" autoAdjust="0"/>
    <p:restoredTop sz="94656" autoAdjust="0"/>
  </p:normalViewPr>
  <p:slideViewPr>
    <p:cSldViewPr>
      <p:cViewPr>
        <p:scale>
          <a:sx n="55" d="100"/>
          <a:sy n="55" d="100"/>
        </p:scale>
        <p:origin x="-1752" y="-4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1" y="816429"/>
            <a:ext cx="8839199" cy="58782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12" descr="http://www.a-star.edu.sg/Portals/69/Skins/SIMTech/images/bannerPattern.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46667" b="13979"/>
          <a:stretch/>
        </p:blipFill>
        <p:spPr bwMode="auto">
          <a:xfrm flipH="1">
            <a:off x="4267200" y="4408714"/>
            <a:ext cx="4876800" cy="24492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userDrawn="1"/>
        </p:nvSpPr>
        <p:spPr bwMode="blackWhite">
          <a:xfrm>
            <a:off x="0" y="1"/>
            <a:ext cx="9144000" cy="571500"/>
          </a:xfrm>
          <a:prstGeom prst="rect">
            <a:avLst/>
          </a:prstGeom>
          <a:solidFill>
            <a:srgbClr val="CC6600"/>
          </a:solidFill>
          <a:ln w="3175">
            <a:noFill/>
            <a:miter lim="800000"/>
            <a:headEnd/>
            <a:tailEnd/>
          </a:ln>
          <a:effectLst>
            <a:outerShdw blurRad="50800" dist="38100" dir="5400000" algn="t" rotWithShape="0">
              <a:prstClr val="black">
                <a:alpha val="40000"/>
              </a:prstClr>
            </a:outerShdw>
          </a:effectLst>
        </p:spPr>
        <p:txBody>
          <a:bodyPr lIns="182880"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endParaRPr lang="en-US" altLang="en-US" sz="3200" dirty="0">
              <a:solidFill>
                <a:schemeClr val="bg1"/>
              </a:solidFill>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0" y="2675"/>
            <a:ext cx="9144000" cy="568827"/>
          </a:xfrm>
        </p:spPr>
        <p:txBody>
          <a:bodyPr/>
          <a:lstStyle>
            <a:lvl1pPr>
              <a:defRPr sz="3200">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116990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dirty="0" err="1" smtClean="0"/>
              <a:t>Kode</a:t>
            </a:r>
            <a:r>
              <a:rPr lang="en-US" dirty="0" smtClean="0"/>
              <a:t> MK :</a:t>
            </a:r>
            <a:endParaRPr lang="id-ID" dirty="0" smtClean="0"/>
          </a:p>
          <a:p>
            <a:r>
              <a:rPr lang="en-US" dirty="0" smtClean="0"/>
              <a:t>MK :</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dirty="0" err="1" smtClean="0"/>
              <a:t>Kode</a:t>
            </a:r>
            <a:r>
              <a:rPr lang="en-US" dirty="0" smtClean="0"/>
              <a:t> MK :</a:t>
            </a:r>
            <a:endParaRPr lang="id-ID" dirty="0" smtClean="0"/>
          </a:p>
          <a:p>
            <a:r>
              <a:rPr lang="en-US" dirty="0" smtClean="0"/>
              <a:t>MK :</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p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4.gif"/><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id-ID" sz="4000" dirty="0" smtClean="0"/>
              <a:t> INSTRUMEN  dan UJI KELAYAKAN INSTRUMEN </a:t>
            </a:r>
            <a:endParaRPr lang="id-ID"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12 (sesi 1)</a:t>
            </a:r>
            <a:endPar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11" name="Picture 2" descr="D:\Picture\logo ibi small.gif"/>
          <p:cNvPicPr>
            <a:picLocks noChangeAspect="1" noChangeArrowheads="1"/>
          </p:cNvPicPr>
          <p:nvPr/>
        </p:nvPicPr>
        <p:blipFill>
          <a:blip r:embed="rId5"/>
          <a:srcRect/>
          <a:stretch>
            <a:fillRect/>
          </a:stretch>
        </p:blipFill>
        <p:spPr bwMode="auto">
          <a:xfrm>
            <a:off x="7715272" y="142852"/>
            <a:ext cx="1244319" cy="1244320"/>
          </a:xfrm>
          <a:prstGeom prst="rect">
            <a:avLst/>
          </a:prstGeom>
          <a:noFill/>
        </p:spPr>
      </p:pic>
      <p:sp>
        <p:nvSpPr>
          <p:cNvPr id="2"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smtClean="0">
                <a:latin typeface="Arial" panose="020B0604020202020204" pitchFamily="34" charset="0"/>
                <a:cs typeface="Arial" panose="020B0604020202020204" pitchFamily="34" charset="0"/>
              </a:rPr>
              <a:t>Kode</a:t>
            </a:r>
            <a:r>
              <a:rPr lang="en-US" sz="1200" dirty="0" smtClean="0">
                <a:latin typeface="Arial" panose="020B0604020202020204" pitchFamily="34" charset="0"/>
                <a:cs typeface="Arial" panose="020B0604020202020204" pitchFamily="34" charset="0"/>
              </a:rPr>
              <a:t> MK :</a:t>
            </a:r>
            <a:r>
              <a:rPr lang="id-ID" sz="1200" dirty="0" smtClean="0">
                <a:latin typeface="Arial" panose="020B0604020202020204" pitchFamily="34" charset="0"/>
                <a:cs typeface="Arial" panose="020B0604020202020204" pitchFamily="34" charset="0"/>
              </a:rPr>
              <a:t> Riset SDM</a:t>
            </a:r>
            <a:endParaRPr lang="en-US" sz="1200" dirty="0" smtClean="0">
              <a:latin typeface="Arial" panose="020B0604020202020204" pitchFamily="34" charset="0"/>
              <a:cs typeface="Arial" panose="020B0604020202020204" pitchFamily="34" charset="0"/>
            </a:endParaRPr>
          </a:p>
          <a:p>
            <a:pPr algn="ctr"/>
            <a:r>
              <a:rPr lang="en-US" sz="1200" dirty="0" smtClean="0">
                <a:latin typeface="Arial" panose="020B0604020202020204" pitchFamily="34" charset="0"/>
                <a:cs typeface="Arial" panose="020B0604020202020204" pitchFamily="34" charset="0"/>
              </a:rPr>
              <a:t>  :</a:t>
            </a:r>
            <a:r>
              <a:rPr lang="id-ID" sz="120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MAN</a:t>
            </a:r>
            <a:r>
              <a:rPr lang="id-ID" sz="1200" dirty="0" smtClean="0">
                <a:latin typeface="Arial" panose="020B0604020202020204" pitchFamily="34" charset="0"/>
                <a:cs typeface="Arial" panose="020B0604020202020204" pitchFamily="34" charset="0"/>
              </a:rPr>
              <a:t> 21460</a:t>
            </a:r>
            <a:endParaRPr lang="en-US" sz="1200" dirty="0">
              <a:latin typeface="Arial" panose="020B0604020202020204" pitchFamily="34"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normAutofit/>
          </a:bodyPr>
          <a:lstStyle/>
          <a:p>
            <a:r>
              <a:rPr lang="id-ID" dirty="0" smtClean="0"/>
              <a:t> UJI VALIDITAS</a:t>
            </a:r>
            <a:endParaRPr lang="id-ID" dirty="0"/>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7"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smtClean="0">
                <a:latin typeface="Arial" panose="020B0604020202020204" pitchFamily="34" charset="0"/>
                <a:cs typeface="Arial" panose="020B0604020202020204" pitchFamily="34" charset="0"/>
              </a:rPr>
              <a:t>Kode</a:t>
            </a:r>
            <a:r>
              <a:rPr lang="en-US" sz="1200" dirty="0" smtClean="0">
                <a:latin typeface="Arial" panose="020B0604020202020204" pitchFamily="34" charset="0"/>
                <a:cs typeface="Arial" panose="020B0604020202020204" pitchFamily="34" charset="0"/>
              </a:rPr>
              <a:t> MK :</a:t>
            </a:r>
            <a:r>
              <a:rPr lang="id-ID" sz="1200" dirty="0" smtClean="0">
                <a:latin typeface="Arial" panose="020B0604020202020204" pitchFamily="34" charset="0"/>
                <a:cs typeface="Arial" panose="020B0604020202020204" pitchFamily="34" charset="0"/>
              </a:rPr>
              <a:t> Riset SDM</a:t>
            </a:r>
            <a:endParaRPr lang="en-US" sz="1200" dirty="0" smtClean="0">
              <a:latin typeface="Arial" panose="020B0604020202020204" pitchFamily="34" charset="0"/>
              <a:cs typeface="Arial" panose="020B0604020202020204" pitchFamily="34" charset="0"/>
            </a:endParaRPr>
          </a:p>
          <a:p>
            <a:pPr algn="ctr"/>
            <a:r>
              <a:rPr lang="en-US" sz="1200" dirty="0" smtClean="0">
                <a:latin typeface="Arial" panose="020B0604020202020204" pitchFamily="34" charset="0"/>
                <a:cs typeface="Arial" panose="020B0604020202020204" pitchFamily="34" charset="0"/>
              </a:rPr>
              <a:t>  :</a:t>
            </a:r>
            <a:r>
              <a:rPr lang="id-ID" sz="120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MAN</a:t>
            </a:r>
            <a:r>
              <a:rPr lang="id-ID" sz="1200" dirty="0" smtClean="0">
                <a:latin typeface="Arial" panose="020B0604020202020204" pitchFamily="34" charset="0"/>
                <a:cs typeface="Arial" panose="020B0604020202020204" pitchFamily="34" charset="0"/>
              </a:rPr>
              <a:t> 21460</a:t>
            </a:r>
            <a:endParaRPr lang="en-US" sz="1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6800"/>
            <a:ext cx="8229600" cy="5059363"/>
          </a:xfrm>
        </p:spPr>
        <p:txBody>
          <a:bodyPr>
            <a:normAutofit fontScale="92500"/>
          </a:bodyPr>
          <a:lstStyle/>
          <a:p>
            <a:pPr marL="0" indent="0">
              <a:buNone/>
            </a:pPr>
            <a:endParaRPr lang="id-ID" sz="3200" dirty="0" smtClean="0">
              <a:solidFill>
                <a:srgbClr val="FFC000"/>
              </a:solidFill>
            </a:endParaRPr>
          </a:p>
          <a:p>
            <a:pPr marL="0" indent="0">
              <a:buNone/>
            </a:pPr>
            <a:r>
              <a:rPr lang="id-ID" dirty="0"/>
              <a:t>Adalah uji keabsahan dan sering dikaitkan dengan instrumen atau alat ukur.</a:t>
            </a:r>
          </a:p>
          <a:p>
            <a:pPr marL="0" indent="0">
              <a:buNone/>
            </a:pPr>
            <a:endParaRPr lang="id-ID" dirty="0"/>
          </a:p>
          <a:p>
            <a:pPr marL="0" indent="0">
              <a:buNone/>
            </a:pPr>
            <a:r>
              <a:rPr lang="id-ID" dirty="0"/>
              <a:t>Suatu Instrumen atau alat ukur dikatakan valid jika alat tersebut memang dapat mengukur apa yang hendak diukur.</a:t>
            </a:r>
          </a:p>
          <a:p>
            <a:pPr marL="0" indent="0">
              <a:buNone/>
            </a:pPr>
            <a:endParaRPr lang="id-ID" dirty="0"/>
          </a:p>
          <a:p>
            <a:pPr marL="0" indent="0">
              <a:buNone/>
            </a:pPr>
            <a:r>
              <a:rPr lang="id-ID" dirty="0"/>
              <a:t>Suatu pengukuran dari suatu variabel dianggap sebagai pengukuran yang valid jika pengukuran tersebut berhasil mengukur konsep atau variabel yang hendak diukur, bukan mengukur variabel lain</a:t>
            </a:r>
          </a:p>
        </p:txBody>
      </p:sp>
    </p:spTree>
    <p:extLst>
      <p:ext uri="{BB962C8B-B14F-4D97-AF65-F5344CB8AC3E}">
        <p14:creationId xmlns:p14="http://schemas.microsoft.com/office/powerpoint/2010/main" val="4072623629"/>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382000" cy="5211763"/>
          </a:xfrm>
        </p:spPr>
        <p:txBody>
          <a:bodyPr>
            <a:normAutofit/>
          </a:bodyPr>
          <a:lstStyle/>
          <a:p>
            <a:pPr marL="0" indent="0">
              <a:buNone/>
            </a:pPr>
            <a:r>
              <a:rPr lang="id-ID" altLang="id-ID" b="1" dirty="0" smtClean="0">
                <a:solidFill>
                  <a:srgbClr val="FF0000"/>
                </a:solidFill>
                <a:latin typeface="Arial" charset="0"/>
                <a:cs typeface="Arial" charset="0"/>
              </a:rPr>
              <a:t>          ALASAN PERLUNYA UJI VALIDITAS </a:t>
            </a:r>
            <a:r>
              <a:rPr lang="id-ID" altLang="id-ID" dirty="0">
                <a:latin typeface="Arial" charset="0"/>
                <a:cs typeface="Arial" charset="0"/>
              </a:rPr>
              <a:t/>
            </a:r>
            <a:br>
              <a:rPr lang="id-ID" altLang="id-ID" dirty="0">
                <a:latin typeface="Arial" charset="0"/>
                <a:cs typeface="Arial" charset="0"/>
              </a:rPr>
            </a:br>
            <a:r>
              <a:rPr lang="id-ID" altLang="id-ID" dirty="0">
                <a:latin typeface="Arial" charset="0"/>
                <a:cs typeface="Arial" charset="0"/>
              </a:rPr>
              <a:t>    </a:t>
            </a:r>
            <a:br>
              <a:rPr lang="id-ID" altLang="id-ID" dirty="0">
                <a:latin typeface="Arial" charset="0"/>
                <a:cs typeface="Arial" charset="0"/>
              </a:rPr>
            </a:br>
            <a:r>
              <a:rPr lang="id-ID" altLang="id-ID" dirty="0" smtClean="0">
                <a:latin typeface="Arial" charset="0"/>
                <a:cs typeface="Arial" charset="0"/>
              </a:rPr>
              <a:t>(1) </a:t>
            </a:r>
            <a:r>
              <a:rPr lang="id-ID" dirty="0"/>
              <a:t>Agar data yang diperoleh mempunyai tingkat akurasi  yang tinggi</a:t>
            </a:r>
            <a:r>
              <a:rPr lang="id-ID" dirty="0" smtClean="0"/>
              <a:t>.</a:t>
            </a:r>
          </a:p>
          <a:p>
            <a:pPr marL="0" indent="0">
              <a:buNone/>
            </a:pPr>
            <a:endParaRPr lang="id-ID" dirty="0"/>
          </a:p>
          <a:p>
            <a:pPr marL="0" indent="0">
              <a:buNone/>
            </a:pPr>
            <a:r>
              <a:rPr lang="id-ID" dirty="0" smtClean="0"/>
              <a:t>(2) Mudah </a:t>
            </a:r>
            <a:r>
              <a:rPr lang="id-ID" dirty="0"/>
              <a:t>diamati dan hasilnya cepat diperoleh</a:t>
            </a:r>
            <a:r>
              <a:rPr lang="id-ID" dirty="0" smtClean="0"/>
              <a:t>.</a:t>
            </a:r>
          </a:p>
          <a:p>
            <a:pPr marL="0" indent="0">
              <a:buNone/>
            </a:pPr>
            <a:endParaRPr lang="id-ID" dirty="0"/>
          </a:p>
          <a:p>
            <a:pPr marL="0" indent="0">
              <a:buNone/>
            </a:pPr>
            <a:r>
              <a:rPr lang="id-ID" dirty="0" smtClean="0"/>
              <a:t>(3)Karena </a:t>
            </a:r>
            <a:r>
              <a:rPr lang="id-ID" dirty="0"/>
              <a:t>yang akan diukur bersifat abstrak, yaitu berupa konstruk  atau konsep , sehingga perlu kecermatan</a:t>
            </a:r>
            <a:endParaRPr lang="id-ID" b="1" dirty="0" smtClean="0">
              <a:solidFill>
                <a:srgbClr val="C00000"/>
              </a:solidFill>
            </a:endParaRP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 Riset SDM</a:t>
            </a:r>
          </a:p>
          <a:p>
            <a:r>
              <a:rPr lang="en-US" dirty="0" smtClean="0"/>
              <a:t>M</a:t>
            </a:r>
            <a:r>
              <a:rPr lang="id-ID" dirty="0" smtClean="0"/>
              <a:t>AN21460</a:t>
            </a:r>
            <a:endParaRPr lang="en-US" dirty="0"/>
          </a:p>
        </p:txBody>
      </p:sp>
    </p:spTree>
    <p:extLst>
      <p:ext uri="{BB962C8B-B14F-4D97-AF65-F5344CB8AC3E}">
        <p14:creationId xmlns:p14="http://schemas.microsoft.com/office/powerpoint/2010/main" val="112129689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458200" cy="4525963"/>
          </a:xfrm>
        </p:spPr>
        <p:txBody>
          <a:bodyPr>
            <a:normAutofit fontScale="92500" lnSpcReduction="10000"/>
          </a:bodyPr>
          <a:lstStyle/>
          <a:p>
            <a:pPr marL="0" indent="0">
              <a:buNone/>
            </a:pPr>
            <a:endParaRPr lang="id-ID" altLang="id-ID" sz="3200" b="1" dirty="0" smtClean="0">
              <a:solidFill>
                <a:srgbClr val="FF0000"/>
              </a:solidFill>
              <a:latin typeface="Arial" charset="0"/>
              <a:cs typeface="Arial" charset="0"/>
            </a:endParaRPr>
          </a:p>
          <a:p>
            <a:pPr fontAlgn="base"/>
            <a:r>
              <a:rPr lang="id-ID" sz="3200" dirty="0"/>
              <a:t>Dalam uji validitas, kuesioner bisa dikatakan valid apabila pertanyaan pada kuesioner mampu mengungkapkan sesuatu yang akan diukur oleh kuesioner tersebut.</a:t>
            </a:r>
          </a:p>
          <a:p>
            <a:pPr fontAlgn="base"/>
            <a:r>
              <a:rPr lang="id-ID" sz="3200" dirty="0"/>
              <a:t>Uji validitas kuesioner ini dibedakan menjadi 2, validitas faktor dan validitas item. Validitas faktor diukur jika item yang disusun memakai lebih dari satu faktor dengan faktor satu dengan lainnya memiliki kesamaan.</a:t>
            </a:r>
          </a:p>
          <a:p>
            <a:pPr marL="0" indent="0">
              <a:buNone/>
            </a:pPr>
            <a:endParaRPr lang="id-ID" sz="3200" dirty="0"/>
          </a:p>
          <a:p>
            <a:pPr>
              <a:buFont typeface="Wingdings" pitchFamily="2" charset="2"/>
              <a:buChar char="§"/>
            </a:pPr>
            <a:endParaRPr lang="id-ID" sz="3200" dirty="0"/>
          </a:p>
          <a:p>
            <a:pPr marL="0" indent="0">
              <a:buNone/>
            </a:pPr>
            <a:endParaRPr lang="id-ID" altLang="id-ID" sz="3200" dirty="0">
              <a:latin typeface="Arial" charset="0"/>
              <a:cs typeface="Arial" charset="0"/>
            </a:endParaRPr>
          </a:p>
          <a:p>
            <a:pPr marL="514350" indent="-514350">
              <a:buAutoNum type="arabicPeriod"/>
            </a:pPr>
            <a:endParaRPr lang="id-ID" altLang="id-ID" sz="3200" dirty="0" smtClean="0">
              <a:latin typeface="Arial" charset="0"/>
              <a:cs typeface="Arial" charset="0"/>
            </a:endParaRP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MK :</a:t>
            </a:r>
            <a:r>
              <a:rPr lang="id-ID" dirty="0" smtClean="0"/>
              <a:t>Riset SDM</a:t>
            </a:r>
          </a:p>
          <a:p>
            <a:r>
              <a:rPr lang="en-US" dirty="0" smtClean="0"/>
              <a:t>M</a:t>
            </a:r>
            <a:r>
              <a:rPr lang="id-ID" dirty="0" smtClean="0"/>
              <a:t>AN21460</a:t>
            </a:r>
            <a:r>
              <a:rPr lang="en-US" dirty="0" smtClean="0"/>
              <a:t> :</a:t>
            </a:r>
            <a:endParaRPr lang="en-US" dirty="0"/>
          </a:p>
        </p:txBody>
      </p:sp>
    </p:spTree>
    <p:extLst>
      <p:ext uri="{BB962C8B-B14F-4D97-AF65-F5344CB8AC3E}">
        <p14:creationId xmlns:p14="http://schemas.microsoft.com/office/powerpoint/2010/main" val="223200875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267200"/>
            <a:ext cx="8229600" cy="1858963"/>
          </a:xfrm>
        </p:spPr>
        <p:txBody>
          <a:bodyPr>
            <a:normAutofit fontScale="47500" lnSpcReduction="20000"/>
          </a:bodyPr>
          <a:lstStyle/>
          <a:p>
            <a:pPr marL="0" indent="0" fontAlgn="t">
              <a:buNone/>
            </a:pPr>
            <a:endParaRPr lang="id-ID" dirty="0"/>
          </a:p>
          <a:p>
            <a:pPr marL="0" fontAlgn="t">
              <a:spcBef>
                <a:spcPts val="0"/>
              </a:spcBef>
            </a:pPr>
            <a:r>
              <a:rPr lang="id-ID" b="1" dirty="0">
                <a:solidFill>
                  <a:srgbClr val="FFFFFF"/>
                </a:solidFill>
                <a:latin typeface="Georgia"/>
              </a:rPr>
              <a:t>Responden</a:t>
            </a:r>
            <a:endParaRPr lang="id-ID" dirty="0">
              <a:latin typeface="Arial"/>
            </a:endParaRPr>
          </a:p>
          <a:p>
            <a:pPr marL="0" fontAlgn="t">
              <a:spcBef>
                <a:spcPts val="0"/>
              </a:spcBef>
            </a:pPr>
            <a:r>
              <a:rPr lang="id-ID" b="1" dirty="0">
                <a:solidFill>
                  <a:srgbClr val="FFFFFF"/>
                </a:solidFill>
                <a:latin typeface="Georgia"/>
              </a:rPr>
              <a:t>1</a:t>
            </a:r>
            <a:endParaRPr lang="id-ID" dirty="0">
              <a:latin typeface="Arial"/>
            </a:endParaRPr>
          </a:p>
          <a:p>
            <a:pPr marL="0" fontAlgn="t">
              <a:spcBef>
                <a:spcPts val="0"/>
              </a:spcBef>
            </a:pPr>
            <a:r>
              <a:rPr lang="id-ID" b="1" dirty="0">
                <a:solidFill>
                  <a:srgbClr val="FFFFFF"/>
                </a:solidFill>
                <a:latin typeface="Georgia"/>
              </a:rPr>
              <a:t>2</a:t>
            </a:r>
            <a:endParaRPr lang="id-ID" dirty="0">
              <a:latin typeface="Arial"/>
            </a:endParaRPr>
          </a:p>
          <a:p>
            <a:pPr marL="0" fontAlgn="t">
              <a:spcBef>
                <a:spcPts val="0"/>
              </a:spcBef>
            </a:pPr>
            <a:r>
              <a:rPr lang="id-ID" b="1" dirty="0">
                <a:solidFill>
                  <a:srgbClr val="FFFFFF"/>
                </a:solidFill>
                <a:latin typeface="Georgia"/>
              </a:rPr>
              <a:t>3</a:t>
            </a:r>
            <a:endParaRPr lang="id-ID" dirty="0">
              <a:latin typeface="Arial"/>
            </a:endParaRPr>
          </a:p>
          <a:p>
            <a:pPr marL="0" fontAlgn="t">
              <a:spcBef>
                <a:spcPts val="0"/>
              </a:spcBef>
            </a:pPr>
            <a:r>
              <a:rPr lang="id-ID" b="1" dirty="0" smtClean="0">
                <a:solidFill>
                  <a:srgbClr val="FFFFFF"/>
                </a:solidFill>
                <a:latin typeface="Georgia"/>
              </a:rPr>
              <a:t>4RRE</a:t>
            </a:r>
            <a:endParaRPr lang="id-ID" dirty="0">
              <a:latin typeface="Arial"/>
            </a:endParaRPr>
          </a:p>
          <a:p>
            <a:pPr marL="0" fontAlgn="t">
              <a:spcBef>
                <a:spcPts val="0"/>
              </a:spcBef>
            </a:pPr>
            <a:r>
              <a:rPr lang="id-ID" b="1" dirty="0" smtClean="0">
                <a:solidFill>
                  <a:srgbClr val="FFFFFF"/>
                </a:solidFill>
                <a:latin typeface="Georgia"/>
              </a:rPr>
              <a:t>TRrEot</a:t>
            </a:r>
            <a:endParaRPr lang="id-ID" dirty="0">
              <a:latin typeface="Arial"/>
            </a:endParaRPr>
          </a:p>
          <a:p>
            <a:pPr marL="0" indent="0">
              <a:buNone/>
            </a:pPr>
            <a:r>
              <a:rPr lang="id-ID" sz="5800" dirty="0" smtClean="0"/>
              <a:t>Rekapitulasi jawaban responden</a:t>
            </a:r>
            <a:endParaRPr lang="id-ID" sz="5800"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 Riset SDM</a:t>
            </a:r>
          </a:p>
          <a:p>
            <a:r>
              <a:rPr lang="id-ID" dirty="0" smtClean="0"/>
              <a:t>KODE</a:t>
            </a:r>
            <a:r>
              <a:rPr lang="en-US" dirty="0" smtClean="0"/>
              <a:t> :</a:t>
            </a:r>
            <a:r>
              <a:rPr lang="id-ID" dirty="0" smtClean="0"/>
              <a:t>21460</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186314426"/>
              </p:ext>
            </p:extLst>
          </p:nvPr>
        </p:nvGraphicFramePr>
        <p:xfrm>
          <a:off x="1524000" y="1447800"/>
          <a:ext cx="6019800" cy="2952078"/>
        </p:xfrm>
        <a:graphic>
          <a:graphicData uri="http://schemas.openxmlformats.org/drawingml/2006/table">
            <a:tbl>
              <a:tblPr firstRow="1" bandRow="1">
                <a:tableStyleId>{93296810-A885-4BE3-A3E7-6D5BEEA58F35}</a:tableStyleId>
              </a:tblPr>
              <a:tblGrid>
                <a:gridCol w="870857"/>
                <a:gridCol w="870857"/>
                <a:gridCol w="870857"/>
                <a:gridCol w="870857"/>
                <a:gridCol w="870857"/>
                <a:gridCol w="870857"/>
                <a:gridCol w="794658"/>
              </a:tblGrid>
              <a:tr h="303007">
                <a:tc>
                  <a:txBody>
                    <a:bodyPr/>
                    <a:lstStyle/>
                    <a:p>
                      <a:r>
                        <a:rPr lang="id-ID" dirty="0" smtClean="0"/>
                        <a:t>No</a:t>
                      </a:r>
                      <a:endParaRPr lang="id-ID" dirty="0"/>
                    </a:p>
                  </a:txBody>
                  <a:tcPr/>
                </a:tc>
                <a:tc>
                  <a:txBody>
                    <a:bodyPr/>
                    <a:lstStyle/>
                    <a:p>
                      <a:r>
                        <a:rPr lang="id-ID" dirty="0" smtClean="0"/>
                        <a:t>1</a:t>
                      </a:r>
                      <a:endParaRPr lang="id-ID" dirty="0"/>
                    </a:p>
                  </a:txBody>
                  <a:tcPr/>
                </a:tc>
                <a:tc>
                  <a:txBody>
                    <a:bodyPr/>
                    <a:lstStyle/>
                    <a:p>
                      <a:r>
                        <a:rPr lang="id-ID" dirty="0" smtClean="0"/>
                        <a:t>2</a:t>
                      </a:r>
                      <a:endParaRPr lang="id-ID" dirty="0"/>
                    </a:p>
                  </a:txBody>
                  <a:tcPr/>
                </a:tc>
                <a:tc>
                  <a:txBody>
                    <a:bodyPr/>
                    <a:lstStyle/>
                    <a:p>
                      <a:r>
                        <a:rPr lang="id-ID" dirty="0" smtClean="0"/>
                        <a:t>3</a:t>
                      </a:r>
                      <a:endParaRPr lang="id-ID" dirty="0"/>
                    </a:p>
                  </a:txBody>
                  <a:tcPr/>
                </a:tc>
                <a:tc>
                  <a:txBody>
                    <a:bodyPr/>
                    <a:lstStyle/>
                    <a:p>
                      <a:r>
                        <a:rPr lang="id-ID" dirty="0" smtClean="0"/>
                        <a:t>4</a:t>
                      </a:r>
                      <a:endParaRPr lang="id-ID" dirty="0"/>
                    </a:p>
                  </a:txBody>
                  <a:tcPr/>
                </a:tc>
                <a:tc>
                  <a:txBody>
                    <a:bodyPr/>
                    <a:lstStyle/>
                    <a:p>
                      <a:r>
                        <a:rPr lang="id-ID" dirty="0" smtClean="0"/>
                        <a:t>5</a:t>
                      </a:r>
                      <a:endParaRPr lang="id-ID" dirty="0"/>
                    </a:p>
                  </a:txBody>
                  <a:tcPr/>
                </a:tc>
                <a:tc>
                  <a:txBody>
                    <a:bodyPr/>
                    <a:lstStyle/>
                    <a:p>
                      <a:r>
                        <a:rPr lang="id-ID" dirty="0" smtClean="0"/>
                        <a:t>Total</a:t>
                      </a:r>
                      <a:endParaRPr lang="id-ID" dirty="0"/>
                    </a:p>
                  </a:txBody>
                  <a:tcPr/>
                </a:tc>
              </a:tr>
              <a:tr h="303007">
                <a:tc>
                  <a:txBody>
                    <a:bodyPr/>
                    <a:lstStyle/>
                    <a:p>
                      <a:r>
                        <a:rPr lang="id-ID" dirty="0" smtClean="0"/>
                        <a:t>1</a:t>
                      </a:r>
                      <a:endParaRPr lang="id-ID" dirty="0"/>
                    </a:p>
                  </a:txBody>
                  <a:tcPr/>
                </a:tc>
                <a:tc>
                  <a:txBody>
                    <a:bodyPr/>
                    <a:lstStyle/>
                    <a:p>
                      <a:r>
                        <a:rPr lang="id-ID" dirty="0" smtClean="0"/>
                        <a:t>4</a:t>
                      </a:r>
                      <a:endParaRPr lang="id-ID" dirty="0"/>
                    </a:p>
                  </a:txBody>
                  <a:tcPr/>
                </a:tc>
                <a:tc>
                  <a:txBody>
                    <a:bodyPr/>
                    <a:lstStyle/>
                    <a:p>
                      <a:r>
                        <a:rPr lang="id-ID" dirty="0" smtClean="0"/>
                        <a:t>5</a:t>
                      </a:r>
                      <a:endParaRPr lang="id-ID" dirty="0"/>
                    </a:p>
                  </a:txBody>
                  <a:tcPr/>
                </a:tc>
                <a:tc>
                  <a:txBody>
                    <a:bodyPr/>
                    <a:lstStyle/>
                    <a:p>
                      <a:r>
                        <a:rPr lang="id-ID" dirty="0" smtClean="0"/>
                        <a:t>4</a:t>
                      </a:r>
                      <a:endParaRPr lang="id-ID" dirty="0"/>
                    </a:p>
                  </a:txBody>
                  <a:tcPr/>
                </a:tc>
                <a:tc>
                  <a:txBody>
                    <a:bodyPr/>
                    <a:lstStyle/>
                    <a:p>
                      <a:r>
                        <a:rPr lang="id-ID" dirty="0" smtClean="0"/>
                        <a:t>5</a:t>
                      </a:r>
                      <a:endParaRPr lang="id-ID" dirty="0"/>
                    </a:p>
                  </a:txBody>
                  <a:tcPr/>
                </a:tc>
                <a:tc>
                  <a:txBody>
                    <a:bodyPr/>
                    <a:lstStyle/>
                    <a:p>
                      <a:r>
                        <a:rPr lang="id-ID" dirty="0" smtClean="0"/>
                        <a:t>3</a:t>
                      </a:r>
                      <a:endParaRPr lang="id-ID" dirty="0"/>
                    </a:p>
                  </a:txBody>
                  <a:tcPr/>
                </a:tc>
                <a:tc>
                  <a:txBody>
                    <a:bodyPr/>
                    <a:lstStyle/>
                    <a:p>
                      <a:r>
                        <a:rPr lang="id-ID" dirty="0" smtClean="0"/>
                        <a:t>21</a:t>
                      </a:r>
                      <a:endParaRPr lang="id-ID" dirty="0"/>
                    </a:p>
                  </a:txBody>
                  <a:tcPr/>
                </a:tc>
              </a:tr>
              <a:tr h="303007">
                <a:tc>
                  <a:txBody>
                    <a:bodyPr/>
                    <a:lstStyle/>
                    <a:p>
                      <a:r>
                        <a:rPr lang="id-ID" dirty="0" smtClean="0"/>
                        <a:t>2</a:t>
                      </a:r>
                      <a:endParaRPr lang="id-ID" dirty="0"/>
                    </a:p>
                  </a:txBody>
                  <a:tcPr/>
                </a:tc>
                <a:tc>
                  <a:txBody>
                    <a:bodyPr/>
                    <a:lstStyle/>
                    <a:p>
                      <a:r>
                        <a:rPr lang="id-ID" dirty="0" smtClean="0"/>
                        <a:t>3</a:t>
                      </a:r>
                      <a:endParaRPr lang="id-ID" dirty="0"/>
                    </a:p>
                  </a:txBody>
                  <a:tcPr/>
                </a:tc>
                <a:tc>
                  <a:txBody>
                    <a:bodyPr/>
                    <a:lstStyle/>
                    <a:p>
                      <a:r>
                        <a:rPr lang="id-ID" dirty="0" smtClean="0"/>
                        <a:t>4</a:t>
                      </a:r>
                      <a:endParaRPr lang="id-ID" dirty="0"/>
                    </a:p>
                  </a:txBody>
                  <a:tcPr/>
                </a:tc>
                <a:tc>
                  <a:txBody>
                    <a:bodyPr/>
                    <a:lstStyle/>
                    <a:p>
                      <a:r>
                        <a:rPr lang="id-ID" dirty="0" smtClean="0"/>
                        <a:t>2</a:t>
                      </a:r>
                      <a:endParaRPr lang="id-ID" dirty="0"/>
                    </a:p>
                  </a:txBody>
                  <a:tcPr/>
                </a:tc>
                <a:tc>
                  <a:txBody>
                    <a:bodyPr/>
                    <a:lstStyle/>
                    <a:p>
                      <a:r>
                        <a:rPr lang="id-ID" dirty="0" smtClean="0"/>
                        <a:t>4</a:t>
                      </a:r>
                      <a:endParaRPr lang="id-ID" dirty="0"/>
                    </a:p>
                  </a:txBody>
                  <a:tcPr/>
                </a:tc>
                <a:tc>
                  <a:txBody>
                    <a:bodyPr/>
                    <a:lstStyle/>
                    <a:p>
                      <a:r>
                        <a:rPr lang="id-ID" dirty="0" smtClean="0"/>
                        <a:t>2</a:t>
                      </a:r>
                      <a:endParaRPr lang="id-ID" dirty="0"/>
                    </a:p>
                  </a:txBody>
                  <a:tcPr/>
                </a:tc>
                <a:tc>
                  <a:txBody>
                    <a:bodyPr/>
                    <a:lstStyle/>
                    <a:p>
                      <a:r>
                        <a:rPr lang="id-ID" dirty="0" smtClean="0"/>
                        <a:t>15</a:t>
                      </a:r>
                      <a:endParaRPr lang="id-ID" dirty="0"/>
                    </a:p>
                  </a:txBody>
                  <a:tcPr/>
                </a:tc>
              </a:tr>
              <a:tr h="303007">
                <a:tc>
                  <a:txBody>
                    <a:bodyPr/>
                    <a:lstStyle/>
                    <a:p>
                      <a:r>
                        <a:rPr lang="id-ID" dirty="0" smtClean="0"/>
                        <a:t>3</a:t>
                      </a:r>
                      <a:endParaRPr lang="id-ID" dirty="0"/>
                    </a:p>
                  </a:txBody>
                  <a:tcPr/>
                </a:tc>
                <a:tc>
                  <a:txBody>
                    <a:bodyPr/>
                    <a:lstStyle/>
                    <a:p>
                      <a:r>
                        <a:rPr lang="id-ID" dirty="0" smtClean="0"/>
                        <a:t>4</a:t>
                      </a:r>
                      <a:endParaRPr lang="id-ID" dirty="0"/>
                    </a:p>
                  </a:txBody>
                  <a:tcPr/>
                </a:tc>
                <a:tc>
                  <a:txBody>
                    <a:bodyPr/>
                    <a:lstStyle/>
                    <a:p>
                      <a:r>
                        <a:rPr lang="id-ID" dirty="0" smtClean="0"/>
                        <a:t>3</a:t>
                      </a:r>
                      <a:endParaRPr lang="id-ID" dirty="0"/>
                    </a:p>
                  </a:txBody>
                  <a:tcPr/>
                </a:tc>
                <a:tc>
                  <a:txBody>
                    <a:bodyPr/>
                    <a:lstStyle/>
                    <a:p>
                      <a:r>
                        <a:rPr lang="id-ID" dirty="0" smtClean="0"/>
                        <a:t>4</a:t>
                      </a:r>
                      <a:endParaRPr lang="id-ID" dirty="0"/>
                    </a:p>
                  </a:txBody>
                  <a:tcPr/>
                </a:tc>
                <a:tc>
                  <a:txBody>
                    <a:bodyPr/>
                    <a:lstStyle/>
                    <a:p>
                      <a:r>
                        <a:rPr lang="id-ID" dirty="0" smtClean="0"/>
                        <a:t>3</a:t>
                      </a:r>
                      <a:endParaRPr lang="id-ID" dirty="0"/>
                    </a:p>
                  </a:txBody>
                  <a:tcPr/>
                </a:tc>
                <a:tc>
                  <a:txBody>
                    <a:bodyPr/>
                    <a:lstStyle/>
                    <a:p>
                      <a:r>
                        <a:rPr lang="id-ID" dirty="0" smtClean="0"/>
                        <a:t>3</a:t>
                      </a:r>
                      <a:endParaRPr lang="id-ID" dirty="0"/>
                    </a:p>
                  </a:txBody>
                  <a:tcPr/>
                </a:tc>
                <a:tc>
                  <a:txBody>
                    <a:bodyPr/>
                    <a:lstStyle/>
                    <a:p>
                      <a:r>
                        <a:rPr lang="id-ID" dirty="0" smtClean="0"/>
                        <a:t>17</a:t>
                      </a:r>
                      <a:endParaRPr lang="id-ID" dirty="0"/>
                    </a:p>
                  </a:txBody>
                  <a:tcPr/>
                </a:tc>
              </a:tr>
              <a:tr h="303007">
                <a:tc>
                  <a:txBody>
                    <a:bodyPr/>
                    <a:lstStyle/>
                    <a:p>
                      <a:r>
                        <a:rPr lang="id-ID" dirty="0" smtClean="0"/>
                        <a:t>4</a:t>
                      </a:r>
                      <a:endParaRPr lang="id-ID" dirty="0"/>
                    </a:p>
                  </a:txBody>
                  <a:tcPr/>
                </a:tc>
                <a:tc>
                  <a:txBody>
                    <a:bodyPr/>
                    <a:lstStyle/>
                    <a:p>
                      <a:r>
                        <a:rPr lang="id-ID" dirty="0" smtClean="0"/>
                        <a:t>5</a:t>
                      </a:r>
                      <a:endParaRPr lang="id-ID" dirty="0"/>
                    </a:p>
                  </a:txBody>
                  <a:tcPr/>
                </a:tc>
                <a:tc>
                  <a:txBody>
                    <a:bodyPr/>
                    <a:lstStyle/>
                    <a:p>
                      <a:r>
                        <a:rPr lang="id-ID" dirty="0" smtClean="0"/>
                        <a:t>5</a:t>
                      </a:r>
                      <a:endParaRPr lang="id-ID" dirty="0"/>
                    </a:p>
                  </a:txBody>
                  <a:tcPr/>
                </a:tc>
                <a:tc>
                  <a:txBody>
                    <a:bodyPr/>
                    <a:lstStyle/>
                    <a:p>
                      <a:r>
                        <a:rPr lang="id-ID" dirty="0" smtClean="0"/>
                        <a:t>3</a:t>
                      </a:r>
                      <a:endParaRPr lang="id-ID" dirty="0"/>
                    </a:p>
                  </a:txBody>
                  <a:tcPr/>
                </a:tc>
                <a:tc>
                  <a:txBody>
                    <a:bodyPr/>
                    <a:lstStyle/>
                    <a:p>
                      <a:r>
                        <a:rPr lang="id-ID" dirty="0" smtClean="0"/>
                        <a:t>4</a:t>
                      </a:r>
                      <a:endParaRPr lang="id-ID" dirty="0"/>
                    </a:p>
                  </a:txBody>
                  <a:tcPr/>
                </a:tc>
                <a:tc>
                  <a:txBody>
                    <a:bodyPr/>
                    <a:lstStyle/>
                    <a:p>
                      <a:r>
                        <a:rPr lang="id-ID" dirty="0" smtClean="0"/>
                        <a:t>4</a:t>
                      </a:r>
                      <a:endParaRPr lang="id-ID" dirty="0"/>
                    </a:p>
                  </a:txBody>
                  <a:tcPr/>
                </a:tc>
                <a:tc>
                  <a:txBody>
                    <a:bodyPr/>
                    <a:lstStyle/>
                    <a:p>
                      <a:r>
                        <a:rPr lang="id-ID" dirty="0" smtClean="0"/>
                        <a:t>21</a:t>
                      </a:r>
                      <a:endParaRPr lang="id-ID" dirty="0"/>
                    </a:p>
                  </a:txBody>
                  <a:tcPr/>
                </a:tc>
              </a:tr>
              <a:tr h="303007">
                <a:tc>
                  <a:txBody>
                    <a:bodyPr/>
                    <a:lstStyle/>
                    <a:p>
                      <a:r>
                        <a:rPr lang="id-ID" dirty="0" smtClean="0"/>
                        <a:t>5</a:t>
                      </a:r>
                      <a:endParaRPr lang="id-ID" dirty="0"/>
                    </a:p>
                  </a:txBody>
                  <a:tcPr/>
                </a:tc>
                <a:tc>
                  <a:txBody>
                    <a:bodyPr/>
                    <a:lstStyle/>
                    <a:p>
                      <a:r>
                        <a:rPr lang="id-ID" dirty="0" smtClean="0"/>
                        <a:t>2</a:t>
                      </a:r>
                      <a:endParaRPr lang="id-ID" dirty="0"/>
                    </a:p>
                  </a:txBody>
                  <a:tcPr/>
                </a:tc>
                <a:tc>
                  <a:txBody>
                    <a:bodyPr/>
                    <a:lstStyle/>
                    <a:p>
                      <a:r>
                        <a:rPr lang="id-ID" dirty="0" smtClean="0"/>
                        <a:t>3</a:t>
                      </a:r>
                      <a:endParaRPr lang="id-ID" dirty="0"/>
                    </a:p>
                  </a:txBody>
                  <a:tcPr/>
                </a:tc>
                <a:tc>
                  <a:txBody>
                    <a:bodyPr/>
                    <a:lstStyle/>
                    <a:p>
                      <a:r>
                        <a:rPr lang="id-ID" dirty="0" smtClean="0"/>
                        <a:t>4</a:t>
                      </a:r>
                      <a:endParaRPr lang="id-ID" dirty="0"/>
                    </a:p>
                  </a:txBody>
                  <a:tcPr/>
                </a:tc>
                <a:tc>
                  <a:txBody>
                    <a:bodyPr/>
                    <a:lstStyle/>
                    <a:p>
                      <a:r>
                        <a:rPr lang="id-ID" dirty="0" smtClean="0"/>
                        <a:t>3</a:t>
                      </a:r>
                      <a:endParaRPr lang="id-ID" dirty="0"/>
                    </a:p>
                  </a:txBody>
                  <a:tcPr/>
                </a:tc>
                <a:tc>
                  <a:txBody>
                    <a:bodyPr/>
                    <a:lstStyle/>
                    <a:p>
                      <a:r>
                        <a:rPr lang="id-ID" dirty="0" smtClean="0"/>
                        <a:t>2</a:t>
                      </a:r>
                      <a:endParaRPr lang="id-ID" dirty="0"/>
                    </a:p>
                  </a:txBody>
                  <a:tcPr/>
                </a:tc>
                <a:tc>
                  <a:txBody>
                    <a:bodyPr/>
                    <a:lstStyle/>
                    <a:p>
                      <a:r>
                        <a:rPr lang="id-ID" dirty="0" smtClean="0"/>
                        <a:t>14</a:t>
                      </a:r>
                      <a:endParaRPr lang="id-ID" dirty="0"/>
                    </a:p>
                  </a:txBody>
                  <a:tcPr/>
                </a:tc>
              </a:tr>
              <a:tr h="757518">
                <a:tc>
                  <a:txBody>
                    <a:bodyPr/>
                    <a:lstStyle/>
                    <a:p>
                      <a:r>
                        <a:rPr lang="id-ID" dirty="0" smtClean="0"/>
                        <a:t>6</a:t>
                      </a:r>
                      <a:endParaRPr lang="id-ID" dirty="0"/>
                    </a:p>
                  </a:txBody>
                  <a:tcPr/>
                </a:tc>
                <a:tc>
                  <a:txBody>
                    <a:bodyPr/>
                    <a:lstStyle/>
                    <a:p>
                      <a:r>
                        <a:rPr lang="id-ID" dirty="0" smtClean="0"/>
                        <a:t>3</a:t>
                      </a:r>
                      <a:endParaRPr lang="id-ID" dirty="0"/>
                    </a:p>
                  </a:txBody>
                  <a:tcPr/>
                </a:tc>
                <a:tc>
                  <a:txBody>
                    <a:bodyPr/>
                    <a:lstStyle/>
                    <a:p>
                      <a:r>
                        <a:rPr lang="id-ID" dirty="0" smtClean="0"/>
                        <a:t>5</a:t>
                      </a:r>
                      <a:endParaRPr lang="id-ID" dirty="0"/>
                    </a:p>
                  </a:txBody>
                  <a:tcPr/>
                </a:tc>
                <a:tc>
                  <a:txBody>
                    <a:bodyPr/>
                    <a:lstStyle/>
                    <a:p>
                      <a:r>
                        <a:rPr lang="id-ID" dirty="0" smtClean="0"/>
                        <a:t>4</a:t>
                      </a:r>
                      <a:endParaRPr lang="id-ID" dirty="0"/>
                    </a:p>
                  </a:txBody>
                  <a:tcPr/>
                </a:tc>
                <a:tc>
                  <a:txBody>
                    <a:bodyPr/>
                    <a:lstStyle/>
                    <a:p>
                      <a:r>
                        <a:rPr lang="id-ID" dirty="0" smtClean="0"/>
                        <a:t>5</a:t>
                      </a:r>
                      <a:endParaRPr lang="id-ID" dirty="0"/>
                    </a:p>
                  </a:txBody>
                  <a:tcPr/>
                </a:tc>
                <a:tc>
                  <a:txBody>
                    <a:bodyPr/>
                    <a:lstStyle/>
                    <a:p>
                      <a:r>
                        <a:rPr lang="id-ID" dirty="0" smtClean="0"/>
                        <a:t>3</a:t>
                      </a:r>
                      <a:endParaRPr lang="id-ID" dirty="0"/>
                    </a:p>
                  </a:txBody>
                  <a:tcPr/>
                </a:tc>
                <a:tc>
                  <a:txBody>
                    <a:bodyPr/>
                    <a:lstStyle/>
                    <a:p>
                      <a:r>
                        <a:rPr lang="id-ID" dirty="0" smtClean="0"/>
                        <a:t>20</a:t>
                      </a:r>
                      <a:endParaRPr lang="id-ID" dirty="0"/>
                    </a:p>
                  </a:txBody>
                  <a:tcPr/>
                </a:tc>
              </a:tr>
            </a:tbl>
          </a:graphicData>
        </a:graphic>
      </p:graphicFrame>
    </p:spTree>
    <p:extLst>
      <p:ext uri="{BB962C8B-B14F-4D97-AF65-F5344CB8AC3E}">
        <p14:creationId xmlns:p14="http://schemas.microsoft.com/office/powerpoint/2010/main" val="93177909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101664099"/>
              </p:ext>
            </p:extLst>
          </p:nvPr>
        </p:nvGraphicFramePr>
        <p:xfrm>
          <a:off x="609600" y="3048000"/>
          <a:ext cx="8229600" cy="1483360"/>
        </p:xfrm>
        <a:graphic>
          <a:graphicData uri="http://schemas.openxmlformats.org/drawingml/2006/table">
            <a:tbl>
              <a:tblPr firstRow="1" bandRow="1">
                <a:tableStyleId>{F5AB1C69-6EDB-4FF4-983F-18BD219EF322}</a:tableStyleId>
              </a:tblPr>
              <a:tblGrid>
                <a:gridCol w="1371600"/>
                <a:gridCol w="1371600"/>
                <a:gridCol w="1371600"/>
                <a:gridCol w="1371600"/>
                <a:gridCol w="1371600"/>
                <a:gridCol w="1371600"/>
              </a:tblGrid>
              <a:tr h="370840">
                <a:tc>
                  <a:txBody>
                    <a:bodyPr/>
                    <a:lstStyle/>
                    <a:p>
                      <a:r>
                        <a:rPr lang="id-ID" dirty="0" smtClean="0"/>
                        <a:t>Responden</a:t>
                      </a:r>
                      <a:endParaRPr lang="id-ID" dirty="0"/>
                    </a:p>
                  </a:txBody>
                  <a:tcPr/>
                </a:tc>
                <a:tc>
                  <a:txBody>
                    <a:bodyPr/>
                    <a:lstStyle/>
                    <a:p>
                      <a:r>
                        <a:rPr lang="id-ID" dirty="0" smtClean="0"/>
                        <a:t> X</a:t>
                      </a:r>
                      <a:endParaRPr lang="id-ID" dirty="0"/>
                    </a:p>
                  </a:txBody>
                  <a:tcPr/>
                </a:tc>
                <a:tc>
                  <a:txBody>
                    <a:bodyPr/>
                    <a:lstStyle/>
                    <a:p>
                      <a:r>
                        <a:rPr lang="id-ID" dirty="0" smtClean="0"/>
                        <a:t>Y</a:t>
                      </a:r>
                      <a:endParaRPr lang="id-ID" dirty="0"/>
                    </a:p>
                  </a:txBody>
                  <a:tcPr/>
                </a:tc>
                <a:tc>
                  <a:txBody>
                    <a:bodyPr/>
                    <a:lstStyle/>
                    <a:p>
                      <a:r>
                        <a:rPr lang="id-ID" dirty="0" smtClean="0"/>
                        <a:t>X2</a:t>
                      </a:r>
                      <a:endParaRPr lang="id-ID" dirty="0"/>
                    </a:p>
                  </a:txBody>
                  <a:tcPr/>
                </a:tc>
                <a:tc>
                  <a:txBody>
                    <a:bodyPr/>
                    <a:lstStyle/>
                    <a:p>
                      <a:r>
                        <a:rPr lang="id-ID" dirty="0" smtClean="0"/>
                        <a:t>Y2</a:t>
                      </a:r>
                      <a:endParaRPr lang="id-ID" dirty="0"/>
                    </a:p>
                  </a:txBody>
                  <a:tcPr/>
                </a:tc>
                <a:tc>
                  <a:txBody>
                    <a:bodyPr/>
                    <a:lstStyle/>
                    <a:p>
                      <a:r>
                        <a:rPr lang="id-ID" dirty="0" smtClean="0"/>
                        <a:t>XY</a:t>
                      </a:r>
                      <a:endParaRPr lang="id-ID" dirty="0"/>
                    </a:p>
                  </a:txBody>
                  <a:tcPr/>
                </a:tc>
              </a:tr>
              <a:tr h="370840">
                <a:tc>
                  <a:txBody>
                    <a:bodyPr/>
                    <a:lstStyle/>
                    <a:p>
                      <a:r>
                        <a:rPr lang="id-ID" dirty="0" smtClean="0"/>
                        <a:t>1</a:t>
                      </a:r>
                      <a:endParaRPr lang="id-ID" dirty="0"/>
                    </a:p>
                  </a:txBody>
                  <a:tcPr/>
                </a:tc>
                <a:tc>
                  <a:txBody>
                    <a:bodyPr/>
                    <a:lstStyle/>
                    <a:p>
                      <a:r>
                        <a:rPr lang="id-ID" dirty="0" smtClean="0"/>
                        <a:t>4</a:t>
                      </a:r>
                      <a:endParaRPr lang="id-ID" dirty="0"/>
                    </a:p>
                  </a:txBody>
                  <a:tcPr/>
                </a:tc>
                <a:tc>
                  <a:txBody>
                    <a:bodyPr/>
                    <a:lstStyle/>
                    <a:p>
                      <a:r>
                        <a:rPr lang="id-ID" dirty="0" smtClean="0"/>
                        <a:t>21</a:t>
                      </a:r>
                      <a:endParaRPr lang="id-ID" dirty="0"/>
                    </a:p>
                  </a:txBody>
                  <a:tcPr/>
                </a:tc>
                <a:tc>
                  <a:txBody>
                    <a:bodyPr/>
                    <a:lstStyle/>
                    <a:p>
                      <a:r>
                        <a:rPr lang="id-ID" dirty="0" smtClean="0"/>
                        <a:t>16</a:t>
                      </a:r>
                      <a:endParaRPr lang="id-ID" dirty="0"/>
                    </a:p>
                  </a:txBody>
                  <a:tcPr/>
                </a:tc>
                <a:tc>
                  <a:txBody>
                    <a:bodyPr/>
                    <a:lstStyle/>
                    <a:p>
                      <a:r>
                        <a:rPr lang="id-ID" dirty="0" smtClean="0"/>
                        <a:t>441</a:t>
                      </a:r>
                      <a:endParaRPr lang="id-ID" dirty="0"/>
                    </a:p>
                  </a:txBody>
                  <a:tcPr/>
                </a:tc>
                <a:tc>
                  <a:txBody>
                    <a:bodyPr/>
                    <a:lstStyle/>
                    <a:p>
                      <a:r>
                        <a:rPr lang="id-ID" dirty="0" smtClean="0"/>
                        <a:t>84</a:t>
                      </a:r>
                      <a:endParaRPr lang="id-ID" dirty="0"/>
                    </a:p>
                  </a:txBody>
                  <a:tcPr/>
                </a:tc>
              </a:tr>
              <a:tr h="370840">
                <a:tc>
                  <a:txBody>
                    <a:bodyPr/>
                    <a:lstStyle/>
                    <a:p>
                      <a:r>
                        <a:rPr lang="id-ID" dirty="0" smtClean="0"/>
                        <a:t>2</a:t>
                      </a:r>
                      <a:endParaRPr lang="id-ID" dirty="0"/>
                    </a:p>
                  </a:txBody>
                  <a:tcPr/>
                </a:tc>
                <a:tc>
                  <a:txBody>
                    <a:bodyPr/>
                    <a:lstStyle/>
                    <a:p>
                      <a:r>
                        <a:rPr lang="id-ID" dirty="0" smtClean="0"/>
                        <a:t>3</a:t>
                      </a:r>
                      <a:endParaRPr lang="id-ID" dirty="0"/>
                    </a:p>
                  </a:txBody>
                  <a:tcPr/>
                </a:tc>
                <a:tc>
                  <a:txBody>
                    <a:bodyPr/>
                    <a:lstStyle/>
                    <a:p>
                      <a:r>
                        <a:rPr lang="id-ID" dirty="0" smtClean="0"/>
                        <a:t>15</a:t>
                      </a:r>
                      <a:endParaRPr lang="id-ID" dirty="0"/>
                    </a:p>
                  </a:txBody>
                  <a:tcPr/>
                </a:tc>
                <a:tc>
                  <a:txBody>
                    <a:bodyPr/>
                    <a:lstStyle/>
                    <a:p>
                      <a:r>
                        <a:rPr lang="id-ID" dirty="0" smtClean="0"/>
                        <a:t>9</a:t>
                      </a:r>
                      <a:endParaRPr lang="id-ID" dirty="0"/>
                    </a:p>
                  </a:txBody>
                  <a:tcPr/>
                </a:tc>
                <a:tc>
                  <a:txBody>
                    <a:bodyPr/>
                    <a:lstStyle/>
                    <a:p>
                      <a:r>
                        <a:rPr lang="id-ID" dirty="0" smtClean="0"/>
                        <a:t>225</a:t>
                      </a:r>
                      <a:endParaRPr lang="id-ID" dirty="0"/>
                    </a:p>
                  </a:txBody>
                  <a:tcPr/>
                </a:tc>
                <a:tc>
                  <a:txBody>
                    <a:bodyPr/>
                    <a:lstStyle/>
                    <a:p>
                      <a:r>
                        <a:rPr lang="id-ID" dirty="0" smtClean="0"/>
                        <a:t>45</a:t>
                      </a:r>
                      <a:endParaRPr lang="id-ID" dirty="0"/>
                    </a:p>
                  </a:txBody>
                  <a:tcPr/>
                </a:tc>
              </a:tr>
              <a:tr h="370840">
                <a:tc>
                  <a:txBody>
                    <a:bodyPr/>
                    <a:lstStyle/>
                    <a:p>
                      <a:r>
                        <a:rPr lang="id-ID" dirty="0" smtClean="0"/>
                        <a:t>jumlah</a:t>
                      </a:r>
                      <a:endParaRPr lang="id-ID" dirty="0"/>
                    </a:p>
                  </a:txBody>
                  <a:tcPr/>
                </a:tc>
                <a:tc>
                  <a:txBody>
                    <a:bodyPr/>
                    <a:lstStyle/>
                    <a:p>
                      <a:r>
                        <a:rPr lang="id-ID" dirty="0" smtClean="0"/>
                        <a:t>7</a:t>
                      </a:r>
                      <a:endParaRPr lang="id-ID" dirty="0"/>
                    </a:p>
                  </a:txBody>
                  <a:tcPr/>
                </a:tc>
                <a:tc>
                  <a:txBody>
                    <a:bodyPr/>
                    <a:lstStyle/>
                    <a:p>
                      <a:r>
                        <a:rPr lang="id-ID" dirty="0" smtClean="0"/>
                        <a:t>36</a:t>
                      </a:r>
                      <a:endParaRPr lang="id-ID" dirty="0"/>
                    </a:p>
                  </a:txBody>
                  <a:tcPr/>
                </a:tc>
                <a:tc>
                  <a:txBody>
                    <a:bodyPr/>
                    <a:lstStyle/>
                    <a:p>
                      <a:r>
                        <a:rPr lang="id-ID" dirty="0" smtClean="0"/>
                        <a:t>25</a:t>
                      </a:r>
                      <a:endParaRPr lang="id-ID" dirty="0"/>
                    </a:p>
                  </a:txBody>
                  <a:tcPr/>
                </a:tc>
                <a:tc>
                  <a:txBody>
                    <a:bodyPr/>
                    <a:lstStyle/>
                    <a:p>
                      <a:r>
                        <a:rPr lang="id-ID" dirty="0" smtClean="0"/>
                        <a:t>666</a:t>
                      </a:r>
                      <a:endParaRPr lang="id-ID" dirty="0"/>
                    </a:p>
                  </a:txBody>
                  <a:tcPr/>
                </a:tc>
                <a:tc>
                  <a:txBody>
                    <a:bodyPr/>
                    <a:lstStyle/>
                    <a:p>
                      <a:r>
                        <a:rPr lang="id-ID" dirty="0" smtClean="0"/>
                        <a:t>139</a:t>
                      </a:r>
                      <a:endParaRPr lang="id-ID" dirty="0"/>
                    </a:p>
                  </a:txBody>
                  <a:tcPr/>
                </a:tc>
              </a:tr>
            </a:tbl>
          </a:graphicData>
        </a:graphic>
      </p:graphicFrame>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Riset SDM</a:t>
            </a:r>
          </a:p>
          <a:p>
            <a:r>
              <a:rPr lang="id-ID" dirty="0" smtClean="0"/>
              <a:t>KODE :21460</a:t>
            </a:r>
            <a:endParaRPr lang="en-US" dirty="0"/>
          </a:p>
        </p:txBody>
      </p:sp>
      <p:sp>
        <p:nvSpPr>
          <p:cNvPr id="6" name="Rectangle 5"/>
          <p:cNvSpPr/>
          <p:nvPr/>
        </p:nvSpPr>
        <p:spPr>
          <a:xfrm>
            <a:off x="609600" y="1512333"/>
            <a:ext cx="7010400" cy="1077218"/>
          </a:xfrm>
          <a:prstGeom prst="rect">
            <a:avLst/>
          </a:prstGeom>
        </p:spPr>
        <p:txBody>
          <a:bodyPr wrap="square">
            <a:spAutoFit/>
          </a:bodyPr>
          <a:lstStyle/>
          <a:p>
            <a:r>
              <a:rPr lang="id-ID" sz="3200" dirty="0"/>
              <a:t>Perhitungan korelasi antar skor item nomor </a:t>
            </a:r>
            <a:r>
              <a:rPr lang="id-ID" sz="3200" dirty="0" smtClean="0"/>
              <a:t> </a:t>
            </a:r>
            <a:r>
              <a:rPr lang="id-ID" sz="3200" dirty="0"/>
              <a:t>dan skor total</a:t>
            </a:r>
          </a:p>
        </p:txBody>
      </p:sp>
    </p:spTree>
    <p:extLst>
      <p:ext uri="{BB962C8B-B14F-4D97-AF65-F5344CB8AC3E}">
        <p14:creationId xmlns:p14="http://schemas.microsoft.com/office/powerpoint/2010/main" val="209283841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b="1" dirty="0" smtClean="0">
                <a:solidFill>
                  <a:srgbClr val="C00000"/>
                </a:solidFill>
              </a:rPr>
              <a:t>Perhatikan : </a:t>
            </a:r>
          </a:p>
          <a:p>
            <a:r>
              <a:rPr lang="id-ID" dirty="0"/>
              <a:t>Masukan rumus nilai korelasi (</a:t>
            </a:r>
            <a:r>
              <a:rPr lang="id-ID" i="1" dirty="0"/>
              <a:t>Pearson Product </a:t>
            </a:r>
            <a:r>
              <a:rPr lang="id-ID" i="1" dirty="0" smtClean="0"/>
              <a:t>Moment)</a:t>
            </a:r>
            <a:endParaRPr lang="id-ID" i="1" dirty="0"/>
          </a:p>
          <a:p>
            <a:endParaRPr lang="id-ID" dirty="0"/>
          </a:p>
          <a:p>
            <a:r>
              <a:rPr lang="id-ID" dirty="0"/>
              <a:t>Dikonsultasikan (dibandingkan)dengan nilai korelasi yang terdapat dalam tabel.</a:t>
            </a:r>
          </a:p>
          <a:p>
            <a:endParaRPr lang="id-ID" dirty="0"/>
          </a:p>
          <a:p>
            <a:r>
              <a:rPr lang="id-ID" dirty="0"/>
              <a:t>Hasil perhitungan validitas dapat diketahui</a:t>
            </a:r>
          </a:p>
          <a:p>
            <a:pPr marL="0" indent="0">
              <a:buNone/>
            </a:pP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Riset SDM</a:t>
            </a:r>
          </a:p>
          <a:p>
            <a:r>
              <a:rPr lang="id-ID" dirty="0" smtClean="0"/>
              <a:t>KODE :</a:t>
            </a:r>
            <a:r>
              <a:rPr lang="en-US" dirty="0" smtClean="0"/>
              <a:t>:</a:t>
            </a:r>
            <a:r>
              <a:rPr lang="id-ID" dirty="0" smtClean="0"/>
              <a:t>21460</a:t>
            </a:r>
            <a:endParaRPr lang="en-US" dirty="0"/>
          </a:p>
        </p:txBody>
      </p:sp>
    </p:spTree>
    <p:extLst>
      <p:ext uri="{BB962C8B-B14F-4D97-AF65-F5344CB8AC3E}">
        <p14:creationId xmlns:p14="http://schemas.microsoft.com/office/powerpoint/2010/main" val="401717210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lstStyle/>
          <a:p>
            <a:r>
              <a:rPr lang="id-ID" dirty="0" smtClean="0"/>
              <a:t>.</a:t>
            </a:r>
            <a:endParaRPr lang="id-ID" dirty="0"/>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p:txBody>
          <a:bodyPr/>
          <a:lstStyle/>
          <a:p>
            <a:pPr>
              <a:buNone/>
            </a:pPr>
            <a:endParaRPr lang="en-US" sz="4400" dirty="0" smtClean="0">
              <a:solidFill>
                <a:srgbClr val="0033CC"/>
              </a:solidFill>
              <a:latin typeface="Arial" pitchFamily="34" charset="0"/>
              <a:cs typeface="Arial" pitchFamily="34" charset="0"/>
            </a:endParaRPr>
          </a:p>
          <a:p>
            <a:pPr>
              <a:buNone/>
            </a:pPr>
            <a:endParaRPr lang="en-US" sz="4400" dirty="0" smtClean="0">
              <a:solidFill>
                <a:srgbClr val="0033CC"/>
              </a:solidFill>
              <a:latin typeface="Arial" pitchFamily="34" charset="0"/>
              <a:cs typeface="Arial" pitchFamily="34" charset="0"/>
            </a:endParaRPr>
          </a:p>
          <a:p>
            <a:pPr algn="ctr">
              <a:buNone/>
            </a:pPr>
            <a:r>
              <a:rPr lang="en-US" sz="4400" b="1" dirty="0" smtClean="0">
                <a:solidFill>
                  <a:srgbClr val="0033CC"/>
                </a:solidFill>
                <a:latin typeface="Cambria" pitchFamily="18" charset="0"/>
                <a:cs typeface="Arial" pitchFamily="34" charset="0"/>
              </a:rPr>
              <a:t>TERIMA KASIH</a:t>
            </a:r>
            <a:endParaRPr lang="en-US" sz="4400" b="1" dirty="0">
              <a:solidFill>
                <a:srgbClr val="0033CC"/>
              </a:solidFill>
              <a:latin typeface="Cambria" pitchFamily="18" charset="0"/>
              <a:cs typeface="Arial" pitchFamily="34" charset="0"/>
            </a:endParaRPr>
          </a:p>
        </p:txBody>
      </p:sp>
    </p:spTree>
    <p:extLst>
      <p:ext uri="{BB962C8B-B14F-4D97-AF65-F5344CB8AC3E}">
        <p14:creationId xmlns:p14="http://schemas.microsoft.com/office/powerpoint/2010/main" val="4072623629"/>
      </p:ext>
    </p:extLst>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4025</TotalTime>
  <Words>334</Words>
  <Application>Microsoft Office PowerPoint</Application>
  <PresentationFormat>On-screen Show (4:3)</PresentationFormat>
  <Paragraphs>133</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 UJI VALIDITAS</vt:lpstr>
      <vt:lpstr>PowerPoint Presentation</vt:lpstr>
      <vt:lpstr>PowerPoint Presentation</vt:lpstr>
      <vt:lpstr>PowerPoint Presentation</vt:lpstr>
      <vt:lpstr>PowerPoint Presentation</vt:lpstr>
      <vt:lpstr>PowerPoint Presentation</vt:lpstr>
      <vt:lpstr>.</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Windows User</cp:lastModifiedBy>
  <cp:revision>552</cp:revision>
  <cp:lastPrinted>2015-09-17T08:41:14Z</cp:lastPrinted>
  <dcterms:created xsi:type="dcterms:W3CDTF">2010-04-18T12:06:30Z</dcterms:created>
  <dcterms:modified xsi:type="dcterms:W3CDTF">2022-12-22T08:44:32Z</dcterms:modified>
</cp:coreProperties>
</file>