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1" r:id="rId3"/>
    <p:sldId id="324" r:id="rId4"/>
    <p:sldId id="308" r:id="rId5"/>
    <p:sldId id="325" r:id="rId6"/>
    <p:sldId id="326" r:id="rId7"/>
    <p:sldId id="327" r:id="rId8"/>
    <p:sldId id="328" r:id="rId9"/>
    <p:sldId id="330" r:id="rId10"/>
    <p:sldId id="331" r:id="rId11"/>
    <p:sldId id="303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ANALISIS DATA 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13(sesi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 </a:t>
            </a:r>
            <a:r>
              <a:rPr lang="id-ID" b="1" dirty="0">
                <a:solidFill>
                  <a:srgbClr val="00B050"/>
                </a:solidFill>
              </a:rPr>
              <a:t>Uji Statistik Nonparametrik</a:t>
            </a:r>
          </a:p>
          <a:p>
            <a:endParaRPr lang="id-ID" b="1" dirty="0">
              <a:solidFill>
                <a:srgbClr val="00B050"/>
              </a:solidFill>
            </a:endParaRPr>
          </a:p>
          <a:p>
            <a:pPr marL="514350" indent="-514350">
              <a:buAutoNum type="arabicParenBoth"/>
            </a:pPr>
            <a:r>
              <a:rPr lang="id-ID" dirty="0"/>
              <a:t>Uji Tanda (Sign Test)</a:t>
            </a:r>
          </a:p>
          <a:p>
            <a:pPr marL="514350" indent="-514350">
              <a:buAutoNum type="arabicParenBoth"/>
            </a:pPr>
            <a:r>
              <a:rPr lang="id-ID" dirty="0"/>
              <a:t>Uji Peringkat Bertanda Wilcoxon</a:t>
            </a:r>
          </a:p>
          <a:p>
            <a:pPr marL="514350" indent="-514350">
              <a:buAutoNum type="arabicParenBoth"/>
            </a:pPr>
            <a:r>
              <a:rPr lang="id-ID" dirty="0"/>
              <a:t>Uji Korelasi Peringkat Spearman</a:t>
            </a:r>
          </a:p>
          <a:p>
            <a:pPr marL="514350" indent="-514350">
              <a:buAutoNum type="arabicParenBoth"/>
            </a:pPr>
            <a:r>
              <a:rPr lang="id-ID" dirty="0"/>
              <a:t>Uji Kruskal-Wallis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3225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117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                        ANALISIS DATA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514350" indent="-514350">
              <a:buAutoNum type="arabicPeriod"/>
            </a:pPr>
            <a:r>
              <a:rPr lang="id-ID" altLang="id-ID" dirty="0">
                <a:latin typeface="Arial" charset="0"/>
                <a:cs typeface="Arial" charset="0"/>
              </a:rPr>
              <a:t>Proses Pemeriksaan  dan</a:t>
            </a:r>
          </a:p>
          <a:p>
            <a:pPr marL="0" indent="0">
              <a:buNone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514350" indent="-514350">
              <a:buAutoNum type="arabicPlain" startAt="2"/>
            </a:pPr>
            <a:r>
              <a:rPr lang="id-ID" altLang="id-ID" dirty="0">
                <a:latin typeface="Arial" charset="0"/>
                <a:cs typeface="Arial" charset="0"/>
              </a:rPr>
              <a:t>Pengolahan untuk diubah menjadi informasi bermanfaat , menarik kesimpulan , membantu menyelesaikan permasalahan</a:t>
            </a:r>
          </a:p>
          <a:p>
            <a:pPr marL="514350" indent="-514350">
              <a:buAutoNum type="arabicPlain" startAt="2"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514350" indent="-514350">
              <a:buAutoNum type="arabicPlain" startAt="2"/>
            </a:pPr>
            <a:r>
              <a:rPr lang="id-ID" altLang="id-ID" dirty="0">
                <a:latin typeface="Arial" charset="0"/>
                <a:cs typeface="Arial" charset="0"/>
              </a:rPr>
              <a:t> Sebagai dasar pengambilan Keputusan</a:t>
            </a:r>
          </a:p>
          <a:p>
            <a:pPr marL="0" indent="0">
              <a:buNone/>
            </a:pP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altLang="id-ID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                 JENIS </a:t>
            </a:r>
            <a:r>
              <a:rPr lang="id-ID" altLang="id-ID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ANALISIS DATA </a:t>
            </a:r>
          </a:p>
          <a:p>
            <a:pPr marL="0" indent="0">
              <a:buNone/>
            </a:pPr>
            <a:endParaRPr lang="id-ID" altLang="id-ID" b="1" dirty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>
                <a:latin typeface="Arial" charset="0"/>
                <a:cs typeface="Arial" charset="0"/>
              </a:rPr>
              <a:t>Kualitatif </a:t>
            </a:r>
          </a:p>
          <a:p>
            <a:pPr marL="514350" indent="-514350">
              <a:buAutoNum type="arabicParenBoth"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>
                <a:latin typeface="Arial" charset="0"/>
                <a:cs typeface="Arial" charset="0"/>
              </a:rPr>
              <a:t> Kuantitatif</a:t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2289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id-ID" b="1" dirty="0" smtClean="0">
                <a:solidFill>
                  <a:srgbClr val="FF0000"/>
                </a:solidFill>
              </a:rPr>
              <a:t>TAHAPAN PROSES ANALISIS DATA </a:t>
            </a:r>
          </a:p>
          <a:p>
            <a:pPr marL="0" indent="0">
              <a:buNone/>
            </a:pP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Mendeskripsikan </a:t>
            </a:r>
            <a:r>
              <a:rPr lang="id-ID" dirty="0"/>
              <a:t>teknik analisis data apa yang </a:t>
            </a:r>
            <a:r>
              <a:rPr lang="id-ID" dirty="0" smtClean="0"/>
              <a:t>akan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digunakan 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(2)  Data dikumpulkan dan ditentukan skala ukurnya</a:t>
            </a:r>
            <a:endParaRPr lang="id-ID" dirty="0"/>
          </a:p>
          <a:p>
            <a:pPr marL="0" indent="0">
              <a:buNone/>
            </a:pPr>
            <a:endParaRPr lang="id-ID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SeminarSDM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 smtClean="0">
                <a:solidFill>
                  <a:srgbClr val="FF0000"/>
                </a:solidFill>
              </a:rPr>
              <a:t>          </a:t>
            </a:r>
          </a:p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 </a:t>
            </a:r>
            <a:r>
              <a:rPr lang="id-ID" altLang="id-ID" b="1" dirty="0">
                <a:latin typeface="Arial" charset="0"/>
                <a:cs typeface="Arial" charset="0"/>
              </a:rPr>
              <a:t>JENIS-JENIS STATISTIK DESKRIPTIF</a:t>
            </a:r>
          </a:p>
          <a:p>
            <a:pPr marL="0" indent="0">
              <a:buNone/>
            </a:pPr>
            <a:endParaRPr lang="id-ID" altLang="id-ID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dirty="0"/>
              <a:t>Distribusi Frekuensi,menggambarkan distribusi frekuensi dari jawaban responden atas berbagai item variabel yang diteliti.</a:t>
            </a:r>
          </a:p>
          <a:p>
            <a:pPr marL="514350" indent="-514350">
              <a:buAutoNum type="arabicParenBoth"/>
            </a:pPr>
            <a:r>
              <a:rPr lang="id-ID" dirty="0"/>
              <a:t>Rata-rata Hitung (Mean), adalah rata-rata titik penyeimbang</a:t>
            </a:r>
            <a:r>
              <a:rPr lang="id-ID" i="1" dirty="0"/>
              <a:t>(balancing point</a:t>
            </a:r>
            <a:r>
              <a:rPr lang="id-ID" dirty="0"/>
              <a:t>) dari sekumpulan data antara nilai yang ada di sebelah kiri dengan nilai sebelah kanan </a:t>
            </a:r>
          </a:p>
          <a:p>
            <a:pPr marL="0" indent="0">
              <a:buNone/>
            </a:pP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SeminarSDM</a:t>
            </a:r>
          </a:p>
          <a:p>
            <a:r>
              <a:rPr lang="id-ID" dirty="0" smtClean="0"/>
              <a:t>Kode : 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1624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(3) Analisis Trend, adalah data bisnis jangka panjang</a:t>
            </a:r>
          </a:p>
          <a:p>
            <a:pPr marL="0" indent="0">
              <a:buNone/>
            </a:pPr>
            <a:r>
              <a:rPr lang="id-ID" dirty="0" smtClean="0"/>
              <a:t>seperti </a:t>
            </a:r>
            <a:r>
              <a:rPr lang="id-ID" dirty="0"/>
              <a:t>hasil produksi ,ekspor , impor dan penjualan sering diperkirakan bergerak menurut garis lurus (trend linear).</a:t>
            </a:r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Seminar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 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66942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>
                <a:solidFill>
                  <a:srgbClr val="FF0000"/>
                </a:solidFill>
              </a:rPr>
              <a:t>       Statistik </a:t>
            </a:r>
            <a:r>
              <a:rPr lang="id-ID" b="1" dirty="0">
                <a:solidFill>
                  <a:srgbClr val="FF0000"/>
                </a:solidFill>
              </a:rPr>
              <a:t>Inferensial Parametri</a:t>
            </a:r>
            <a:r>
              <a:rPr lang="id-ID" dirty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id-ID" dirty="0"/>
              <a:t>Adalah untuk melihat keeratan hubungan maupun untuk mengetahui hubungan sebab akibat antara satu variabel terikat dengan satu atau lebih variabel bebas.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Skala ukur variabel yang dilibatkan dalam perhitungan adalah minimal interval</a:t>
            </a:r>
            <a:endParaRPr lang="id-ID" dirty="0">
              <a:solidFill>
                <a:srgbClr val="FF0000"/>
              </a:solidFill>
            </a:endParaRP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Seminar 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995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id-ID" dirty="0"/>
              <a:t>Korelasi Sederhana</a:t>
            </a:r>
          </a:p>
          <a:p>
            <a:pPr marL="0" indent="0">
              <a:buNone/>
            </a:pPr>
            <a:r>
              <a:rPr lang="id-ID" dirty="0"/>
              <a:t>      Untuk menentukan seberapa erat hubungan</a:t>
            </a:r>
          </a:p>
          <a:p>
            <a:pPr marL="0" indent="0">
              <a:buNone/>
            </a:pPr>
            <a:r>
              <a:rPr lang="id-ID" dirty="0"/>
              <a:t>       antara satu variabel dengan variabel lainnya.</a:t>
            </a:r>
          </a:p>
          <a:p>
            <a:pPr marL="0" indent="0">
              <a:buNone/>
            </a:pPr>
            <a:r>
              <a:rPr lang="id-ID" dirty="0"/>
              <a:t>(2) Ukuran keeratan hubungan tersebut adalah </a:t>
            </a:r>
          </a:p>
          <a:p>
            <a:pPr marL="0" indent="0">
              <a:buNone/>
            </a:pPr>
            <a:r>
              <a:rPr lang="id-ID" dirty="0"/>
              <a:t>       korelasi Pearson(</a:t>
            </a:r>
            <a:r>
              <a:rPr lang="id-ID" i="1" dirty="0"/>
              <a:t>Pearson Product Moment</a:t>
            </a:r>
            <a:r>
              <a:rPr lang="id-ID" dirty="0"/>
              <a:t>) </a:t>
            </a:r>
          </a:p>
          <a:p>
            <a:pPr marL="0" indent="0">
              <a:buNone/>
            </a:pPr>
            <a:r>
              <a:rPr lang="id-ID" dirty="0"/>
              <a:t>(3) Korelasi Berganda(</a:t>
            </a:r>
            <a:r>
              <a:rPr lang="id-ID" i="1" dirty="0"/>
              <a:t>Multiple Correlation</a:t>
            </a:r>
            <a:r>
              <a:rPr lang="id-ID" dirty="0"/>
              <a:t>)</a:t>
            </a:r>
          </a:p>
          <a:p>
            <a:pPr marL="0" indent="0">
              <a:buNone/>
            </a:pPr>
            <a:r>
              <a:rPr lang="id-ID" dirty="0"/>
              <a:t>Lebih dari dua variabel dikorelasikan dan minimal berskala interval, maka korelasi Pearson dapat dikembangkan menjadi korelasi berganda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263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/>
              <a:t>4)Korelasi Parsial </a:t>
            </a:r>
          </a:p>
          <a:p>
            <a:pPr marL="0" indent="0">
              <a:buNone/>
            </a:pPr>
            <a:r>
              <a:rPr lang="id-ID" dirty="0"/>
              <a:t>(5) Uji Beda Rata-rata</a:t>
            </a:r>
          </a:p>
          <a:p>
            <a:pPr marL="0" indent="0">
              <a:buNone/>
            </a:pPr>
            <a:r>
              <a:rPr lang="id-ID" dirty="0"/>
              <a:t>(6) Analisis Regresi Linear Sederhana</a:t>
            </a:r>
          </a:p>
          <a:p>
            <a:pPr marL="0" indent="0">
              <a:buNone/>
            </a:pPr>
            <a:r>
              <a:rPr lang="id-ID" dirty="0"/>
              <a:t>(7) Analisis Regresi Linear Berganda, harus </a:t>
            </a:r>
          </a:p>
          <a:p>
            <a:pPr marL="0" indent="0">
              <a:buNone/>
            </a:pPr>
            <a:r>
              <a:rPr lang="id-ID" dirty="0"/>
              <a:t>      memenuhi  asumsi-asumsi :</a:t>
            </a:r>
          </a:p>
          <a:p>
            <a:pPr marL="0" indent="0">
              <a:buNone/>
            </a:pPr>
            <a:r>
              <a:rPr lang="id-ID" dirty="0"/>
              <a:t>      (a)Asumsi Klasik Regresi Linear Berganda</a:t>
            </a:r>
          </a:p>
          <a:p>
            <a:pPr marL="0" indent="0">
              <a:buNone/>
            </a:pPr>
            <a:r>
              <a:rPr lang="id-ID" dirty="0"/>
              <a:t>      (b) Koefisien Determinasi (R</a:t>
            </a:r>
            <a:r>
              <a:rPr lang="id-ID" sz="3200" baseline="30000" dirty="0"/>
              <a:t>2</a:t>
            </a:r>
            <a:r>
              <a:rPr lang="id-ID" dirty="0"/>
              <a:t>)</a:t>
            </a:r>
          </a:p>
          <a:p>
            <a:pPr marL="0" indent="0">
              <a:buNone/>
            </a:pPr>
            <a:r>
              <a:rPr lang="id-ID" dirty="0"/>
              <a:t>       (c) Uji Signifikansi seluruh Koefisien Regresi </a:t>
            </a:r>
          </a:p>
          <a:p>
            <a:pPr marL="0" indent="0">
              <a:buNone/>
            </a:pPr>
            <a:r>
              <a:rPr lang="id-ID" dirty="0"/>
              <a:t>            secara serempak </a:t>
            </a:r>
          </a:p>
          <a:p>
            <a:pPr marL="0" indent="0">
              <a:buNone/>
            </a:pPr>
            <a:r>
              <a:rPr lang="id-ID" dirty="0"/>
              <a:t>       (d) Uji Signifikansi Koefisien Regresi secara Parsial</a:t>
            </a:r>
          </a:p>
          <a:p>
            <a:pPr marL="0" indent="0">
              <a:buNone/>
            </a:pPr>
            <a:r>
              <a:rPr lang="id-ID" dirty="0"/>
              <a:t>        (e) Uji Hipotesis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0440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3936</TotalTime>
  <Words>420</Words>
  <Application>Microsoft Office PowerPoint</Application>
  <PresentationFormat>On-screen Show (4:3)</PresentationFormat>
  <Paragraphs>92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535</cp:revision>
  <cp:lastPrinted>2015-09-17T08:41:14Z</cp:lastPrinted>
  <dcterms:created xsi:type="dcterms:W3CDTF">2010-04-18T12:06:30Z</dcterms:created>
  <dcterms:modified xsi:type="dcterms:W3CDTF">2022-12-29T04:38:22Z</dcterms:modified>
</cp:coreProperties>
</file>