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20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1549-BD4D-46F3-B1A7-BBCF62B448D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351603C-EC83-4A23-8082-3BAE5FE289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1549-BD4D-46F3-B1A7-BBCF62B448D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1603C-EC83-4A23-8082-3BAE5FE289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1549-BD4D-46F3-B1A7-BBCF62B448D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1603C-EC83-4A23-8082-3BAE5FE289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1549-BD4D-46F3-B1A7-BBCF62B448D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351603C-EC83-4A23-8082-3BAE5FE289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1549-BD4D-46F3-B1A7-BBCF62B448D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1603C-EC83-4A23-8082-3BAE5FE2896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1549-BD4D-46F3-B1A7-BBCF62B448D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1603C-EC83-4A23-8082-3BAE5FE289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1549-BD4D-46F3-B1A7-BBCF62B448D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351603C-EC83-4A23-8082-3BAE5FE2896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1549-BD4D-46F3-B1A7-BBCF62B448D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1603C-EC83-4A23-8082-3BAE5FE289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1549-BD4D-46F3-B1A7-BBCF62B448D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1603C-EC83-4A23-8082-3BAE5FE289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1549-BD4D-46F3-B1A7-BBCF62B448D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1603C-EC83-4A23-8082-3BAE5FE2896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F1549-BD4D-46F3-B1A7-BBCF62B448D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51603C-EC83-4A23-8082-3BAE5FE2896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A1F1549-BD4D-46F3-B1A7-BBCF62B448D8}" type="datetimeFigureOut">
              <a:rPr lang="en-US" smtClean="0"/>
              <a:t>11/5/2024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351603C-EC83-4A23-8082-3BAE5FE2896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42900" y="1743332"/>
            <a:ext cx="8458200" cy="18508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500" dirty="0">
                <a:solidFill>
                  <a:srgbClr val="7030A0"/>
                </a:solidFill>
                <a:latin typeface="Bauhaus 93" panose="04030905020B02020C02" pitchFamily="82" charset="0"/>
              </a:rPr>
              <a:t>BAB </a:t>
            </a:r>
            <a:r>
              <a:rPr lang="en-US" sz="6500" dirty="0" smtClean="0">
                <a:solidFill>
                  <a:srgbClr val="7030A0"/>
                </a:solidFill>
                <a:latin typeface="Bauhaus 93" panose="04030905020B02020C02" pitchFamily="82" charset="0"/>
              </a:rPr>
              <a:t>VII  </a:t>
            </a:r>
            <a:endParaRPr lang="en-US" sz="6500" dirty="0">
              <a:solidFill>
                <a:srgbClr val="7030A0"/>
              </a:solidFill>
              <a:latin typeface="Bauhaus 93" panose="04030905020B02020C02" pitchFamily="82" charset="0"/>
            </a:endParaRPr>
          </a:p>
          <a:p>
            <a:r>
              <a:rPr lang="en-US" sz="4800" b="1" dirty="0">
                <a:solidFill>
                  <a:srgbClr val="0070C0"/>
                </a:solidFill>
              </a:rPr>
              <a:t>ANTI KORUPSI; PENYELENGGARAAN, ASAS, HAK KEWAJIBAN, PERAN MASYARAKAT</a:t>
            </a:r>
            <a:endParaRPr lang="en-US" sz="4800" dirty="0">
              <a:solidFill>
                <a:srgbClr val="0070C0"/>
              </a:solidFill>
            </a:endParaRPr>
          </a:p>
          <a:p>
            <a:r>
              <a:rPr lang="en-US" sz="3600" dirty="0" smtClean="0">
                <a:solidFill>
                  <a:srgbClr val="0000FF"/>
                </a:solidFill>
              </a:rPr>
              <a:t/>
            </a:r>
            <a:br>
              <a:rPr lang="en-US" sz="3600" dirty="0" smtClean="0">
                <a:solidFill>
                  <a:srgbClr val="0000FF"/>
                </a:solidFill>
              </a:rPr>
            </a:br>
            <a:endParaRPr lang="en-US" sz="3600" dirty="0">
              <a:solidFill>
                <a:srgbClr val="0000FF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289755" y="5549356"/>
            <a:ext cx="3581400" cy="41105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 smtClean="0">
                <a:solidFill>
                  <a:srgbClr val="0000FF"/>
                </a:solidFill>
                <a:cs typeface="Aharoni" panose="02010803020104030203" pitchFamily="2" charset="-79"/>
              </a:rPr>
              <a:t>Lukman</a:t>
            </a:r>
            <a:r>
              <a:rPr lang="en-US" b="1" dirty="0" smtClean="0">
                <a:solidFill>
                  <a:srgbClr val="0000FF"/>
                </a:solidFill>
                <a:cs typeface="Aharoni" panose="02010803020104030203" pitchFamily="2" charset="-79"/>
              </a:rPr>
              <a:t> Hakim, S.P., M.M.</a:t>
            </a:r>
            <a:endParaRPr lang="en-US" b="1" dirty="0">
              <a:solidFill>
                <a:srgbClr val="0000FF"/>
              </a:solidFill>
              <a:cs typeface="Aharoni" panose="02010803020104030203" pitchFamily="2" charset="-79"/>
            </a:endParaRPr>
          </a:p>
        </p:txBody>
      </p:sp>
      <p:pic>
        <p:nvPicPr>
          <p:cNvPr id="6" name="Picture 5" descr="C:\Users\digital marketing\Documents\2021\Oktober\tt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67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273897" y="3594189"/>
            <a:ext cx="5015858" cy="3330874"/>
            <a:chOff x="455386" y="178139"/>
            <a:chExt cx="11234055" cy="6279811"/>
          </a:xfrm>
          <a:blipFill dpi="0" rotWithShape="1">
            <a:blip r:embed="rId3"/>
            <a:srcRect/>
            <a:stretch>
              <a:fillRect/>
            </a:stretch>
          </a:blipFill>
        </p:grpSpPr>
        <p:sp>
          <p:nvSpPr>
            <p:cNvPr id="8" name="Rounded Rectangle 7"/>
            <p:cNvSpPr/>
            <p:nvPr/>
          </p:nvSpPr>
          <p:spPr>
            <a:xfrm>
              <a:off x="455386" y="1056820"/>
              <a:ext cx="595085" cy="49463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050471" y="171404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645556" y="10568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240641" y="4829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817586" y="11901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412671" y="184739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4007756" y="11901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02841" y="61628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5197926" y="1835487"/>
              <a:ext cx="595085" cy="3288963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5774871" y="178139"/>
              <a:ext cx="595085" cy="62798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6369956" y="835363"/>
              <a:ext cx="595085" cy="486058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696504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7560126" y="7496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813707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8732156" y="198074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932724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9922326" y="7496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10499271" y="14568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11094356" y="859174"/>
              <a:ext cx="595085" cy="5446375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3118926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84124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A</a:t>
            </a:r>
            <a:r>
              <a:rPr lang="en-US" b="1" dirty="0">
                <a:effectLst/>
              </a:rPr>
              <a:t>.   PENYELENGGARA ANTI KORUPSI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219200"/>
            <a:ext cx="5257800" cy="548640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Lembaga-lembaga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penyelenggara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en-US" sz="2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Komisi</a:t>
            </a: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Pemberantasan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Korupsi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(KPK</a:t>
            </a: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Wingdings 2"/>
              <a:buAutoNum type="arabicPeriod"/>
            </a:pP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Kepolisian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Negara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Republik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Indonesia (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Polri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Wingdings 2"/>
              <a:buAutoNum type="arabicPeriod"/>
            </a:pP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Kejaksaan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Agung</a:t>
            </a:r>
            <a:endParaRPr lang="en-US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Wingdings 2"/>
              <a:buAutoNum type="arabicPeriod"/>
            </a:pP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Mahkamah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Agung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(MA)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AutoNum type="arabicPeriod"/>
            </a:pP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Pusat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Pelaporan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Analisis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Transaksi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(PPATK</a:t>
            </a:r>
            <a:r>
              <a:rPr lang="en-US" sz="25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Wingdings 2"/>
              <a:buAutoNum type="arabicPeriod"/>
            </a:pP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Kementrian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HAM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Wingdings 2"/>
              <a:buAutoNum type="arabicPeriod"/>
            </a:pP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Badan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Pengawasan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Pembangunan (BPKP)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Wingdings 2"/>
              <a:buAutoNum type="arabicPeriod"/>
            </a:pP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Komisi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Yudisial</a:t>
            </a:r>
            <a:endParaRPr lang="en-US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Font typeface="Wingdings 2"/>
              <a:buAutoNum type="arabicPeriod"/>
            </a:pP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Ombudsman RI, </a:t>
            </a:r>
            <a:r>
              <a:rPr lang="en-US" sz="2500" dirty="0" err="1">
                <a:latin typeface="Arial" panose="020B0604020202020204" pitchFamily="34" charset="0"/>
                <a:cs typeface="Arial" panose="020B0604020202020204" pitchFamily="34" charset="0"/>
              </a:rPr>
              <a:t>dll</a:t>
            </a:r>
            <a:r>
              <a:rPr lang="en-US" sz="2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>
              <a:lnSpc>
                <a:spcPct val="110000"/>
              </a:lnSpc>
              <a:spcBef>
                <a:spcPts val="0"/>
              </a:spcBef>
              <a:buAutoNum type="arabicPeriod"/>
            </a:pPr>
            <a:endParaRPr lang="en-US" sz="2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C:\Users\Digital Marketing\Documents\2024\Bahan Ajar\Pendidikan Karakter dan Anti Korupsi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3563" y="1285875"/>
            <a:ext cx="3362325" cy="42005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81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B.   ASAS ANTI KORUPSI</a:t>
            </a:r>
            <a:endParaRPr lang="en-US" dirty="0">
              <a:effectLst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295400"/>
            <a:ext cx="4191000" cy="47625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343400" cy="53340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Asas</a:t>
            </a:r>
            <a:r>
              <a:rPr lang="en-US" dirty="0"/>
              <a:t> anti </a:t>
            </a:r>
            <a:r>
              <a:rPr lang="en-US" dirty="0" err="1"/>
              <a:t>korupsi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 </a:t>
            </a:r>
            <a:r>
              <a:rPr lang="en-US" dirty="0" err="1"/>
              <a:t>pedoman</a:t>
            </a:r>
            <a:r>
              <a:rPr lang="en-US" dirty="0"/>
              <a:t>  </a:t>
            </a:r>
            <a:r>
              <a:rPr lang="en-US" dirty="0" err="1"/>
              <a:t>bagi</a:t>
            </a:r>
            <a:r>
              <a:rPr lang="en-US" dirty="0"/>
              <a:t> 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rakyat</a:t>
            </a:r>
            <a:r>
              <a:rPr lang="en-US" dirty="0"/>
              <a:t> Indonesia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melawan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korupsi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UU No. 32 </a:t>
            </a:r>
            <a:r>
              <a:rPr lang="en-US" dirty="0" err="1"/>
              <a:t>Tahun</a:t>
            </a:r>
            <a:r>
              <a:rPr lang="en-US" dirty="0"/>
              <a:t> 2004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Daerah.</a:t>
            </a:r>
          </a:p>
          <a:p>
            <a:pPr marL="0" indent="0">
              <a:buNone/>
            </a:pPr>
            <a:r>
              <a:rPr lang="en-US" b="1" dirty="0" err="1"/>
              <a:t>Penjabaran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asas-asas</a:t>
            </a:r>
            <a:r>
              <a:rPr lang="en-US" b="1" dirty="0"/>
              <a:t> </a:t>
            </a:r>
            <a:r>
              <a:rPr lang="en-US" b="1" dirty="0" err="1"/>
              <a:t>umum</a:t>
            </a:r>
            <a:r>
              <a:rPr lang="en-US" b="1" dirty="0"/>
              <a:t> </a:t>
            </a:r>
            <a:r>
              <a:rPr lang="en-US" b="1" dirty="0" err="1"/>
              <a:t>sesuai</a:t>
            </a:r>
            <a:r>
              <a:rPr lang="en-US" b="1" dirty="0"/>
              <a:t> </a:t>
            </a:r>
            <a:r>
              <a:rPr lang="en-US" b="1" dirty="0" err="1"/>
              <a:t>pasal</a:t>
            </a:r>
            <a:r>
              <a:rPr lang="en-US" b="1" dirty="0"/>
              <a:t> 20 </a:t>
            </a:r>
            <a:r>
              <a:rPr lang="en-US" b="1" dirty="0" err="1"/>
              <a:t>ayat</a:t>
            </a:r>
            <a:r>
              <a:rPr lang="en-US" b="1" dirty="0"/>
              <a:t> (1):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800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Arrow 5"/>
          <p:cNvSpPr/>
          <p:nvPr/>
        </p:nvSpPr>
        <p:spPr>
          <a:xfrm>
            <a:off x="341672" y="-152400"/>
            <a:ext cx="3910780" cy="18288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 smtClean="0"/>
          </a:p>
          <a:p>
            <a:pPr algn="ctr"/>
            <a:r>
              <a:rPr lang="en-US" sz="2400" b="1" dirty="0" smtClean="0"/>
              <a:t>1. </a:t>
            </a:r>
            <a:r>
              <a:rPr lang="en-US" sz="2400" b="1" dirty="0" err="1" smtClean="0"/>
              <a:t>Asas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Keterbukaan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Umum</a:t>
            </a:r>
            <a:endParaRPr lang="en-US" sz="2400" b="1" dirty="0" smtClean="0"/>
          </a:p>
          <a:p>
            <a:pPr algn="ctr"/>
            <a:endParaRPr lang="en-US" dirty="0"/>
          </a:p>
        </p:txBody>
      </p:sp>
      <p:sp>
        <p:nvSpPr>
          <p:cNvPr id="7" name="Right Arrow 6"/>
          <p:cNvSpPr/>
          <p:nvPr/>
        </p:nvSpPr>
        <p:spPr>
          <a:xfrm>
            <a:off x="5182829" y="54077"/>
            <a:ext cx="3350342" cy="17752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 smtClean="0"/>
          </a:p>
          <a:p>
            <a:pPr algn="ctr"/>
            <a:r>
              <a:rPr lang="en-US" sz="2400" b="1" dirty="0" smtClean="0"/>
              <a:t>2. </a:t>
            </a:r>
            <a:r>
              <a:rPr lang="en-US" sz="2400" b="1" dirty="0" err="1" smtClean="0"/>
              <a:t>Asas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Kepastian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Hukum</a:t>
            </a:r>
            <a:endParaRPr lang="en-US" sz="2400" b="1" dirty="0" smtClean="0"/>
          </a:p>
          <a:p>
            <a:pPr algn="ctr"/>
            <a:endParaRPr lang="en-US" sz="2800" b="1" dirty="0" smtClean="0"/>
          </a:p>
          <a:p>
            <a:pPr algn="ctr"/>
            <a:endParaRPr lang="en-US" dirty="0"/>
          </a:p>
        </p:txBody>
      </p:sp>
      <p:sp>
        <p:nvSpPr>
          <p:cNvPr id="8" name="Right Arrow 7"/>
          <p:cNvSpPr/>
          <p:nvPr/>
        </p:nvSpPr>
        <p:spPr>
          <a:xfrm>
            <a:off x="1462548" y="1641987"/>
            <a:ext cx="3620728" cy="1524001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3. </a:t>
            </a:r>
            <a:r>
              <a:rPr lang="en-US" sz="2400" b="1" dirty="0" err="1" smtClean="0"/>
              <a:t>Asas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Keterbukaan</a:t>
            </a:r>
            <a:endParaRPr lang="en-US" sz="2400" b="1" dirty="0" smtClean="0"/>
          </a:p>
          <a:p>
            <a:pPr algn="ctr"/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4814119" y="2591290"/>
            <a:ext cx="4077929" cy="1932040"/>
          </a:xfrm>
          <a:prstGeom prst="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4. </a:t>
            </a:r>
            <a:r>
              <a:rPr lang="en-US" sz="2400" b="1" dirty="0" err="1" smtClean="0"/>
              <a:t>Asas</a:t>
            </a:r>
            <a:r>
              <a:rPr lang="en-US" sz="2400" b="1" dirty="0" smtClean="0"/>
              <a:t>  </a:t>
            </a:r>
            <a:r>
              <a:rPr lang="en-US" sz="2400" b="1" dirty="0" err="1" smtClean="0"/>
              <a:t>Tertib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Peny</a:t>
            </a:r>
            <a:r>
              <a:rPr lang="en-US" sz="2400" b="1" dirty="0" err="1" smtClean="0"/>
              <a:t>elenggaraan</a:t>
            </a:r>
            <a:r>
              <a:rPr lang="en-US" sz="2400" b="1" dirty="0" smtClean="0"/>
              <a:t> Negara</a:t>
            </a:r>
          </a:p>
          <a:p>
            <a:pPr algn="ctr"/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1442883" y="3776570"/>
            <a:ext cx="3581400" cy="149352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5. </a:t>
            </a:r>
            <a:r>
              <a:rPr lang="en-US" sz="2400" b="1" dirty="0" err="1" smtClean="0"/>
              <a:t>Asas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Proposionalitas</a:t>
            </a:r>
            <a:endParaRPr lang="en-US" sz="2400" b="1" dirty="0" smtClean="0"/>
          </a:p>
          <a:p>
            <a:pPr algn="ctr"/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5029200" y="5260256"/>
            <a:ext cx="3657600" cy="1140543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6. </a:t>
            </a:r>
            <a:r>
              <a:rPr lang="en-US" sz="2400" b="1" dirty="0" err="1" smtClean="0"/>
              <a:t>Asas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Profesionalitas</a:t>
            </a:r>
            <a:endParaRPr lang="en-US" sz="2400" b="1" dirty="0" smtClean="0"/>
          </a:p>
          <a:p>
            <a:pPr algn="ctr"/>
            <a:endParaRPr lang="en-US" dirty="0"/>
          </a:p>
        </p:txBody>
      </p:sp>
      <p:sp>
        <p:nvSpPr>
          <p:cNvPr id="12" name="Right Arrow 11"/>
          <p:cNvSpPr/>
          <p:nvPr/>
        </p:nvSpPr>
        <p:spPr>
          <a:xfrm>
            <a:off x="671052" y="5260257"/>
            <a:ext cx="3581400" cy="1338663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7. </a:t>
            </a:r>
            <a:r>
              <a:rPr lang="en-US" sz="2400" b="1" dirty="0" err="1" smtClean="0"/>
              <a:t>Asas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Akuntabilitas</a:t>
            </a:r>
            <a:endParaRPr lang="en-US" sz="2400" b="1" dirty="0" smtClean="0"/>
          </a:p>
          <a:p>
            <a:pPr algn="ctr"/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097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C</a:t>
            </a:r>
            <a:r>
              <a:rPr lang="en-US" b="1" dirty="0">
                <a:effectLst/>
              </a:rPr>
              <a:t>.   HAK DAN KEWAJIBAN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19200"/>
            <a:ext cx="3124200" cy="40386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err="1"/>
              <a:t>Hak</a:t>
            </a:r>
            <a:r>
              <a:rPr lang="en-US" b="1" dirty="0"/>
              <a:t>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sesuatu</a:t>
            </a:r>
            <a:r>
              <a:rPr lang="en-US" b="1" dirty="0"/>
              <a:t> yang </a:t>
            </a:r>
            <a:r>
              <a:rPr lang="en-US" b="1" dirty="0" err="1"/>
              <a:t>mutlak</a:t>
            </a:r>
            <a:r>
              <a:rPr lang="en-US" b="1" dirty="0"/>
              <a:t> </a:t>
            </a:r>
            <a:r>
              <a:rPr lang="en-US" b="1" dirty="0" err="1"/>
              <a:t>menjadi</a:t>
            </a:r>
            <a:r>
              <a:rPr lang="en-US" b="1" dirty="0"/>
              <a:t> </a:t>
            </a:r>
            <a:r>
              <a:rPr lang="en-US" b="1" dirty="0" err="1"/>
              <a:t>milik</a:t>
            </a:r>
            <a:r>
              <a:rPr lang="en-US" b="1" dirty="0"/>
              <a:t> </a:t>
            </a:r>
            <a:r>
              <a:rPr lang="en-US" b="1" dirty="0" err="1"/>
              <a:t>kita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penggunaanya</a:t>
            </a:r>
            <a:r>
              <a:rPr lang="en-US" b="1" dirty="0"/>
              <a:t> </a:t>
            </a:r>
            <a:r>
              <a:rPr lang="en-US" b="1" dirty="0" err="1"/>
              <a:t>tergantung</a:t>
            </a:r>
            <a:r>
              <a:rPr lang="en-US" b="1" dirty="0"/>
              <a:t> </a:t>
            </a:r>
            <a:r>
              <a:rPr lang="en-US" b="1" dirty="0" err="1"/>
              <a:t>kepada</a:t>
            </a:r>
            <a:r>
              <a:rPr lang="en-US" b="1" dirty="0"/>
              <a:t> </a:t>
            </a:r>
            <a:r>
              <a:rPr lang="en-US" b="1" dirty="0" err="1"/>
              <a:t>diri</a:t>
            </a:r>
            <a:r>
              <a:rPr lang="en-US" b="1" dirty="0"/>
              <a:t> </a:t>
            </a:r>
            <a:r>
              <a:rPr lang="en-US" b="1" dirty="0" err="1"/>
              <a:t>kita</a:t>
            </a:r>
            <a:r>
              <a:rPr lang="en-US" b="1" dirty="0"/>
              <a:t> </a:t>
            </a:r>
            <a:r>
              <a:rPr lang="en-US" b="1" dirty="0" err="1"/>
              <a:t>sendiri</a:t>
            </a:r>
            <a:r>
              <a:rPr lang="en-US" b="1" dirty="0"/>
              <a:t>.</a:t>
            </a:r>
            <a:endParaRPr lang="en-US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/>
              <a:t>hak</a:t>
            </a:r>
            <a:r>
              <a:rPr lang="en-US" b="1" dirty="0"/>
              <a:t> </a:t>
            </a:r>
            <a:r>
              <a:rPr lang="en-US" b="1" dirty="0" err="1"/>
              <a:t>antara</a:t>
            </a:r>
            <a:r>
              <a:rPr lang="en-US" b="1" dirty="0"/>
              <a:t> lain: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8600" y="1600200"/>
            <a:ext cx="4953000" cy="4648200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b="1" dirty="0"/>
              <a:t>“</a:t>
            </a:r>
            <a:r>
              <a:rPr lang="en-US" b="1" dirty="0" err="1"/>
              <a:t>Setiap</a:t>
            </a:r>
            <a:r>
              <a:rPr lang="en-US" b="1" dirty="0"/>
              <a:t> </a:t>
            </a:r>
            <a:r>
              <a:rPr lang="en-US" b="1" dirty="0" err="1"/>
              <a:t>warga</a:t>
            </a:r>
            <a:r>
              <a:rPr lang="en-US" b="1" dirty="0"/>
              <a:t> Negara </a:t>
            </a:r>
            <a:r>
              <a:rPr lang="en-US" b="1" dirty="0" err="1"/>
              <a:t>memiliki</a:t>
            </a:r>
            <a:r>
              <a:rPr lang="en-US" b="1" dirty="0"/>
              <a:t> </a:t>
            </a:r>
            <a:r>
              <a:rPr lang="en-US" b="1" dirty="0" err="1"/>
              <a:t>kedudukan</a:t>
            </a:r>
            <a:r>
              <a:rPr lang="en-US" b="1" dirty="0"/>
              <a:t> yang </a:t>
            </a:r>
            <a:r>
              <a:rPr lang="en-US" b="1" dirty="0" err="1"/>
              <a:t>sama</a:t>
            </a:r>
            <a:r>
              <a:rPr lang="en-US" b="1" dirty="0"/>
              <a:t> di </a:t>
            </a:r>
            <a:r>
              <a:rPr lang="en-US" b="1" dirty="0" err="1"/>
              <a:t>mata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di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pemerintahan</a:t>
            </a:r>
            <a:r>
              <a:rPr lang="en-US" b="1" dirty="0" smtClean="0"/>
              <a:t>”.</a:t>
            </a:r>
          </a:p>
          <a:p>
            <a:pPr algn="ctr"/>
            <a:endParaRPr lang="en-US" dirty="0"/>
          </a:p>
          <a:p>
            <a:pPr algn="ctr"/>
            <a:r>
              <a:rPr lang="en-US" b="1" dirty="0"/>
              <a:t>“</a:t>
            </a:r>
            <a:r>
              <a:rPr lang="en-US" b="1" dirty="0" err="1"/>
              <a:t>Setiap</a:t>
            </a:r>
            <a:r>
              <a:rPr lang="en-US" b="1" dirty="0"/>
              <a:t> </a:t>
            </a:r>
            <a:r>
              <a:rPr lang="en-US" b="1" dirty="0" err="1"/>
              <a:t>warga</a:t>
            </a:r>
            <a:r>
              <a:rPr lang="en-US" b="1" dirty="0"/>
              <a:t> Negara </a:t>
            </a:r>
            <a:r>
              <a:rPr lang="en-US" b="1" dirty="0" err="1"/>
              <a:t>berhak</a:t>
            </a:r>
            <a:r>
              <a:rPr lang="en-US" b="1" dirty="0"/>
              <a:t> </a:t>
            </a:r>
            <a:r>
              <a:rPr lang="en-US" b="1" dirty="0" err="1"/>
              <a:t>mendapatkan</a:t>
            </a:r>
            <a:r>
              <a:rPr lang="en-US" b="1" dirty="0"/>
              <a:t> </a:t>
            </a:r>
            <a:r>
              <a:rPr lang="en-US" b="1" dirty="0" err="1"/>
              <a:t>perlindungan</a:t>
            </a:r>
            <a:r>
              <a:rPr lang="en-US" b="1" dirty="0"/>
              <a:t> </a:t>
            </a:r>
            <a:r>
              <a:rPr lang="en-US" b="1" dirty="0" err="1"/>
              <a:t>hukum</a:t>
            </a:r>
            <a:r>
              <a:rPr lang="en-US" b="1" dirty="0" smtClean="0"/>
              <a:t>”.</a:t>
            </a:r>
          </a:p>
          <a:p>
            <a:pPr algn="ctr"/>
            <a:endParaRPr lang="en-US" dirty="0"/>
          </a:p>
          <a:p>
            <a:pPr algn="ctr"/>
            <a:r>
              <a:rPr lang="en-US" b="1" dirty="0"/>
              <a:t>“</a:t>
            </a:r>
            <a:r>
              <a:rPr lang="en-US" b="1" dirty="0" err="1"/>
              <a:t>Setiap</a:t>
            </a:r>
            <a:r>
              <a:rPr lang="en-US" b="1" dirty="0"/>
              <a:t> </a:t>
            </a:r>
            <a:r>
              <a:rPr lang="en-US" b="1" dirty="0" err="1"/>
              <a:t>warga</a:t>
            </a:r>
            <a:r>
              <a:rPr lang="en-US" b="1" dirty="0"/>
              <a:t> Negara </a:t>
            </a:r>
            <a:r>
              <a:rPr lang="en-US" b="1" dirty="0" err="1"/>
              <a:t>berhak</a:t>
            </a:r>
            <a:r>
              <a:rPr lang="en-US" b="1" dirty="0"/>
              <a:t> </a:t>
            </a:r>
            <a:r>
              <a:rPr lang="en-US" b="1" dirty="0" err="1"/>
              <a:t>mendapatkan</a:t>
            </a:r>
            <a:r>
              <a:rPr lang="en-US" b="1" dirty="0"/>
              <a:t> </a:t>
            </a:r>
            <a:r>
              <a:rPr lang="en-US" b="1" dirty="0" err="1"/>
              <a:t>pendidikan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pengajaran</a:t>
            </a:r>
            <a:r>
              <a:rPr lang="en-US" b="1" dirty="0"/>
              <a:t>”.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2971800" y="1905000"/>
            <a:ext cx="1229032" cy="28194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2971800" y="3581400"/>
            <a:ext cx="1371600" cy="11430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971800" y="4724400"/>
            <a:ext cx="1229032" cy="21876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075" name="Picture 3" descr="C:\Users\Digital Marketing\Documents\2024\Bahan Ajar\Pendidikan Karakter dan Anti Korupsi\korupsi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78373" flipH="1">
            <a:off x="1500089" y="4756935"/>
            <a:ext cx="1709290" cy="2053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9019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sz="2700" b="1" dirty="0" smtClean="0">
                <a:effectLst/>
              </a:rPr>
              <a:t>UU </a:t>
            </a:r>
            <a:r>
              <a:rPr lang="en-US" sz="2700" b="1" dirty="0">
                <a:effectLst/>
              </a:rPr>
              <a:t>No.32 </a:t>
            </a:r>
            <a:r>
              <a:rPr lang="en-US" sz="2700" b="1" dirty="0" err="1">
                <a:effectLst/>
              </a:rPr>
              <a:t>Tahun</a:t>
            </a:r>
            <a:r>
              <a:rPr lang="en-US" sz="2700" b="1" dirty="0">
                <a:effectLst/>
              </a:rPr>
              <a:t> 2004 (</a:t>
            </a:r>
            <a:r>
              <a:rPr lang="en-US" sz="2700" b="1" dirty="0" err="1">
                <a:effectLst/>
              </a:rPr>
              <a:t>Pasal</a:t>
            </a:r>
            <a:r>
              <a:rPr lang="en-US" sz="2700" b="1" dirty="0">
                <a:effectLst/>
              </a:rPr>
              <a:t> 20) </a:t>
            </a:r>
            <a:r>
              <a:rPr lang="en-US" sz="2700" b="1" dirty="0" err="1">
                <a:effectLst/>
              </a:rPr>
              <a:t>Tentang</a:t>
            </a:r>
            <a:r>
              <a:rPr lang="en-US" sz="2700" b="1" dirty="0">
                <a:effectLst/>
              </a:rPr>
              <a:t> </a:t>
            </a:r>
            <a:r>
              <a:rPr lang="en-US" sz="2700" b="1" dirty="0" smtClean="0">
                <a:effectLst/>
              </a:rPr>
              <a:t/>
            </a:r>
            <a:br>
              <a:rPr lang="en-US" sz="2700" b="1" dirty="0" smtClean="0">
                <a:effectLst/>
              </a:rPr>
            </a:br>
            <a:r>
              <a:rPr lang="en-US" sz="2700" b="1" dirty="0" err="1" smtClean="0">
                <a:effectLst/>
              </a:rPr>
              <a:t>Pemerintah</a:t>
            </a:r>
            <a:r>
              <a:rPr lang="en-US" sz="2700" b="1" dirty="0" smtClean="0">
                <a:effectLst/>
              </a:rPr>
              <a:t> </a:t>
            </a:r>
            <a:r>
              <a:rPr lang="en-US" sz="2700" b="1" dirty="0">
                <a:effectLst/>
              </a:rPr>
              <a:t>Daerah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143000"/>
            <a:ext cx="3738562" cy="373856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“</a:t>
            </a:r>
            <a:r>
              <a:rPr lang="en-US" b="1" dirty="0" err="1"/>
              <a:t>Setiap</a:t>
            </a:r>
            <a:r>
              <a:rPr lang="en-US" b="1" dirty="0"/>
              <a:t> </a:t>
            </a:r>
            <a:r>
              <a:rPr lang="en-US" b="1" dirty="0" err="1"/>
              <a:t>warga</a:t>
            </a:r>
            <a:r>
              <a:rPr lang="en-US" b="1" dirty="0"/>
              <a:t> Negara </a:t>
            </a:r>
            <a:r>
              <a:rPr lang="en-US" b="1" dirty="0" err="1"/>
              <a:t>memiliki</a:t>
            </a:r>
            <a:r>
              <a:rPr lang="en-US" b="1" dirty="0"/>
              <a:t> </a:t>
            </a:r>
            <a:r>
              <a:rPr lang="en-US" b="1" dirty="0" err="1"/>
              <a:t>kewajiban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berperan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membela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mempertahankan</a:t>
            </a:r>
            <a:r>
              <a:rPr lang="en-US" b="1" dirty="0"/>
              <a:t> </a:t>
            </a:r>
            <a:r>
              <a:rPr lang="en-US" b="1" dirty="0" err="1"/>
              <a:t>kedaulatan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Negara Indonesia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musuh</a:t>
            </a:r>
            <a:r>
              <a:rPr lang="en-US" b="1" dirty="0" smtClean="0"/>
              <a:t>”.</a:t>
            </a:r>
          </a:p>
          <a:p>
            <a:endParaRPr lang="en-US" dirty="0"/>
          </a:p>
          <a:p>
            <a:r>
              <a:rPr lang="en-US" b="1" dirty="0"/>
              <a:t>“</a:t>
            </a:r>
            <a:r>
              <a:rPr lang="en-US" b="1" dirty="0" err="1"/>
              <a:t>Setiap</a:t>
            </a:r>
            <a:r>
              <a:rPr lang="en-US" b="1" dirty="0"/>
              <a:t> </a:t>
            </a:r>
            <a:r>
              <a:rPr lang="en-US" b="1" dirty="0" err="1"/>
              <a:t>warga</a:t>
            </a:r>
            <a:r>
              <a:rPr lang="en-US" b="1" dirty="0"/>
              <a:t> Negara </a:t>
            </a:r>
            <a:r>
              <a:rPr lang="en-US" b="1" dirty="0" err="1"/>
              <a:t>wajib</a:t>
            </a:r>
            <a:r>
              <a:rPr lang="en-US" b="1" dirty="0"/>
              <a:t> </a:t>
            </a:r>
            <a:r>
              <a:rPr lang="en-US" b="1" dirty="0" err="1"/>
              <a:t>menta‟ati</a:t>
            </a:r>
            <a:r>
              <a:rPr lang="en-US" b="1" dirty="0"/>
              <a:t> </a:t>
            </a:r>
            <a:r>
              <a:rPr lang="en-US" b="1" dirty="0" err="1"/>
              <a:t>serta</a:t>
            </a:r>
            <a:r>
              <a:rPr lang="en-US" b="1" dirty="0"/>
              <a:t> </a:t>
            </a:r>
            <a:r>
              <a:rPr lang="en-US" b="1" dirty="0" err="1"/>
              <a:t>menjunjung</a:t>
            </a:r>
            <a:r>
              <a:rPr lang="en-US" b="1" dirty="0"/>
              <a:t> </a:t>
            </a:r>
            <a:r>
              <a:rPr lang="en-US" b="1" dirty="0" err="1"/>
              <a:t>tinggi</a:t>
            </a:r>
            <a:r>
              <a:rPr lang="en-US" b="1" dirty="0"/>
              <a:t> </a:t>
            </a:r>
            <a:r>
              <a:rPr lang="en-US" b="1" dirty="0" err="1"/>
              <a:t>dasar</a:t>
            </a:r>
            <a:r>
              <a:rPr lang="en-US" b="1" dirty="0"/>
              <a:t> Negara, </a:t>
            </a:r>
            <a:r>
              <a:rPr lang="en-US" b="1" dirty="0" err="1"/>
              <a:t>hukum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pemerintahan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sebaik-baiknya</a:t>
            </a:r>
            <a:r>
              <a:rPr lang="en-US" b="1" dirty="0"/>
              <a:t>”.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316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84124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D</a:t>
            </a:r>
            <a:r>
              <a:rPr lang="en-US" b="1" dirty="0">
                <a:effectLst/>
              </a:rPr>
              <a:t>.   PERAN MASYARAKAT TERHADAP KORUPSI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143000"/>
            <a:ext cx="8534400" cy="25908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b="1" dirty="0" err="1"/>
              <a:t>Peran</a:t>
            </a:r>
            <a:r>
              <a:rPr lang="en-US" b="1" dirty="0"/>
              <a:t> </a:t>
            </a:r>
            <a:r>
              <a:rPr lang="en-US" b="1" dirty="0" err="1"/>
              <a:t>masyarakat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korupsi</a:t>
            </a:r>
            <a:r>
              <a:rPr lang="en-US" b="1" dirty="0"/>
              <a:t> </a:t>
            </a:r>
            <a:r>
              <a:rPr lang="en-US" b="1" dirty="0" err="1"/>
              <a:t>dapat</a:t>
            </a:r>
            <a:r>
              <a:rPr lang="en-US" b="1" dirty="0"/>
              <a:t> </a:t>
            </a:r>
            <a:r>
              <a:rPr lang="en-US" b="1" dirty="0" err="1"/>
              <a:t>diwujudkan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bentuk</a:t>
            </a:r>
            <a:r>
              <a:rPr lang="en-US" b="1" dirty="0"/>
              <a:t> </a:t>
            </a:r>
            <a:r>
              <a:rPr lang="en-US" b="1" dirty="0" err="1"/>
              <a:t>mencari</a:t>
            </a:r>
            <a:r>
              <a:rPr lang="en-US" b="1" dirty="0"/>
              <a:t>, </a:t>
            </a:r>
            <a:r>
              <a:rPr lang="en-US" b="1" dirty="0" err="1"/>
              <a:t>memperoleh</a:t>
            </a:r>
            <a:r>
              <a:rPr lang="en-US" b="1" dirty="0"/>
              <a:t>, </a:t>
            </a:r>
            <a:r>
              <a:rPr lang="en-US" b="1" dirty="0" err="1"/>
              <a:t>memberikan</a:t>
            </a:r>
            <a:r>
              <a:rPr lang="en-US" b="1" dirty="0"/>
              <a:t> data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b="1" dirty="0"/>
              <a:t> </a:t>
            </a:r>
            <a:r>
              <a:rPr lang="en-US" b="1" dirty="0" err="1"/>
              <a:t>tentang</a:t>
            </a:r>
            <a:r>
              <a:rPr lang="en-US" b="1" dirty="0"/>
              <a:t> </a:t>
            </a:r>
            <a:r>
              <a:rPr lang="en-US" b="1" dirty="0" err="1"/>
              <a:t>tindak</a:t>
            </a:r>
            <a:r>
              <a:rPr lang="en-US" b="1" dirty="0"/>
              <a:t> </a:t>
            </a:r>
            <a:r>
              <a:rPr lang="en-US" b="1" dirty="0" err="1"/>
              <a:t>pidana</a:t>
            </a:r>
            <a:r>
              <a:rPr lang="en-US" b="1" dirty="0"/>
              <a:t> </a:t>
            </a:r>
            <a:r>
              <a:rPr lang="en-US" b="1" dirty="0" err="1"/>
              <a:t>korupsi</a:t>
            </a:r>
            <a:r>
              <a:rPr lang="en-US" b="1" dirty="0"/>
              <a:t>,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hak</a:t>
            </a:r>
            <a:r>
              <a:rPr lang="en-US" b="1" dirty="0"/>
              <a:t> </a:t>
            </a:r>
            <a:r>
              <a:rPr lang="en-US" b="1" dirty="0" err="1"/>
              <a:t>menyampaikan</a:t>
            </a:r>
            <a:r>
              <a:rPr lang="en-US" b="1" dirty="0"/>
              <a:t> saran </a:t>
            </a:r>
            <a:r>
              <a:rPr lang="en-US" b="1" dirty="0" err="1"/>
              <a:t>serta</a:t>
            </a:r>
            <a:r>
              <a:rPr lang="en-US" b="1" dirty="0"/>
              <a:t> </a:t>
            </a:r>
            <a:r>
              <a:rPr lang="en-US" b="1" dirty="0" err="1"/>
              <a:t>pendapat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bertanggung</a:t>
            </a:r>
            <a:r>
              <a:rPr lang="en-US" b="1" dirty="0"/>
              <a:t> </a:t>
            </a:r>
            <a:r>
              <a:rPr lang="en-US" b="1" dirty="0" err="1"/>
              <a:t>jawab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pencegahan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pemberantasan</a:t>
            </a:r>
            <a:r>
              <a:rPr lang="en-US" b="1" dirty="0"/>
              <a:t> </a:t>
            </a:r>
            <a:r>
              <a:rPr lang="en-US" b="1" dirty="0" err="1"/>
              <a:t>tindak</a:t>
            </a:r>
            <a:r>
              <a:rPr lang="en-US" b="1" dirty="0"/>
              <a:t> </a:t>
            </a:r>
            <a:r>
              <a:rPr lang="en-US" b="1" dirty="0" err="1"/>
              <a:t>pidana</a:t>
            </a:r>
            <a:r>
              <a:rPr lang="en-US" b="1" dirty="0"/>
              <a:t> </a:t>
            </a:r>
            <a:r>
              <a:rPr lang="en-US" b="1" dirty="0" err="1"/>
              <a:t>korupsi</a:t>
            </a:r>
            <a:r>
              <a:rPr lang="en-US" b="1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3810000"/>
            <a:ext cx="7848600" cy="2590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61494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Digital Marketing\Documents\2024\Bahan Ajar\Pendidikan Karakter dan Anti Korupsi\Tnk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24000"/>
            <a:ext cx="5238750" cy="29337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34256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256</TotalTime>
  <Words>280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Trek</vt:lpstr>
      <vt:lpstr>PowerPoint Presentation</vt:lpstr>
      <vt:lpstr> A.   PENYELENGGARA ANTI KORUPSI </vt:lpstr>
      <vt:lpstr>B.   ASAS ANTI KORUPSI</vt:lpstr>
      <vt:lpstr>PowerPoint Presentation</vt:lpstr>
      <vt:lpstr> C.   HAK DAN KEWAJIBAN </vt:lpstr>
      <vt:lpstr> UU No.32 Tahun 2004 (Pasal 20) Tentang  Pemerintah Daerah </vt:lpstr>
      <vt:lpstr> D.   PERAN MASYARAKAT TERHADAP KORUPSI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Digital Marketing</dc:creator>
  <cp:lastModifiedBy>Digital Marketing</cp:lastModifiedBy>
  <cp:revision>9</cp:revision>
  <dcterms:created xsi:type="dcterms:W3CDTF">2024-11-05T01:10:55Z</dcterms:created>
  <dcterms:modified xsi:type="dcterms:W3CDTF">2024-11-05T05:27:18Z</dcterms:modified>
</cp:coreProperties>
</file>