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A70748-CD62-4CCE-8882-D12452FDD8A3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B216C7-C1C8-4DB1-B9A4-A340D478D5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2900" y="1743332"/>
            <a:ext cx="8458200" cy="1850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b="1" dirty="0">
                <a:latin typeface="Britannic Bold" panose="020B0903060703020204" pitchFamily="34" charset="0"/>
              </a:rPr>
              <a:t>BAB </a:t>
            </a:r>
            <a:r>
              <a:rPr lang="en-US" sz="5300" b="1" dirty="0" smtClean="0">
                <a:latin typeface="Britannic Bold" panose="020B0903060703020204" pitchFamily="34" charset="0"/>
              </a:rPr>
              <a:t> IX  </a:t>
            </a:r>
          </a:p>
          <a:p>
            <a:r>
              <a:rPr lang="en-US" sz="88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 O T I V A S I</a:t>
            </a:r>
            <a:endParaRPr lang="en-US" sz="88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</a:rPr>
              <a:t/>
            </a:r>
            <a:br>
              <a:rPr lang="en-US" sz="3600" dirty="0" smtClean="0">
                <a:solidFill>
                  <a:srgbClr val="0000FF"/>
                </a:solidFill>
              </a:rPr>
            </a:b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89755" y="5549356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6" y="0"/>
            <a:ext cx="90678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56193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  <a:latin typeface="Arial Rounded MT Bold" panose="020F0704030504030204" pitchFamily="34" charset="0"/>
              </a:rPr>
              <a:t/>
            </a:r>
            <a:br>
              <a:rPr lang="en-US" b="1" dirty="0" smtClean="0">
                <a:effectLst/>
                <a:latin typeface="Arial Rounded MT Bold" panose="020F0704030504030204" pitchFamily="34" charset="0"/>
              </a:rPr>
            </a:br>
            <a:r>
              <a:rPr lang="en-US" b="1" dirty="0" smtClean="0">
                <a:effectLst/>
                <a:latin typeface="Arial Rounded MT Bold" panose="020F0704030504030204" pitchFamily="34" charset="0"/>
              </a:rPr>
              <a:t>PENDAHULUAN</a:t>
            </a:r>
            <a:r>
              <a:rPr lang="en-US" dirty="0">
                <a:effectLst/>
                <a:latin typeface="Arial Rounded MT Bold" panose="020F0704030504030204" pitchFamily="34" charset="0"/>
              </a:rPr>
              <a:t/>
            </a:r>
            <a:br>
              <a:rPr lang="en-US" dirty="0">
                <a:effectLst/>
                <a:latin typeface="Arial Rounded MT Bold" panose="020F0704030504030204" pitchFamily="34" charset="0"/>
              </a:rPr>
            </a:b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8768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Motivasi</a:t>
            </a:r>
            <a:endParaRPr lang="en-US" dirty="0"/>
          </a:p>
          <a:p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i="1" dirty="0"/>
              <a:t>motif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melatarbelakangi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proses internal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600200"/>
            <a:ext cx="3695700" cy="3886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53635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41248"/>
          </a:xfrm>
        </p:spPr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Lanjutan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…..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95400"/>
            <a:ext cx="3509962" cy="4191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343400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Motivasi</a:t>
            </a:r>
            <a:r>
              <a:rPr lang="en-US" b="1" dirty="0"/>
              <a:t> </a:t>
            </a:r>
            <a:r>
              <a:rPr lang="en-US" b="1" dirty="0" err="1"/>
              <a:t>intrinsik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,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lama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b="1" dirty="0" err="1"/>
              <a:t>motivasi</a:t>
            </a:r>
            <a:r>
              <a:rPr lang="en-US" b="1" dirty="0"/>
              <a:t> </a:t>
            </a:r>
            <a:r>
              <a:rPr lang="en-US" b="1" dirty="0" err="1"/>
              <a:t>ekstrinsik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13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Ciri-ciri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motivasi</a:t>
            </a:r>
            <a:r>
              <a:rPr lang="en-US" b="1" dirty="0">
                <a:effectLst/>
              </a:rPr>
              <a:t>: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lvl="0"/>
            <a:r>
              <a:rPr lang="en-US" b="1" dirty="0" err="1"/>
              <a:t>Berorientasi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dirty="0"/>
              <a:t>: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Dinamis</a:t>
            </a:r>
            <a:r>
              <a:rPr lang="en-US" dirty="0"/>
              <a:t>: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Kompleks</a:t>
            </a:r>
            <a:r>
              <a:rPr lang="en-US" dirty="0"/>
              <a:t>: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4648200"/>
            <a:ext cx="49530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5908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2</a:t>
            </a:r>
            <a:r>
              <a:rPr lang="en-US" b="1" dirty="0">
                <a:effectLst/>
              </a:rPr>
              <a:t>. </a:t>
            </a:r>
            <a:r>
              <a:rPr lang="en-US" b="1" dirty="0" err="1">
                <a:effectLst/>
              </a:rPr>
              <a:t>Teori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Kebutuhan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Dasar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Manusia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953000"/>
          </a:xfrm>
        </p:spPr>
        <p:txBody>
          <a:bodyPr/>
          <a:lstStyle/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paling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Hierarchy of Needs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Abraham Maslow.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lima </a:t>
            </a:r>
            <a:r>
              <a:rPr lang="en-US" dirty="0" err="1"/>
              <a:t>tingkatan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219200"/>
            <a:ext cx="4572000" cy="3505200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en-US" b="1" dirty="0" err="1" smtClean="0"/>
              <a:t>Kebutuhan</a:t>
            </a:r>
            <a:r>
              <a:rPr lang="en-US" b="1" dirty="0" smtClean="0"/>
              <a:t> </a:t>
            </a:r>
            <a:r>
              <a:rPr lang="en-US" b="1" dirty="0" err="1" smtClean="0"/>
              <a:t>Fisiologis</a:t>
            </a:r>
            <a:endParaRPr lang="en-US" b="1" dirty="0" smtClean="0"/>
          </a:p>
          <a:p>
            <a:pPr marL="514350" lvl="0" indent="-514350">
              <a:buAutoNum type="arabicPeriod"/>
            </a:pP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Keamanan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Keselamatan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 smtClean="0"/>
              <a:t>Penghargaan</a:t>
            </a:r>
            <a:endParaRPr lang="en-US" b="1" dirty="0" smtClean="0"/>
          </a:p>
          <a:p>
            <a:pPr marL="514350" lvl="0" indent="-514350">
              <a:buFont typeface="Wingdings 2"/>
              <a:buAutoNum type="arabicPeriod"/>
            </a:pP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Aktualisasi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endParaRPr lang="en-US" dirty="0"/>
          </a:p>
          <a:p>
            <a:pPr marL="514350" lvl="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Pendidikan Karakter dan Anti Korupsi\Hakekat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3429000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94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3</a:t>
            </a:r>
            <a:r>
              <a:rPr lang="en-US" b="1" dirty="0">
                <a:effectLst/>
              </a:rPr>
              <a:t>. Cara </a:t>
            </a:r>
            <a:r>
              <a:rPr lang="en-US" b="1" dirty="0" err="1">
                <a:effectLst/>
              </a:rPr>
              <a:t>Memotivasi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Diri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876800" cy="5334000"/>
          </a:xfrm>
        </p:spPr>
        <p:txBody>
          <a:bodyPr>
            <a:normAutofit lnSpcReduction="10000"/>
          </a:bodyPr>
          <a:lstStyle/>
          <a:p>
            <a:pPr marL="514350" lvl="0" indent="-514350">
              <a:buAutoNum type="arabicPeriod"/>
            </a:pPr>
            <a:r>
              <a:rPr lang="en-US" b="1" dirty="0" err="1" smtClean="0"/>
              <a:t>Menetapkan</a:t>
            </a:r>
            <a:r>
              <a:rPr lang="en-US" b="1" dirty="0" smtClean="0"/>
              <a:t> </a:t>
            </a:r>
            <a:r>
              <a:rPr lang="en-US" b="1" dirty="0" err="1"/>
              <a:t>Tujuan</a:t>
            </a:r>
            <a:r>
              <a:rPr lang="en-US" b="1" dirty="0"/>
              <a:t> yang </a:t>
            </a:r>
            <a:r>
              <a:rPr lang="en-US" b="1" dirty="0" err="1" smtClean="0"/>
              <a:t>Jelas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Membangun</a:t>
            </a:r>
            <a:r>
              <a:rPr lang="en-US" b="1" dirty="0"/>
              <a:t> </a:t>
            </a:r>
            <a:r>
              <a:rPr lang="en-US" b="1" dirty="0" err="1"/>
              <a:t>Kebiasaan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Memvisualisasikan</a:t>
            </a:r>
            <a:r>
              <a:rPr lang="en-US" b="1" dirty="0"/>
              <a:t> </a:t>
            </a:r>
            <a:r>
              <a:rPr lang="en-US" b="1" dirty="0" err="1"/>
              <a:t>Kesuksesan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Menciptakan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Menghadapi</a:t>
            </a:r>
            <a:r>
              <a:rPr lang="en-US" b="1" dirty="0"/>
              <a:t> </a:t>
            </a:r>
            <a:r>
              <a:rPr lang="en-US" b="1" dirty="0" err="1"/>
              <a:t>Ketakutan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Kegagalan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Memberi</a:t>
            </a:r>
            <a:r>
              <a:rPr lang="en-US" b="1" dirty="0"/>
              <a:t> </a:t>
            </a:r>
            <a:r>
              <a:rPr lang="en-US" b="1" dirty="0" err="1"/>
              <a:t>Penghargaan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endParaRPr lang="en-US" dirty="0"/>
          </a:p>
          <a:p>
            <a:pPr marL="514350" lvl="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219200"/>
            <a:ext cx="3581400" cy="4381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6098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4</a:t>
            </a:r>
            <a:r>
              <a:rPr lang="en-US" b="1" dirty="0">
                <a:effectLst/>
              </a:rPr>
              <a:t>. </a:t>
            </a:r>
            <a:r>
              <a:rPr lang="en-US" b="1" dirty="0" err="1">
                <a:effectLst/>
              </a:rPr>
              <a:t>Hambatan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Tumbuhnya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Motivasi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3084156" cy="52457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343400" cy="5257800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3200" b="1" dirty="0" err="1" smtClean="0"/>
              <a:t>Kurangnya</a:t>
            </a:r>
            <a:r>
              <a:rPr lang="en-US" sz="3200" b="1" dirty="0" smtClean="0"/>
              <a:t> </a:t>
            </a:r>
            <a:r>
              <a:rPr lang="en-US" sz="3200" b="1" dirty="0" err="1"/>
              <a:t>Tujuan</a:t>
            </a:r>
            <a:r>
              <a:rPr lang="en-US" sz="3200" b="1" dirty="0"/>
              <a:t> yang </a:t>
            </a:r>
            <a:r>
              <a:rPr lang="en-US" sz="3200" b="1" dirty="0" err="1" smtClean="0"/>
              <a:t>Jelas</a:t>
            </a:r>
            <a:endParaRPr lang="en-US" sz="3200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sz="3200" b="1" dirty="0" err="1"/>
              <a:t>Ketakutan</a:t>
            </a:r>
            <a:r>
              <a:rPr lang="en-US" sz="3200" b="1" dirty="0"/>
              <a:t> </a:t>
            </a:r>
            <a:r>
              <a:rPr lang="en-US" sz="3200" b="1" dirty="0" err="1"/>
              <a:t>akan</a:t>
            </a:r>
            <a:r>
              <a:rPr lang="en-US" sz="3200" b="1" dirty="0"/>
              <a:t> </a:t>
            </a:r>
            <a:r>
              <a:rPr lang="en-US" sz="3200" b="1" dirty="0" err="1"/>
              <a:t>Kegagalan</a:t>
            </a:r>
            <a:endParaRPr lang="en-US" sz="3200" dirty="0"/>
          </a:p>
          <a:p>
            <a:pPr marL="514350" indent="-514350">
              <a:buFont typeface="Wingdings 2"/>
              <a:buAutoNum type="arabicPeriod"/>
            </a:pPr>
            <a:r>
              <a:rPr lang="en-US" sz="3200" b="1" dirty="0" err="1"/>
              <a:t>Lingkungan</a:t>
            </a:r>
            <a:r>
              <a:rPr lang="en-US" sz="3200" b="1" dirty="0"/>
              <a:t> </a:t>
            </a:r>
            <a:r>
              <a:rPr lang="en-US" sz="3200" b="1" dirty="0" err="1"/>
              <a:t>Negatif</a:t>
            </a:r>
            <a:endParaRPr lang="en-US" sz="3200" dirty="0"/>
          </a:p>
          <a:p>
            <a:pPr marL="514350" indent="-514350">
              <a:buFont typeface="Wingdings 2"/>
              <a:buAutoNum type="arabicPeriod"/>
            </a:pPr>
            <a:r>
              <a:rPr lang="en-US" sz="3200" b="1" dirty="0" err="1"/>
              <a:t>Kurangnya</a:t>
            </a:r>
            <a:r>
              <a:rPr lang="en-US" sz="3200" b="1" dirty="0"/>
              <a:t> </a:t>
            </a:r>
            <a:r>
              <a:rPr lang="en-US" sz="3200" b="1" dirty="0" err="1"/>
              <a:t>Percaya</a:t>
            </a:r>
            <a:r>
              <a:rPr lang="en-US" sz="3200" b="1" dirty="0"/>
              <a:t> </a:t>
            </a:r>
            <a:r>
              <a:rPr lang="en-US" sz="3200" b="1" dirty="0" err="1"/>
              <a:t>Diri</a:t>
            </a:r>
            <a:endParaRPr lang="en-US" sz="3200" dirty="0"/>
          </a:p>
          <a:p>
            <a:pPr marL="514350" indent="-514350">
              <a:buFont typeface="Wingdings 2"/>
              <a:buAutoNum type="arabicPeriod"/>
            </a:pPr>
            <a:r>
              <a:rPr lang="en-US" sz="3200" b="1" dirty="0" err="1"/>
              <a:t>Stres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Kelelahan</a:t>
            </a:r>
            <a:endParaRPr lang="en-US" sz="3200" dirty="0"/>
          </a:p>
          <a:p>
            <a:pPr marL="514350" indent="-514350">
              <a:buFont typeface="Wingdings 2"/>
              <a:buAutoNum type="arabicPeriod"/>
            </a:pPr>
            <a:r>
              <a:rPr lang="en-US" sz="3200" b="1" dirty="0" err="1"/>
              <a:t>Prokrastinasi</a:t>
            </a:r>
            <a:endParaRPr lang="en-US" sz="3200" dirty="0"/>
          </a:p>
          <a:p>
            <a:pPr marL="514350" lvl="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2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igital Marketing\Documents\2024\Bahan Ajar\Pendidikan Karakter dan Anti Korupsi\T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57233"/>
            <a:ext cx="5622471" cy="252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igital Marketing\Documents\2024\Bahan Ajar\Pendidikan Karakter dan Anti Korupsi\korupsiiii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800"/>
            <a:ext cx="3048000" cy="5229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753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</TotalTime>
  <Words>212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PowerPoint Presentation</vt:lpstr>
      <vt:lpstr> PENDAHULUAN </vt:lpstr>
      <vt:lpstr>Lanjutan…..</vt:lpstr>
      <vt:lpstr> Ciri-ciri motivasi: </vt:lpstr>
      <vt:lpstr> 2. Teori Kebutuhan Dasar Manusia </vt:lpstr>
      <vt:lpstr> 3. Cara Memotivasi Diri </vt:lpstr>
      <vt:lpstr> 4. Hambatan Tumbuhnya Motivasi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3</cp:revision>
  <dcterms:created xsi:type="dcterms:W3CDTF">2024-11-28T03:03:55Z</dcterms:created>
  <dcterms:modified xsi:type="dcterms:W3CDTF">2024-11-28T03:24:49Z</dcterms:modified>
</cp:coreProperties>
</file>