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314" r:id="rId3"/>
    <p:sldId id="316" r:id="rId4"/>
    <p:sldId id="262" r:id="rId5"/>
    <p:sldId id="258" r:id="rId6"/>
    <p:sldId id="315" r:id="rId7"/>
    <p:sldId id="264" r:id="rId8"/>
    <p:sldId id="317" r:id="rId9"/>
  </p:sldIdLst>
  <p:sldSz cx="9144000" cy="5143500" type="screen16x9"/>
  <p:notesSz cx="6858000" cy="9144000"/>
  <p:embeddedFontLst>
    <p:embeddedFont>
      <p:font typeface="Dela Gothic One" panose="020B0604020202020204" charset="-128"/>
      <p:regular r:id="rId11"/>
    </p:embeddedFont>
    <p:embeddedFont>
      <p:font typeface="Bebas Neue" panose="020B0606020202050201" pitchFamily="34" charset="0"/>
      <p:regular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2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82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4" r:id="rId4"/>
    <p:sldLayoutId id="2147483666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Konflik dan  Negosiasi</a:t>
            </a:r>
            <a:endParaRPr lang="it-IT"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14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303446" y="1807751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600" dirty="0" err="1"/>
              <a:t>Konflik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situasi</a:t>
            </a:r>
            <a:r>
              <a:rPr lang="en-US" altLang="en-US" sz="1600" dirty="0"/>
              <a:t> di mana dua orang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lebih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menunjukkan</a:t>
            </a:r>
            <a:endParaRPr lang="en-US" altLang="en-US" sz="1600" dirty="0"/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600" dirty="0" err="1"/>
              <a:t>ketidaksetujuan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isu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berkembang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organisasi</a:t>
            </a:r>
            <a:r>
              <a:rPr lang="en-US" altLang="en-US" sz="1600" dirty="0"/>
              <a:t>,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600" dirty="0" err="1"/>
              <a:t>situasi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menunjukkan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antagonisme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antara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yang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1600" dirty="0"/>
              <a:t>Lain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6807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Konflik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Tipe Konflik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CC21B151-1934-46B1-FFE4-2E5CEB37B4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6418" y="1295097"/>
            <a:ext cx="7485530" cy="2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533400" indent="-533400" eaLnBrk="1" hangingPunct="1">
              <a:buFontTx/>
              <a:buAutoNum type="arabicPeriod"/>
            </a:pPr>
            <a:r>
              <a:rPr lang="en-US" altLang="en-US" sz="1600" i="1" dirty="0"/>
              <a:t>Intrapersonal</a:t>
            </a:r>
            <a:r>
              <a:rPr lang="en-US" altLang="en-US" sz="1600" dirty="0"/>
              <a:t> : </a:t>
            </a:r>
            <a:r>
              <a:rPr lang="en-US" altLang="en-US" sz="1600" dirty="0" err="1"/>
              <a:t>Konflik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terjadi</a:t>
            </a:r>
            <a:r>
              <a:rPr lang="en-US" altLang="en-US" sz="1600" dirty="0"/>
              <a:t> di internal </a:t>
            </a:r>
            <a:r>
              <a:rPr lang="en-US" altLang="en-US" sz="1600" dirty="0" err="1"/>
              <a:t>individu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konflik</a:t>
            </a:r>
            <a:r>
              <a:rPr lang="en-US" altLang="en-US" sz="1600" dirty="0"/>
              <a:t> pada </a:t>
            </a:r>
            <a:r>
              <a:rPr lang="en-US" altLang="en-US" sz="1600" dirty="0" err="1"/>
              <a:t>tingkatan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apabila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seorang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individu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mendapatkan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ketidaksesuaian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antara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sebuah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kenyataan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terjadi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organisasi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diharapkan</a:t>
            </a:r>
            <a:r>
              <a:rPr lang="en-US" altLang="en-US" sz="1600" dirty="0"/>
              <a:t>.</a:t>
            </a:r>
          </a:p>
          <a:p>
            <a:pPr marL="533400" indent="-533400" algn="just" eaLnBrk="1" hangingPunct="1">
              <a:buFontTx/>
              <a:buAutoNum type="arabicPeriod"/>
            </a:pPr>
            <a:r>
              <a:rPr lang="en-US" altLang="en-US" sz="1600" i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Interpersona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l,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yaitu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konflik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terjadi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diantara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dua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atau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individu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organisasi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indent="-533400" algn="just" eaLnBrk="1" hangingPunct="1">
              <a:buFontTx/>
              <a:buAutoNum type="arabicPeriod"/>
            </a:pPr>
            <a:r>
              <a:rPr lang="en-US" altLang="en-US" sz="1600" i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Intergroup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yaitu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konflik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ayng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terjadi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diantara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kelompok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ada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organisasi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indent="-533400" algn="just" eaLnBrk="1" hangingPunct="1">
              <a:buFontTx/>
              <a:buAutoNum type="arabicPeriod"/>
            </a:pPr>
            <a:r>
              <a:rPr lang="en-US" altLang="en-US" sz="1600" i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Interorganizational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yaitu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konflik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tejadi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diantara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organisasi</a:t>
            </a:r>
            <a:r>
              <a:rPr lang="en-US" alt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1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638643" y="1737748"/>
            <a:ext cx="7211687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id-ID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610928" y="4376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roses Konflik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549E97B-1BC3-0877-3E90-E0B165DB2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50" t="35549" r="9508" b="12890"/>
          <a:stretch/>
        </p:blipFill>
        <p:spPr>
          <a:xfrm>
            <a:off x="1474807" y="1168028"/>
            <a:ext cx="6110633" cy="371042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42477" y="91578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Penanganan</a:t>
            </a:r>
            <a:r>
              <a:rPr lang="en" dirty="0"/>
              <a:t> Konflik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8DB788F4-B240-A77D-7B3B-CEC9C8977E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0336" y="1149078"/>
            <a:ext cx="7800975" cy="233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Konflik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bisa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ditangani</a:t>
            </a:r>
            <a:r>
              <a:rPr lang="en-GB" altLang="en-US" sz="1600" dirty="0">
                <a:solidFill>
                  <a:schemeClr val="tx1"/>
                </a:solidFill>
              </a:rPr>
              <a:t> dan </a:t>
            </a:r>
            <a:r>
              <a:rPr lang="en-GB" altLang="en-US" sz="1600" dirty="0" err="1">
                <a:solidFill>
                  <a:schemeClr val="tx1"/>
                </a:solidFill>
              </a:rPr>
              <a:t>dikelola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dengan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beberapa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pendekatan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</a:rPr>
              <a:t>yakni</a:t>
            </a:r>
            <a:r>
              <a:rPr lang="en-GB" altLang="en-US" sz="1600" dirty="0">
                <a:solidFill>
                  <a:schemeClr val="tx1"/>
                </a:solidFill>
              </a:rPr>
              <a:t>: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750"/>
              </a:spcBef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Kompetisi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750"/>
              </a:spcBef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Kolaborasi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750"/>
              </a:spcBef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Penghindaran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750"/>
              </a:spcBef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Akomodasi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750"/>
              </a:spcBef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 err="1">
                <a:solidFill>
                  <a:schemeClr val="tx1"/>
                </a:solidFill>
              </a:rPr>
              <a:t>Kompromi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Akibat Konflik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DAD01DCF-FE3C-A637-86F4-70AB63C4A5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320" y="1716088"/>
            <a:ext cx="844284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altLang="en-US" sz="1600" dirty="0"/>
              <a:t>Konflik Fungsional : Konflik yang menimbulkan akibat positif.</a:t>
            </a:r>
          </a:p>
          <a:p>
            <a:pPr eaLnBrk="1" hangingPunct="1">
              <a:buFontTx/>
              <a:buNone/>
            </a:pPr>
            <a:r>
              <a:rPr lang="id-ID" altLang="en-US" sz="1600" dirty="0"/>
              <a:t>	Meningkatkan kreatifitas, semangat kerja, pengambilan keputusan akan lebih baik, berusaha untuk mencari pendekatan baru, memperjelas pandangan masing-masing individu </a:t>
            </a:r>
          </a:p>
          <a:p>
            <a:pPr eaLnBrk="1" hangingPunct="1"/>
            <a:r>
              <a:rPr lang="id-ID" altLang="en-US" sz="1600" dirty="0"/>
              <a:t>Konflik Disfungsional/Destruktif : Konflik yang menimbulkan akibat negatif</a:t>
            </a:r>
          </a:p>
          <a:p>
            <a:pPr eaLnBrk="1" hangingPunct="1">
              <a:buFontTx/>
              <a:buNone/>
            </a:pPr>
            <a:r>
              <a:rPr lang="id-ID" altLang="en-US" sz="1600" dirty="0"/>
              <a:t>	Menimbulkan kecemasan pada diri individu, meningkatkan ketegangan dalam berhubungan dengan individu lain, menimbulkan rasa tidak percaya dan curiga, individu cenderung hanya memperhatikan kebutuhan pribadi, adanya penolakan dalam bekerjasama</a:t>
            </a:r>
          </a:p>
          <a:p>
            <a:pPr marL="0" indent="0" defTabSz="914400" eaLnBrk="1" hangingPunct="1">
              <a:buNone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dirty="0" err="1"/>
              <a:t>Negosiasi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A21DC2A3-95A5-A2F8-3F01-ED83E9E2EC85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468178" y="1497242"/>
            <a:ext cx="7676450" cy="24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533400" indent="-533400" eaLnBrk="1" hangingPunct="1"/>
            <a:r>
              <a:rPr lang="en-US" altLang="en-US" sz="1600" dirty="0"/>
              <a:t>Proses </a:t>
            </a:r>
            <a:r>
              <a:rPr lang="en-US" altLang="en-US" sz="1600" dirty="0" err="1"/>
              <a:t>pengambilan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keputusan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mencoba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mencari</a:t>
            </a:r>
            <a:r>
              <a:rPr lang="en-US" altLang="en-US" sz="1600" dirty="0"/>
              <a:t> trade of </a:t>
            </a:r>
            <a:r>
              <a:rPr lang="en-US" altLang="en-US" sz="1600" dirty="0" err="1"/>
              <a:t>diantara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beberapa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pihak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mempunyai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preferensi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berbeda</a:t>
            </a:r>
            <a:r>
              <a:rPr lang="en-US" altLang="en-US" sz="1600" dirty="0"/>
              <a:t>.</a:t>
            </a:r>
          </a:p>
          <a:p>
            <a:pPr marL="533400" indent="-533400" eaLnBrk="1" hangingPunct="1"/>
            <a:r>
              <a:rPr lang="en-US" altLang="en-US" sz="1600" dirty="0" err="1"/>
              <a:t>Empat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Negoisasi</a:t>
            </a:r>
            <a:r>
              <a:rPr lang="en-US" altLang="en-US" sz="1600" dirty="0"/>
              <a:t> 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1600" dirty="0"/>
              <a:t>Two party Negotiation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1600" dirty="0"/>
              <a:t>Group Negotiation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1600" dirty="0"/>
              <a:t>Intergroup Negotiation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1600" dirty="0"/>
              <a:t>Constituency Negotiation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dirty="0"/>
              <a:t>Strategi </a:t>
            </a:r>
            <a:r>
              <a:rPr lang="en-ID" dirty="0" err="1"/>
              <a:t>Negosiasi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di </a:t>
            </a:r>
            <a:r>
              <a:rPr lang="en-ID" dirty="0" err="1"/>
              <a:t>implikasikan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A21DC2A3-95A5-A2F8-3F01-ED83E9E2EC85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468178" y="1908722"/>
            <a:ext cx="7676450" cy="19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55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ahoma" panose="020B0604030504040204" pitchFamily="34" charset="0"/>
              <a:buChar char="–"/>
              <a:defRPr sz="2200">
                <a:solidFill>
                  <a:srgbClr val="993300"/>
                </a:solidFill>
                <a:latin typeface="Tahom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altLang="en-US" sz="1600" dirty="0"/>
              <a:t>Menetapkan tujuan yang lebih tinggi</a:t>
            </a:r>
          </a:p>
          <a:p>
            <a:pPr eaLnBrk="1" hangingPunct="1"/>
            <a:r>
              <a:rPr lang="id-ID" altLang="en-US" sz="1600" dirty="0"/>
              <a:t>Memisahkan antara orang dan masalah</a:t>
            </a:r>
          </a:p>
          <a:p>
            <a:pPr eaLnBrk="1" hangingPunct="1"/>
            <a:r>
              <a:rPr lang="id-ID" altLang="en-US" sz="1600" dirty="0"/>
              <a:t>Lebih difokuskan pada kepentingan, bukan pada posisi</a:t>
            </a:r>
          </a:p>
          <a:p>
            <a:pPr eaLnBrk="1" hangingPunct="1"/>
            <a:r>
              <a:rPr lang="id-ID" altLang="en-US" sz="1600" dirty="0"/>
              <a:t>Memunculkan pilihan-pilihan yang menguntungkan kedua belah pihak</a:t>
            </a:r>
          </a:p>
          <a:p>
            <a:pPr eaLnBrk="1" hangingPunct="1"/>
            <a:r>
              <a:rPr lang="id-ID" altLang="en-US" sz="1600" dirty="0"/>
              <a:t>Menggunakan kriteria yang objektif 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267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Lato</vt:lpstr>
      <vt:lpstr>Arimo</vt:lpstr>
      <vt:lpstr>Dela Gothic One</vt:lpstr>
      <vt:lpstr>Bebas Neue</vt:lpstr>
      <vt:lpstr>Arial</vt:lpstr>
      <vt:lpstr>Anaheim</vt:lpstr>
      <vt:lpstr>Trebuchet MS</vt:lpstr>
      <vt:lpstr>Tahoma</vt:lpstr>
      <vt:lpstr>Wingdings</vt:lpstr>
      <vt:lpstr>Tips to Do your Final Project Workshop by Slidesgo</vt:lpstr>
      <vt:lpstr>Konflik dan  Negosiasi</vt:lpstr>
      <vt:lpstr>Definisi Konflik</vt:lpstr>
      <vt:lpstr>Tipe Konflik</vt:lpstr>
      <vt:lpstr>Proses Konflik</vt:lpstr>
      <vt:lpstr>Penanganan Konflik</vt:lpstr>
      <vt:lpstr>Akibat Konflik</vt:lpstr>
      <vt:lpstr>Negosiasi</vt:lpstr>
      <vt:lpstr>Strategi Negosiasi yang bisa di implikasikan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12</cp:revision>
  <dcterms:modified xsi:type="dcterms:W3CDTF">2023-06-04T14:18:59Z</dcterms:modified>
</cp:coreProperties>
</file>