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283689D-688E-48E3-A100-60B38B6A9E7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7B1BDE0-A829-4ACA-B1DD-92641FB5BDC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2900" y="1743332"/>
            <a:ext cx="8458200" cy="1850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300" b="1" dirty="0" smtClean="0">
                <a:latin typeface="Britannic Bold" panose="020B0903060703020204" pitchFamily="34" charset="0"/>
              </a:rPr>
              <a:t>BAB XI</a:t>
            </a:r>
            <a:endParaRPr lang="en-US" sz="5300" b="1" dirty="0" smtClean="0">
              <a:latin typeface="Britannic Bold" panose="020B0903060703020204" pitchFamily="34" charset="0"/>
            </a:endParaRPr>
          </a:p>
          <a:p>
            <a:r>
              <a:rPr lang="en-US" sz="6600" b="1" dirty="0">
                <a:solidFill>
                  <a:srgbClr val="7030A0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SIKAP DAN KARAKTER </a:t>
            </a:r>
            <a:endParaRPr lang="en-US" sz="6600" b="1" dirty="0" smtClean="0">
              <a:solidFill>
                <a:srgbClr val="7030A0"/>
              </a:solidFill>
              <a:latin typeface="Arial Rounded MT Bold" panose="020F0704030504030204" pitchFamily="34" charset="0"/>
              <a:cs typeface="Aharoni" panose="02010803020104030203" pitchFamily="2" charset="-79"/>
            </a:endParaRPr>
          </a:p>
          <a:p>
            <a:r>
              <a:rPr lang="en-US" sz="6600" b="1" dirty="0" smtClean="0">
                <a:solidFill>
                  <a:srgbClr val="7030A0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ANTI-KORUPSI</a:t>
            </a:r>
            <a:endParaRPr lang="en-US" sz="6600" dirty="0">
              <a:solidFill>
                <a:srgbClr val="7030A0"/>
              </a:solidFill>
              <a:latin typeface="Arial Rounded MT Bold" panose="020F0704030504030204" pitchFamily="34" charset="0"/>
              <a:cs typeface="Aharoni" panose="02010803020104030203" pitchFamily="2" charset="-79"/>
            </a:endParaRPr>
          </a:p>
          <a:p>
            <a:r>
              <a:rPr lang="en-US" sz="3600" dirty="0" smtClean="0">
                <a:solidFill>
                  <a:srgbClr val="0000FF"/>
                </a:solidFill>
              </a:rPr>
              <a:t/>
            </a:r>
            <a:br>
              <a:rPr lang="en-US" sz="3600" dirty="0" smtClean="0">
                <a:solidFill>
                  <a:srgbClr val="0000FF"/>
                </a:solidFill>
              </a:rPr>
            </a:b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289755" y="5549356"/>
            <a:ext cx="3581400" cy="411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solidFill>
                  <a:srgbClr val="0000FF"/>
                </a:solidFill>
                <a:cs typeface="Aharoni" panose="02010803020104030203" pitchFamily="2" charset="-79"/>
              </a:rPr>
              <a:t>Lukman</a:t>
            </a:r>
            <a:r>
              <a:rPr lang="en-US" b="1" dirty="0" smtClean="0">
                <a:solidFill>
                  <a:srgbClr val="0000FF"/>
                </a:solidFill>
                <a:cs typeface="Aharoni" panose="02010803020104030203" pitchFamily="2" charset="-79"/>
              </a:rPr>
              <a:t> Hakim, S.P., M.M.</a:t>
            </a:r>
            <a:endParaRPr lang="en-US" b="1" dirty="0">
              <a:solidFill>
                <a:srgbClr val="0000FF"/>
              </a:solidFill>
              <a:cs typeface="Aharoni" panose="02010803020104030203" pitchFamily="2" charset="-79"/>
            </a:endParaRPr>
          </a:p>
        </p:txBody>
      </p:sp>
      <p:pic>
        <p:nvPicPr>
          <p:cNvPr id="6" name="Picture 5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6" y="0"/>
            <a:ext cx="90678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73897" y="3594189"/>
            <a:ext cx="5015858" cy="3330874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8" name="Rounded Rectangle 7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50749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I</a:t>
            </a:r>
            <a:r>
              <a:rPr lang="en-US" b="1" dirty="0">
                <a:effectLst/>
              </a:rPr>
              <a:t>.  </a:t>
            </a:r>
            <a:r>
              <a:rPr lang="en-US" b="1" dirty="0" err="1">
                <a:effectLst/>
              </a:rPr>
              <a:t>Pendahuluan</a:t>
            </a:r>
            <a:r>
              <a:rPr lang="en-US" b="1" dirty="0">
                <a:effectLst/>
              </a:rPr>
              <a:t>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/>
              <a:t>Definisi</a:t>
            </a:r>
            <a:r>
              <a:rPr lang="en-US" b="1" dirty="0"/>
              <a:t> </a:t>
            </a:r>
            <a:r>
              <a:rPr lang="en-US" b="1" dirty="0" err="1"/>
              <a:t>Korupsi</a:t>
            </a:r>
            <a:r>
              <a:rPr lang="en-US" dirty="0"/>
              <a:t>: </a:t>
            </a:r>
            <a:endParaRPr lang="en-US" dirty="0" smtClean="0"/>
          </a:p>
          <a:p>
            <a:pPr marL="0" indent="0" algn="ctr">
              <a:buNone/>
            </a:pPr>
            <a:r>
              <a:rPr lang="en-US" sz="3200" dirty="0" err="1" smtClean="0"/>
              <a:t>Korupsi</a:t>
            </a:r>
            <a:r>
              <a:rPr lang="en-US" sz="3200" dirty="0" smtClean="0"/>
              <a:t> </a:t>
            </a:r>
            <a:r>
              <a:rPr lang="en-US" sz="3200" dirty="0" err="1"/>
              <a:t>berasal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bahasa</a:t>
            </a:r>
            <a:r>
              <a:rPr lang="en-US" sz="3200" dirty="0"/>
              <a:t> Latin </a:t>
            </a:r>
            <a:r>
              <a:rPr lang="en-US" sz="3200" dirty="0" err="1"/>
              <a:t>corruptio</a:t>
            </a:r>
            <a:r>
              <a:rPr lang="en-US" sz="3200" dirty="0"/>
              <a:t>, yang </a:t>
            </a:r>
            <a:r>
              <a:rPr lang="en-US" sz="3200" dirty="0" err="1"/>
              <a:t>berarti</a:t>
            </a:r>
            <a:r>
              <a:rPr lang="en-US" sz="3200" dirty="0"/>
              <a:t> </a:t>
            </a:r>
            <a:r>
              <a:rPr lang="en-US" sz="3200" dirty="0" err="1"/>
              <a:t>rusak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bermoral</a:t>
            </a:r>
            <a:r>
              <a:rPr lang="en-US" sz="3200" dirty="0"/>
              <a:t>.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umum</a:t>
            </a:r>
            <a:r>
              <a:rPr lang="en-US" sz="3200" dirty="0"/>
              <a:t>, </a:t>
            </a:r>
            <a:r>
              <a:rPr lang="en-US" sz="3200" dirty="0" err="1"/>
              <a:t>korupsi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penyalahgunaan</a:t>
            </a:r>
            <a:r>
              <a:rPr lang="en-US" sz="3200" dirty="0"/>
              <a:t> </a:t>
            </a:r>
            <a:r>
              <a:rPr lang="en-US" sz="3200" dirty="0" err="1"/>
              <a:t>kekuasaan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keuntungan</a:t>
            </a:r>
            <a:r>
              <a:rPr lang="en-US" sz="3200" dirty="0"/>
              <a:t> </a:t>
            </a:r>
            <a:r>
              <a:rPr lang="en-US" sz="3200" dirty="0" err="1"/>
              <a:t>pribadi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219200"/>
            <a:ext cx="4343400" cy="44000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6347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Jenis-Jenis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Korupsi</a:t>
            </a:r>
            <a:r>
              <a:rPr lang="en-US" b="1" dirty="0">
                <a:effectLst/>
              </a:rPr>
              <a:t>: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1600200"/>
            <a:ext cx="3200400" cy="37337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733800" y="1295400"/>
            <a:ext cx="4953000" cy="53340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en-US" b="1" dirty="0" err="1" smtClean="0"/>
              <a:t>Penyuapan</a:t>
            </a:r>
            <a:r>
              <a:rPr lang="en-US" b="1" dirty="0" smtClean="0"/>
              <a:t> </a:t>
            </a:r>
            <a:r>
              <a:rPr lang="en-US" b="1" dirty="0"/>
              <a:t>(</a:t>
            </a:r>
            <a:r>
              <a:rPr lang="en-US" b="1" i="1" dirty="0"/>
              <a:t>Bribery</a:t>
            </a:r>
            <a:r>
              <a:rPr lang="en-US" b="1" dirty="0" smtClean="0"/>
              <a:t>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b="1" dirty="0" err="1" smtClean="0"/>
              <a:t>Penggelapan</a:t>
            </a:r>
            <a:r>
              <a:rPr lang="en-US" b="1" dirty="0" smtClean="0"/>
              <a:t> </a:t>
            </a:r>
            <a:r>
              <a:rPr lang="en-US" b="1" dirty="0"/>
              <a:t>(</a:t>
            </a:r>
            <a:r>
              <a:rPr lang="en-US" b="1" i="1" dirty="0"/>
              <a:t>Embezzlement</a:t>
            </a:r>
            <a:r>
              <a:rPr lang="en-US" b="1" dirty="0" smtClean="0"/>
              <a:t>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b="1" dirty="0" err="1" smtClean="0"/>
              <a:t>Nepotisme</a:t>
            </a:r>
            <a:r>
              <a:rPr lang="en-US" b="1" dirty="0" smtClean="0"/>
              <a:t>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b="1" dirty="0" err="1" smtClean="0"/>
              <a:t>Penyalahgunaan</a:t>
            </a:r>
            <a:r>
              <a:rPr lang="en-US" b="1" dirty="0" smtClean="0"/>
              <a:t> </a:t>
            </a:r>
            <a:r>
              <a:rPr lang="en-US" b="1" dirty="0" err="1" smtClean="0"/>
              <a:t>Wewenang</a:t>
            </a:r>
            <a:endParaRPr lang="en-US" b="1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Korupsi</a:t>
            </a:r>
            <a:r>
              <a:rPr lang="en-US" b="1" dirty="0"/>
              <a:t>:</a:t>
            </a:r>
            <a:endParaRPr lang="en-US" dirty="0"/>
          </a:p>
          <a:p>
            <a:pPr lvl="0">
              <a:buFontTx/>
              <a:buChar char="-"/>
            </a:pPr>
            <a:r>
              <a:rPr lang="en-US" dirty="0" err="1" smtClean="0"/>
              <a:t>Ekonomi</a:t>
            </a:r>
            <a:endParaRPr lang="en-US" dirty="0" smtClean="0"/>
          </a:p>
          <a:p>
            <a:pPr lvl="0">
              <a:buFontTx/>
              <a:buChar char="-"/>
            </a:pPr>
            <a:r>
              <a:rPr lang="en-US" dirty="0" err="1" smtClean="0"/>
              <a:t>Sosial</a:t>
            </a:r>
            <a:endParaRPr lang="en-US" dirty="0" smtClean="0"/>
          </a:p>
          <a:p>
            <a:pPr lvl="0">
              <a:buFontTx/>
              <a:buChar char="-"/>
            </a:pPr>
            <a:r>
              <a:rPr lang="en-US" dirty="0" err="1" smtClean="0"/>
              <a:t>Hukum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b="1" dirty="0"/>
          </a:p>
        </p:txBody>
      </p:sp>
      <p:pic>
        <p:nvPicPr>
          <p:cNvPr id="2050" name="Picture 2" descr="C:\Users\Digital Marketing\Documents\2024\Bahan Ajar\Pendidikan Karakter dan Anti Korupsi\Hakekat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495800"/>
            <a:ext cx="2505075" cy="211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65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>
                <a:effectLst/>
              </a:rPr>
              <a:t>II. </a:t>
            </a:r>
            <a:r>
              <a:rPr lang="en-US" b="1" dirty="0" err="1">
                <a:effectLst/>
              </a:rPr>
              <a:t>Nilai-Nilai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Dasar</a:t>
            </a:r>
            <a:r>
              <a:rPr lang="en-US" b="1" dirty="0">
                <a:effectLst/>
              </a:rPr>
              <a:t> Anti-</a:t>
            </a:r>
            <a:r>
              <a:rPr lang="en-US" b="1" dirty="0" err="1">
                <a:effectLst/>
              </a:rPr>
              <a:t>Korupsi</a:t>
            </a:r>
            <a:r>
              <a:rPr lang="en-US" b="1" dirty="0">
                <a:effectLst/>
              </a:rPr>
              <a:t>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95400"/>
            <a:ext cx="4191000" cy="51816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b="1" dirty="0" err="1" smtClean="0"/>
              <a:t>Kejujuran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Keadilan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Kepedulian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 smtClean="0"/>
              <a:t>Keberanian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 smtClean="0"/>
              <a:t>Kesederhanaan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 smtClean="0"/>
              <a:t>Disiplin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Transparansi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 smtClean="0"/>
              <a:t>Akuntabilitas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/>
              <a:t>Anti-</a:t>
            </a:r>
            <a:r>
              <a:rPr lang="en-US" b="1" dirty="0" err="1"/>
              <a:t>Gratifikasi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endParaRPr lang="en-US" dirty="0"/>
          </a:p>
          <a:p>
            <a:pPr marL="514350" indent="-514350">
              <a:buFont typeface="Wingdings 2"/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295400"/>
            <a:ext cx="3886200" cy="4762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69337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III</a:t>
            </a:r>
            <a:r>
              <a:rPr lang="en-US" b="1" dirty="0">
                <a:effectLst/>
              </a:rPr>
              <a:t>. </a:t>
            </a:r>
            <a:r>
              <a:rPr lang="en-US" b="1" dirty="0" err="1">
                <a:effectLst/>
              </a:rPr>
              <a:t>Pembentukan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Karakter</a:t>
            </a:r>
            <a:r>
              <a:rPr lang="en-US" b="1" dirty="0">
                <a:effectLst/>
              </a:rPr>
              <a:t> Anti-</a:t>
            </a:r>
            <a:r>
              <a:rPr lang="en-US" b="1" dirty="0" err="1">
                <a:effectLst/>
              </a:rPr>
              <a:t>Korupsi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343400" cy="5410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Karakter</a:t>
            </a:r>
            <a:r>
              <a:rPr lang="en-US" b="1" dirty="0"/>
              <a:t> </a:t>
            </a:r>
            <a:r>
              <a:rPr lang="en-US" b="1" dirty="0" smtClean="0"/>
              <a:t>Anti-</a:t>
            </a:r>
            <a:r>
              <a:rPr lang="en-US" b="1" dirty="0" err="1" smtClean="0"/>
              <a:t>Korupsi</a:t>
            </a:r>
            <a:endParaRPr lang="en-US" b="1" dirty="0" smtClean="0"/>
          </a:p>
          <a:p>
            <a:pPr marL="514350" indent="-514350">
              <a:buAutoNum type="arabicPeriod"/>
            </a:pPr>
            <a:endParaRPr lang="en-US" b="1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Langkah-Langkah</a:t>
            </a:r>
            <a:r>
              <a:rPr lang="en-US" b="1" dirty="0"/>
              <a:t> </a:t>
            </a: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Karakter</a:t>
            </a:r>
            <a:r>
              <a:rPr lang="en-US" b="1" dirty="0"/>
              <a:t> </a:t>
            </a:r>
            <a:r>
              <a:rPr lang="en-US" b="1" dirty="0" smtClean="0"/>
              <a:t>Anti-</a:t>
            </a:r>
            <a:r>
              <a:rPr lang="en-US" b="1" dirty="0" err="1" smtClean="0"/>
              <a:t>Korupsi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Strategi</a:t>
            </a:r>
            <a:r>
              <a:rPr lang="en-US" b="1" dirty="0"/>
              <a:t> </a:t>
            </a: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Karakter</a:t>
            </a:r>
            <a:r>
              <a:rPr lang="en-US" b="1" dirty="0"/>
              <a:t> Anti-</a:t>
            </a:r>
            <a:r>
              <a:rPr lang="en-US" b="1" dirty="0" err="1"/>
              <a:t>Korupsi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219200"/>
            <a:ext cx="4114800" cy="5105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lphaLcPeriod"/>
            </a:pPr>
            <a:r>
              <a:rPr lang="en-US" b="1" dirty="0" err="1"/>
              <a:t>Pendidikan</a:t>
            </a:r>
            <a:r>
              <a:rPr lang="en-US" b="1" dirty="0"/>
              <a:t> Formal </a:t>
            </a:r>
            <a:r>
              <a:rPr lang="en-US" b="1" dirty="0" err="1"/>
              <a:t>dan</a:t>
            </a:r>
            <a:r>
              <a:rPr lang="en-US" b="1" dirty="0"/>
              <a:t> Informal</a:t>
            </a:r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Pengenalan</a:t>
            </a:r>
            <a:r>
              <a:rPr lang="en-US" b="1" dirty="0"/>
              <a:t> </a:t>
            </a:r>
            <a:r>
              <a:rPr lang="en-US" b="1" dirty="0" err="1"/>
              <a:t>Nilai-Nilai</a:t>
            </a:r>
            <a:r>
              <a:rPr lang="en-US" b="1" dirty="0"/>
              <a:t> Anti-</a:t>
            </a:r>
            <a:r>
              <a:rPr lang="en-US" b="1" dirty="0" err="1"/>
              <a:t>Korupsi</a:t>
            </a:r>
            <a:endParaRPr lang="en-US" dirty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Teladan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Pemimpin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Tokoh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endParaRPr lang="en-US" dirty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Kebiasaan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endParaRPr lang="en-US" dirty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Penanaman</a:t>
            </a:r>
            <a:r>
              <a:rPr lang="en-US" b="1" dirty="0"/>
              <a:t> </a:t>
            </a:r>
            <a:r>
              <a:rPr lang="en-US" b="1" dirty="0" err="1"/>
              <a:t>Kesadaran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endParaRPr lang="en-US" dirty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Kegiatan</a:t>
            </a:r>
            <a:r>
              <a:rPr lang="en-US" b="1" dirty="0"/>
              <a:t> </a:t>
            </a:r>
            <a:r>
              <a:rPr lang="en-US" b="1" dirty="0" err="1"/>
              <a:t>Edukatif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Partisipatif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4419600" y="3124200"/>
            <a:ext cx="609600" cy="609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2362200" y="5715000"/>
            <a:ext cx="685800" cy="838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97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41248"/>
          </a:xfrm>
        </p:spPr>
        <p:txBody>
          <a:bodyPr/>
          <a:lstStyle/>
          <a:p>
            <a:pPr algn="ctr"/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191000" cy="5029200"/>
          </a:xfrm>
        </p:spPr>
        <p:txBody>
          <a:bodyPr/>
          <a:lstStyle/>
          <a:p>
            <a:pPr marL="514350" indent="-514350">
              <a:buAutoNum type="alphaLcPeriod"/>
            </a:pPr>
            <a:r>
              <a:rPr lang="en-US" b="1" dirty="0" err="1" smtClean="0"/>
              <a:t>Internalisasi</a:t>
            </a:r>
            <a:r>
              <a:rPr lang="en-US" b="1" dirty="0" smtClean="0"/>
              <a:t>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 smtClean="0"/>
              <a:t>Keseharian</a:t>
            </a:r>
            <a:endParaRPr lang="en-US" b="1" dirty="0" smtClean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Peningkatan</a:t>
            </a:r>
            <a:r>
              <a:rPr lang="en-US" b="1" dirty="0"/>
              <a:t> </a:t>
            </a:r>
            <a:r>
              <a:rPr lang="en-US" b="1" dirty="0" err="1"/>
              <a:t>Kesadaran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endParaRPr lang="en-US" dirty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Penegakan</a:t>
            </a:r>
            <a:r>
              <a:rPr lang="en-US" b="1" dirty="0"/>
              <a:t> </a:t>
            </a:r>
            <a:r>
              <a:rPr lang="en-US" b="1" dirty="0" err="1"/>
              <a:t>Aturan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Konsisten</a:t>
            </a:r>
            <a:endParaRPr lang="en-US" dirty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Penggunaan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Transparansi</a:t>
            </a:r>
            <a:endParaRPr lang="en-US" dirty="0"/>
          </a:p>
          <a:p>
            <a:pPr marL="514350" indent="-514350">
              <a:buAutoNum type="alphaL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343400" cy="4724400"/>
          </a:xfrm>
        </p:spPr>
        <p:txBody>
          <a:bodyPr/>
          <a:lstStyle/>
          <a:p>
            <a:pPr marL="514350" indent="-514350">
              <a:buAutoNum type="arabicPeriod" startAt="4"/>
            </a:pPr>
            <a:r>
              <a:rPr lang="en-US" b="1" dirty="0" err="1" smtClean="0"/>
              <a:t>Tantangan</a:t>
            </a:r>
            <a:r>
              <a:rPr lang="en-US" b="1" dirty="0" smtClean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Karakter</a:t>
            </a:r>
            <a:r>
              <a:rPr lang="en-US" b="1" dirty="0"/>
              <a:t> </a:t>
            </a:r>
            <a:r>
              <a:rPr lang="en-US" b="1" dirty="0" smtClean="0"/>
              <a:t>Anti-</a:t>
            </a:r>
            <a:r>
              <a:rPr lang="en-US" b="1" dirty="0" err="1" smtClean="0"/>
              <a:t>Korupsi</a:t>
            </a:r>
            <a:endParaRPr lang="en-US" b="1" dirty="0" smtClean="0"/>
          </a:p>
          <a:p>
            <a:pPr>
              <a:buFontTx/>
              <a:buChar char="-"/>
            </a:pP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 smtClean="0"/>
              <a:t>Mengakar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 smtClean="0"/>
              <a:t>Teladan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/>
              <a:t>Ketidaktahuan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Konsekuensi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1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61" y="228600"/>
            <a:ext cx="8686800" cy="841248"/>
          </a:xfrm>
        </p:spPr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114800" cy="5181600"/>
          </a:xfrm>
        </p:spPr>
        <p:txBody>
          <a:bodyPr/>
          <a:lstStyle/>
          <a:p>
            <a:pPr marL="514350" indent="-514350">
              <a:buAutoNum type="arabicPeriod" startAt="5"/>
            </a:pPr>
            <a:r>
              <a:rPr lang="en-US" b="1" dirty="0" err="1" smtClean="0"/>
              <a:t>Peran</a:t>
            </a:r>
            <a:r>
              <a:rPr lang="en-US" b="1" dirty="0" smtClean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Pihak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Karakter</a:t>
            </a:r>
            <a:r>
              <a:rPr lang="en-US" b="1" dirty="0"/>
              <a:t> </a:t>
            </a:r>
            <a:r>
              <a:rPr lang="en-US" b="1" dirty="0" smtClean="0"/>
              <a:t>Anti-</a:t>
            </a:r>
            <a:r>
              <a:rPr lang="en-US" b="1" dirty="0" err="1" smtClean="0"/>
              <a:t>Korupsi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 smtClean="0"/>
              <a:t>Individu</a:t>
            </a:r>
            <a:endParaRPr lang="en-US" b="1" dirty="0" smtClean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Keluarga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b="1" dirty="0" err="1"/>
              <a:t>Institusi</a:t>
            </a:r>
            <a:r>
              <a:rPr lang="en-US" b="1" dirty="0"/>
              <a:t> </a:t>
            </a:r>
            <a:r>
              <a:rPr lang="en-US" b="1" dirty="0" err="1" smtClean="0"/>
              <a:t>Pendidikan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 smtClean="0"/>
              <a:t>Pemerintah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/>
              <a:t>Media </a:t>
            </a:r>
            <a:r>
              <a:rPr lang="en-US" b="1" dirty="0" smtClean="0"/>
              <a:t>Massa</a:t>
            </a:r>
          </a:p>
          <a:p>
            <a:pPr marL="514350" indent="-514350">
              <a:buAutoNum type="alphaLcPeriod"/>
            </a:pPr>
            <a:r>
              <a:rPr lang="en-US" b="1" dirty="0" err="1"/>
              <a:t>Komunitas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Organisasi</a:t>
            </a:r>
            <a:endParaRPr lang="en-US" b="1" dirty="0" smtClean="0"/>
          </a:p>
          <a:p>
            <a:pPr marL="514350" indent="-514350">
              <a:buAutoNum type="alphaLcPeriod"/>
            </a:pP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4267200" cy="3429000"/>
          </a:xfrm>
        </p:spPr>
        <p:txBody>
          <a:bodyPr/>
          <a:lstStyle/>
          <a:p>
            <a:pPr marL="514350" indent="-514350">
              <a:buAutoNum type="arabicPeriod" startAt="6"/>
            </a:pPr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/>
              <a:t>Praktis</a:t>
            </a:r>
            <a:r>
              <a:rPr lang="en-US" b="1" dirty="0"/>
              <a:t> </a:t>
            </a: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Karakter</a:t>
            </a:r>
            <a:r>
              <a:rPr lang="en-US" b="1" dirty="0"/>
              <a:t> </a:t>
            </a:r>
            <a:r>
              <a:rPr lang="en-US" b="1" dirty="0" smtClean="0"/>
              <a:t>Anti-</a:t>
            </a:r>
            <a:r>
              <a:rPr lang="en-US" b="1" dirty="0" err="1" smtClean="0"/>
              <a:t>Korupsi</a:t>
            </a:r>
            <a:endParaRPr lang="en-US" b="1" dirty="0" smtClean="0"/>
          </a:p>
          <a:p>
            <a:pPr>
              <a:buFontTx/>
              <a:buChar char="-"/>
            </a:pPr>
            <a:r>
              <a:rPr lang="en-US" dirty="0" smtClean="0"/>
              <a:t>Di </a:t>
            </a:r>
            <a:r>
              <a:rPr lang="en-US" dirty="0" err="1" smtClean="0"/>
              <a:t>Sekolah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Di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Digital Marketing\Documents\2024\Bahan Ajar\Pendidikan Karakter dan Anti Korupsi\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495800"/>
            <a:ext cx="2743200" cy="22368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242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igital Marketing\Documents\2024\Bahan Ajar\Pendidikan Karakter dan Anti Korupsi\korupsiiii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6800"/>
            <a:ext cx="2408861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Digital Marketing\Documents\2024\Bahan Ajar\Pendidikan Karakter dan Anti Korupsi\Tnk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643648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955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442</TotalTime>
  <Words>173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PowerPoint Presentation</vt:lpstr>
      <vt:lpstr> I.  Pendahuluan  </vt:lpstr>
      <vt:lpstr> Jenis-Jenis Korupsi: </vt:lpstr>
      <vt:lpstr> II. Nilai-Nilai Dasar Anti-Korupsi  </vt:lpstr>
      <vt:lpstr> III. Pembentukan Karakter Anti-Korupsi </vt:lpstr>
      <vt:lpstr>Lanjutan….</vt:lpstr>
      <vt:lpstr>Lanjutan….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Digital Marketing</dc:creator>
  <cp:lastModifiedBy>Digital Marketing</cp:lastModifiedBy>
  <cp:revision>5</cp:revision>
  <dcterms:created xsi:type="dcterms:W3CDTF">2024-12-10T01:57:11Z</dcterms:created>
  <dcterms:modified xsi:type="dcterms:W3CDTF">2024-12-10T09:19:25Z</dcterms:modified>
</cp:coreProperties>
</file>