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C4C1B-095B-4BF8-BAF9-FF1F2B7EC2B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19B9374-75C9-4E22-9276-94080BB11C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C4C1B-095B-4BF8-BAF9-FF1F2B7EC2B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9374-75C9-4E22-9276-94080BB11C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C4C1B-095B-4BF8-BAF9-FF1F2B7EC2B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9374-75C9-4E22-9276-94080BB11C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C4C1B-095B-4BF8-BAF9-FF1F2B7EC2B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19B9374-75C9-4E22-9276-94080BB11C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C4C1B-095B-4BF8-BAF9-FF1F2B7EC2B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9374-75C9-4E22-9276-94080BB11C5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C4C1B-095B-4BF8-BAF9-FF1F2B7EC2B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9374-75C9-4E22-9276-94080BB11C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C4C1B-095B-4BF8-BAF9-FF1F2B7EC2B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19B9374-75C9-4E22-9276-94080BB11C5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C4C1B-095B-4BF8-BAF9-FF1F2B7EC2B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9374-75C9-4E22-9276-94080BB11C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C4C1B-095B-4BF8-BAF9-FF1F2B7EC2B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9374-75C9-4E22-9276-94080BB11C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C4C1B-095B-4BF8-BAF9-FF1F2B7EC2B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9374-75C9-4E22-9276-94080BB11C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C4C1B-095B-4BF8-BAF9-FF1F2B7EC2B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9374-75C9-4E22-9276-94080BB11C5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7AC4C1B-095B-4BF8-BAF9-FF1F2B7EC2B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19B9374-75C9-4E22-9276-94080BB11C5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42900" y="1743333"/>
            <a:ext cx="8458200" cy="20125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1200"/>
              </a:spcAft>
            </a:pP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BAB XII </a:t>
            </a:r>
          </a:p>
          <a:p>
            <a:r>
              <a:rPr lang="en-US" sz="5800" b="1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INTERAKSI  SOSIAL</a:t>
            </a:r>
            <a:endParaRPr lang="en-US" sz="58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0000FF"/>
                </a:solidFill>
              </a:rPr>
              <a:t/>
            </a:r>
            <a:br>
              <a:rPr lang="en-US" sz="3600" dirty="0" smtClean="0">
                <a:solidFill>
                  <a:srgbClr val="0000FF"/>
                </a:solidFill>
              </a:rPr>
            </a:b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289755" y="5549356"/>
            <a:ext cx="3581400" cy="41105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 smtClean="0">
                <a:solidFill>
                  <a:srgbClr val="0000FF"/>
                </a:solidFill>
                <a:cs typeface="Aharoni" panose="02010803020104030203" pitchFamily="2" charset="-79"/>
              </a:rPr>
              <a:t>Lukman</a:t>
            </a:r>
            <a:r>
              <a:rPr lang="en-US" b="1" dirty="0" smtClean="0">
                <a:solidFill>
                  <a:srgbClr val="0000FF"/>
                </a:solidFill>
                <a:cs typeface="Aharoni" panose="02010803020104030203" pitchFamily="2" charset="-79"/>
              </a:rPr>
              <a:t> Hakim, S.P., M.M.</a:t>
            </a:r>
            <a:endParaRPr lang="en-US" b="1" dirty="0">
              <a:solidFill>
                <a:srgbClr val="0000FF"/>
              </a:solidFill>
              <a:cs typeface="Aharoni" panose="02010803020104030203" pitchFamily="2" charset="-79"/>
            </a:endParaRPr>
          </a:p>
        </p:txBody>
      </p:sp>
      <p:pic>
        <p:nvPicPr>
          <p:cNvPr id="6" name="Picture 5" descr="C:\Users\digital marketing\Documents\2021\Oktober\tt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96" y="0"/>
            <a:ext cx="9067800" cy="1567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273897" y="3594189"/>
            <a:ext cx="5015858" cy="3330874"/>
            <a:chOff x="455386" y="178139"/>
            <a:chExt cx="11234055" cy="6279811"/>
          </a:xfrm>
          <a:blipFill dpi="0" rotWithShape="1">
            <a:blip r:embed="rId3"/>
            <a:srcRect/>
            <a:stretch>
              <a:fillRect/>
            </a:stretch>
          </a:blipFill>
        </p:grpSpPr>
        <p:sp>
          <p:nvSpPr>
            <p:cNvPr id="8" name="Rounded Rectangle 7"/>
            <p:cNvSpPr/>
            <p:nvPr/>
          </p:nvSpPr>
          <p:spPr>
            <a:xfrm>
              <a:off x="455386" y="1056820"/>
              <a:ext cx="595085" cy="494631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1050471" y="171404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645556" y="10568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240641" y="4829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817586" y="11901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412671" y="184739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4007756" y="11901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602841" y="61628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5197926" y="1835487"/>
              <a:ext cx="595085" cy="3288963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5774871" y="178139"/>
              <a:ext cx="595085" cy="627981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6369956" y="835363"/>
              <a:ext cx="595085" cy="486058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696504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7560126" y="7496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813707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8732156" y="198074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932724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9922326" y="7496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10499271" y="14568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11094356" y="859174"/>
              <a:ext cx="595085" cy="5446375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</p:grpSp>
    </p:spTree>
    <p:extLst>
      <p:ext uri="{BB962C8B-B14F-4D97-AF65-F5344CB8AC3E}">
        <p14:creationId xmlns:p14="http://schemas.microsoft.com/office/powerpoint/2010/main" val="391253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igital Marketing\Documents\2024\Bahan Ajar\Pendidikan Karakter dan Anti Korupsi\Tnk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3419168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Digital Marketing\Documents\2024\Bahan Ajar\Pendidikan Karakter dan Anti Korupsi\Interaksi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609600"/>
            <a:ext cx="4267200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7765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84124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PENDAHULUAN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876800" cy="541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bermasyarakat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/>
              <a:t>sederhana</a:t>
            </a:r>
            <a:r>
              <a:rPr lang="en-US" dirty="0"/>
              <a:t>,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timbal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lain,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.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1143000"/>
            <a:ext cx="3424238" cy="43433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832900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841248"/>
          </a:xfrm>
        </p:spPr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295400"/>
            <a:ext cx="4191000" cy="47625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343400" cy="5334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makhluk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memengaruhi</a:t>
            </a:r>
            <a:r>
              <a:rPr lang="en-US" dirty="0"/>
              <a:t>, </a:t>
            </a:r>
            <a:r>
              <a:rPr lang="en-US" dirty="0" err="1"/>
              <a:t>berbagi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,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,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harmoni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262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84124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1</a:t>
            </a:r>
            <a:r>
              <a:rPr lang="en-US" b="1" dirty="0">
                <a:effectLst/>
              </a:rPr>
              <a:t>. KONSEP DASAR INTERAKSI SOSIAL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3352800" cy="5257800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sz="3600" b="1" dirty="0" err="1"/>
              <a:t>Syarat</a:t>
            </a:r>
            <a:r>
              <a:rPr lang="en-US" sz="3600" b="1" dirty="0"/>
              <a:t> </a:t>
            </a:r>
            <a:r>
              <a:rPr lang="en-US" sz="3600" b="1" dirty="0" err="1"/>
              <a:t>Interaksi</a:t>
            </a:r>
            <a:r>
              <a:rPr lang="en-US" sz="3600" b="1" dirty="0"/>
              <a:t> </a:t>
            </a:r>
            <a:r>
              <a:rPr lang="en-US" sz="3600" b="1" dirty="0" err="1"/>
              <a:t>Sosial</a:t>
            </a:r>
            <a:r>
              <a:rPr lang="en-US" sz="3600" b="1" dirty="0"/>
              <a:t>: </a:t>
            </a:r>
            <a:endParaRPr lang="en-US" sz="3600" b="1" dirty="0" smtClean="0"/>
          </a:p>
          <a:p>
            <a:pPr marL="0" indent="0" algn="ctr">
              <a:buNone/>
            </a:pPr>
            <a:r>
              <a:rPr lang="en-US" sz="4500" dirty="0" err="1" smtClean="0"/>
              <a:t>Interaksi</a:t>
            </a:r>
            <a:r>
              <a:rPr lang="en-US" sz="4500" dirty="0" smtClean="0"/>
              <a:t> </a:t>
            </a:r>
            <a:r>
              <a:rPr lang="en-US" sz="4500" dirty="0" err="1"/>
              <a:t>memerlukan</a:t>
            </a:r>
            <a:r>
              <a:rPr lang="en-US" sz="4500" dirty="0"/>
              <a:t> </a:t>
            </a:r>
            <a:r>
              <a:rPr lang="en-US" sz="4500" dirty="0" err="1"/>
              <a:t>kontak</a:t>
            </a:r>
            <a:r>
              <a:rPr lang="en-US" sz="4500" dirty="0"/>
              <a:t> </a:t>
            </a:r>
            <a:r>
              <a:rPr lang="en-US" sz="4500" dirty="0" err="1"/>
              <a:t>sosial</a:t>
            </a:r>
            <a:r>
              <a:rPr lang="en-US" sz="4500" dirty="0"/>
              <a:t> (</a:t>
            </a:r>
            <a:r>
              <a:rPr lang="en-US" sz="4500" dirty="0" err="1"/>
              <a:t>kontak</a:t>
            </a:r>
            <a:r>
              <a:rPr lang="en-US" sz="4500" dirty="0"/>
              <a:t> </a:t>
            </a:r>
            <a:r>
              <a:rPr lang="en-US" sz="4500" dirty="0" err="1"/>
              <a:t>fisik</a:t>
            </a:r>
            <a:r>
              <a:rPr lang="en-US" sz="4500" dirty="0"/>
              <a:t>, </a:t>
            </a:r>
            <a:r>
              <a:rPr lang="en-US" sz="4500" dirty="0" err="1"/>
              <a:t>simbolik</a:t>
            </a:r>
            <a:r>
              <a:rPr lang="en-US" sz="4500" dirty="0"/>
              <a:t>, </a:t>
            </a:r>
            <a:r>
              <a:rPr lang="en-US" sz="4500" dirty="0" err="1"/>
              <a:t>atau</a:t>
            </a:r>
            <a:r>
              <a:rPr lang="en-US" sz="4500" dirty="0"/>
              <a:t> </a:t>
            </a:r>
            <a:r>
              <a:rPr lang="en-US" sz="4500" dirty="0" err="1"/>
              <a:t>komunikasi</a:t>
            </a:r>
            <a:r>
              <a:rPr lang="en-US" sz="4500" dirty="0"/>
              <a:t>)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komunikasi</a:t>
            </a:r>
            <a:r>
              <a:rPr lang="en-US" sz="4500" dirty="0"/>
              <a:t> (</a:t>
            </a:r>
            <a:r>
              <a:rPr lang="en-US" sz="4500" dirty="0" err="1"/>
              <a:t>penyampaian</a:t>
            </a:r>
            <a:r>
              <a:rPr lang="en-US" sz="4500" dirty="0"/>
              <a:t> </a:t>
            </a:r>
            <a:r>
              <a:rPr lang="en-US" sz="4500" dirty="0" err="1"/>
              <a:t>pesan</a:t>
            </a:r>
            <a:r>
              <a:rPr lang="en-US" sz="4500" dirty="0"/>
              <a:t> yang </a:t>
            </a:r>
            <a:r>
              <a:rPr lang="en-US" sz="4500" dirty="0" err="1"/>
              <a:t>dapat</a:t>
            </a:r>
            <a:r>
              <a:rPr lang="en-US" sz="4500" dirty="0"/>
              <a:t> </a:t>
            </a:r>
            <a:r>
              <a:rPr lang="en-US" sz="4500" dirty="0" err="1"/>
              <a:t>dipahami</a:t>
            </a:r>
            <a:r>
              <a:rPr lang="en-US" sz="4500" dirty="0"/>
              <a:t> </a:t>
            </a:r>
            <a:r>
              <a:rPr lang="en-US" sz="4500" dirty="0" err="1"/>
              <a:t>oleh</a:t>
            </a:r>
            <a:r>
              <a:rPr lang="en-US" sz="4500" dirty="0"/>
              <a:t> </a:t>
            </a:r>
            <a:r>
              <a:rPr lang="en-US" sz="4500" dirty="0" err="1"/>
              <a:t>kedua</a:t>
            </a:r>
            <a:r>
              <a:rPr lang="en-US" sz="4500" dirty="0"/>
              <a:t> </a:t>
            </a:r>
            <a:r>
              <a:rPr lang="en-US" sz="4500" dirty="0" err="1"/>
              <a:t>belah</a:t>
            </a:r>
            <a:r>
              <a:rPr lang="en-US" sz="4500" dirty="0"/>
              <a:t> </a:t>
            </a:r>
            <a:r>
              <a:rPr lang="en-US" sz="4500" dirty="0" err="1"/>
              <a:t>pihak</a:t>
            </a:r>
            <a:r>
              <a:rPr lang="en-US" sz="4500" dirty="0"/>
              <a:t>).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0" y="1066800"/>
            <a:ext cx="5181600" cy="5791200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sz="3600" b="1" dirty="0" err="1"/>
              <a:t>Ciri-Ciri</a:t>
            </a:r>
            <a:r>
              <a:rPr lang="en-US" sz="3600" b="1" dirty="0"/>
              <a:t> </a:t>
            </a:r>
            <a:r>
              <a:rPr lang="en-US" sz="3600" b="1" dirty="0" err="1"/>
              <a:t>Interaksi</a:t>
            </a:r>
            <a:r>
              <a:rPr lang="en-US" sz="3600" b="1" dirty="0"/>
              <a:t> </a:t>
            </a:r>
            <a:r>
              <a:rPr lang="en-US" sz="3600" b="1" dirty="0" err="1"/>
              <a:t>Sosial</a:t>
            </a:r>
            <a:r>
              <a:rPr lang="en-US" sz="3600" b="1" dirty="0"/>
              <a:t>:</a:t>
            </a:r>
            <a:endParaRPr lang="en-US" sz="3600" dirty="0"/>
          </a:p>
          <a:p>
            <a:pPr lvl="0"/>
            <a:r>
              <a:rPr lang="en-US" sz="4500" dirty="0" err="1"/>
              <a:t>Melibatkan</a:t>
            </a:r>
            <a:r>
              <a:rPr lang="en-US" sz="4500" dirty="0"/>
              <a:t> </a:t>
            </a:r>
            <a:r>
              <a:rPr lang="en-US" sz="4500" dirty="0" err="1"/>
              <a:t>lebih</a:t>
            </a:r>
            <a:r>
              <a:rPr lang="en-US" sz="4500" dirty="0"/>
              <a:t> </a:t>
            </a:r>
            <a:r>
              <a:rPr lang="en-US" sz="4500" dirty="0" err="1"/>
              <a:t>dari</a:t>
            </a:r>
            <a:r>
              <a:rPr lang="en-US" sz="4500" dirty="0"/>
              <a:t> </a:t>
            </a:r>
            <a:r>
              <a:rPr lang="en-US" sz="4500" dirty="0" err="1"/>
              <a:t>satu</a:t>
            </a:r>
            <a:r>
              <a:rPr lang="en-US" sz="4500" dirty="0"/>
              <a:t> </a:t>
            </a:r>
            <a:r>
              <a:rPr lang="en-US" sz="4500" dirty="0" err="1"/>
              <a:t>individu</a:t>
            </a:r>
            <a:r>
              <a:rPr lang="en-US" sz="4500" dirty="0"/>
              <a:t>.</a:t>
            </a:r>
          </a:p>
          <a:p>
            <a:pPr lvl="0"/>
            <a:r>
              <a:rPr lang="en-US" sz="4500" dirty="0" err="1"/>
              <a:t>Terjadi</a:t>
            </a:r>
            <a:r>
              <a:rPr lang="en-US" sz="4500" dirty="0"/>
              <a:t> </a:t>
            </a:r>
            <a:r>
              <a:rPr lang="en-US" sz="4500" dirty="0" err="1"/>
              <a:t>dalam</a:t>
            </a:r>
            <a:r>
              <a:rPr lang="en-US" sz="4500" dirty="0"/>
              <a:t> </a:t>
            </a:r>
            <a:r>
              <a:rPr lang="en-US" sz="4500" dirty="0" err="1"/>
              <a:t>kerangka</a:t>
            </a:r>
            <a:r>
              <a:rPr lang="en-US" sz="4500" dirty="0"/>
              <a:t> </a:t>
            </a:r>
            <a:r>
              <a:rPr lang="en-US" sz="4500" dirty="0" err="1"/>
              <a:t>norma</a:t>
            </a:r>
            <a:r>
              <a:rPr lang="en-US" sz="4500" dirty="0"/>
              <a:t> </a:t>
            </a:r>
            <a:r>
              <a:rPr lang="en-US" sz="4500" dirty="0" err="1"/>
              <a:t>atau</a:t>
            </a:r>
            <a:r>
              <a:rPr lang="en-US" sz="4500" dirty="0"/>
              <a:t> </a:t>
            </a:r>
            <a:r>
              <a:rPr lang="en-US" sz="4500" dirty="0" err="1"/>
              <a:t>aturan</a:t>
            </a:r>
            <a:r>
              <a:rPr lang="en-US" sz="4500" dirty="0"/>
              <a:t> </a:t>
            </a:r>
            <a:r>
              <a:rPr lang="en-US" sz="4500" dirty="0" err="1"/>
              <a:t>tertentu</a:t>
            </a:r>
            <a:r>
              <a:rPr lang="en-US" sz="4500" dirty="0"/>
              <a:t>.</a:t>
            </a:r>
          </a:p>
          <a:p>
            <a:pPr lvl="0"/>
            <a:r>
              <a:rPr lang="en-US" sz="4500" dirty="0" err="1"/>
              <a:t>Bersifat</a:t>
            </a:r>
            <a:r>
              <a:rPr lang="en-US" sz="4500" dirty="0"/>
              <a:t> </a:t>
            </a:r>
            <a:r>
              <a:rPr lang="en-US" sz="4500" dirty="0" err="1"/>
              <a:t>dinamis</a:t>
            </a:r>
            <a:r>
              <a:rPr lang="en-US" sz="4500" dirty="0"/>
              <a:t>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berkelanjutan</a:t>
            </a:r>
            <a:r>
              <a:rPr lang="en-US" sz="4500" dirty="0"/>
              <a:t>.</a:t>
            </a:r>
          </a:p>
          <a:p>
            <a:pPr lvl="0"/>
            <a:r>
              <a:rPr lang="en-US" sz="4500" dirty="0" err="1"/>
              <a:t>Jenis-jenis</a:t>
            </a:r>
            <a:r>
              <a:rPr lang="en-US" sz="4500" dirty="0"/>
              <a:t> </a:t>
            </a:r>
            <a:r>
              <a:rPr lang="en-US" sz="4500" dirty="0" err="1"/>
              <a:t>interaksi</a:t>
            </a:r>
            <a:r>
              <a:rPr lang="en-US" sz="4500" dirty="0"/>
              <a:t> </a:t>
            </a:r>
            <a:r>
              <a:rPr lang="en-US" sz="4500" dirty="0" err="1"/>
              <a:t>sosial</a:t>
            </a:r>
            <a:r>
              <a:rPr lang="en-US" sz="4500" dirty="0"/>
              <a:t>:</a:t>
            </a:r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r>
              <a:rPr lang="en-US" sz="3600" b="1" dirty="0" smtClean="0"/>
              <a:t>@ </a:t>
            </a:r>
            <a:r>
              <a:rPr lang="en-US" sz="3600" b="1" dirty="0" err="1" smtClean="0"/>
              <a:t>Interaksi</a:t>
            </a:r>
            <a:r>
              <a:rPr lang="en-US" sz="3600" b="1" dirty="0" smtClean="0"/>
              <a:t> </a:t>
            </a:r>
            <a:r>
              <a:rPr lang="en-US" sz="3600" b="1" dirty="0" err="1"/>
              <a:t>Asosiatif</a:t>
            </a:r>
            <a:r>
              <a:rPr lang="en-US" sz="3600" b="1" dirty="0"/>
              <a:t>: </a:t>
            </a:r>
            <a:r>
              <a:rPr lang="en-US" sz="3600" dirty="0" err="1"/>
              <a:t>Mengarah</a:t>
            </a:r>
            <a:r>
              <a:rPr lang="en-US" sz="3600" dirty="0"/>
              <a:t> </a:t>
            </a:r>
            <a:r>
              <a:rPr lang="en-US" sz="3600" dirty="0" err="1"/>
              <a:t>pada</a:t>
            </a:r>
            <a:r>
              <a:rPr lang="en-US" sz="3600" dirty="0"/>
              <a:t> </a:t>
            </a:r>
            <a:r>
              <a:rPr lang="en-US" sz="3600" dirty="0" err="1"/>
              <a:t>kerjasama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harmoni</a:t>
            </a:r>
            <a:r>
              <a:rPr lang="en-US" sz="3600" dirty="0"/>
              <a:t>, </a:t>
            </a:r>
            <a:r>
              <a:rPr lang="en-US" sz="3600" dirty="0" err="1"/>
              <a:t>seperti</a:t>
            </a:r>
            <a:r>
              <a:rPr lang="en-US" sz="3600" dirty="0"/>
              <a:t> </a:t>
            </a:r>
            <a:r>
              <a:rPr lang="en-US" sz="3600" dirty="0" err="1"/>
              <a:t>kolaborasi</a:t>
            </a:r>
            <a:r>
              <a:rPr lang="en-US" sz="3600" dirty="0"/>
              <a:t>, </a:t>
            </a:r>
            <a:r>
              <a:rPr lang="en-US" sz="3600" dirty="0" err="1"/>
              <a:t>asimilasi</a:t>
            </a:r>
            <a:r>
              <a:rPr lang="en-US" sz="3600" dirty="0"/>
              <a:t>,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akulturasi</a:t>
            </a:r>
            <a:r>
              <a:rPr lang="en-US" sz="3600" dirty="0"/>
              <a:t>.</a:t>
            </a:r>
          </a:p>
          <a:p>
            <a:pPr marL="0" indent="0">
              <a:buNone/>
            </a:pPr>
            <a:r>
              <a:rPr lang="en-US" sz="3600" b="1" dirty="0"/>
              <a:t>@ 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Interaksi</a:t>
            </a:r>
            <a:r>
              <a:rPr lang="en-US" sz="3600" b="1" dirty="0" smtClean="0"/>
              <a:t> </a:t>
            </a:r>
            <a:r>
              <a:rPr lang="en-US" sz="3600" b="1" dirty="0" err="1"/>
              <a:t>Disosiatif</a:t>
            </a:r>
            <a:r>
              <a:rPr lang="en-US" sz="3600" b="1" dirty="0"/>
              <a:t>: </a:t>
            </a:r>
            <a:r>
              <a:rPr lang="en-US" sz="3600" dirty="0" err="1"/>
              <a:t>Mengarah</a:t>
            </a:r>
            <a:r>
              <a:rPr lang="en-US" sz="3600" dirty="0"/>
              <a:t> </a:t>
            </a:r>
            <a:r>
              <a:rPr lang="en-US" sz="3600" dirty="0" err="1"/>
              <a:t>pada</a:t>
            </a:r>
            <a:r>
              <a:rPr lang="en-US" sz="3600" dirty="0"/>
              <a:t> </a:t>
            </a:r>
            <a:r>
              <a:rPr lang="en-US" sz="3600" dirty="0" err="1"/>
              <a:t>konflik</a:t>
            </a:r>
            <a:r>
              <a:rPr lang="en-US" sz="3600" dirty="0"/>
              <a:t> </a:t>
            </a:r>
            <a:r>
              <a:rPr lang="en-US" sz="3600" dirty="0" err="1"/>
              <a:t>atau</a:t>
            </a:r>
            <a:r>
              <a:rPr lang="en-US" sz="3600" dirty="0"/>
              <a:t> </a:t>
            </a:r>
            <a:r>
              <a:rPr lang="en-US" sz="3600" dirty="0" err="1"/>
              <a:t>persaingan</a:t>
            </a:r>
            <a:r>
              <a:rPr lang="en-US" sz="3600" dirty="0"/>
              <a:t>, </a:t>
            </a:r>
            <a:r>
              <a:rPr lang="en-US" sz="3600" dirty="0" err="1"/>
              <a:t>seperti</a:t>
            </a:r>
            <a:r>
              <a:rPr lang="en-US" sz="3600" dirty="0"/>
              <a:t> </a:t>
            </a:r>
            <a:r>
              <a:rPr lang="en-US" sz="3600" dirty="0" err="1"/>
              <a:t>pertentangan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kontravensi</a:t>
            </a:r>
            <a:r>
              <a:rPr lang="en-US" sz="36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C:\Users\Digital Marketing\Documents\2024\Bahan Ajar\Pendidikan Karakter dan Anti Korupsi\Hakekat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181600"/>
            <a:ext cx="2133600" cy="1422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1537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9665"/>
            <a:ext cx="8686800" cy="114604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sz="3100" b="1" dirty="0" smtClean="0">
                <a:effectLst/>
              </a:rPr>
              <a:t>2</a:t>
            </a:r>
            <a:r>
              <a:rPr lang="en-US" sz="3100" b="1" dirty="0">
                <a:effectLst/>
              </a:rPr>
              <a:t>. PENGARUH MASYARAKAT TERHADAP PERKEMBANGAN SOSIAL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43000"/>
            <a:ext cx="3886200" cy="43053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343400" cy="5486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memainkan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. </a:t>
            </a:r>
            <a:r>
              <a:rPr lang="en-US" dirty="0" err="1"/>
              <a:t>Faktor-faktor</a:t>
            </a:r>
            <a:r>
              <a:rPr lang="en-US" dirty="0"/>
              <a:t> yang </a:t>
            </a:r>
            <a:r>
              <a:rPr lang="en-US" dirty="0" err="1"/>
              <a:t>memengaruhi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:</a:t>
            </a:r>
          </a:p>
          <a:p>
            <a:pPr marL="514350" indent="-514350">
              <a:buAutoNum type="alphaLcPeriod"/>
            </a:pPr>
            <a:r>
              <a:rPr lang="en-US" b="1" dirty="0" smtClean="0"/>
              <a:t>Norma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Nilai</a:t>
            </a:r>
            <a:r>
              <a:rPr lang="en-US" b="1" dirty="0"/>
              <a:t> </a:t>
            </a:r>
            <a:r>
              <a:rPr lang="en-US" b="1" dirty="0" err="1" smtClean="0"/>
              <a:t>Sosial</a:t>
            </a:r>
            <a:endParaRPr lang="en-US" b="1" dirty="0" smtClean="0"/>
          </a:p>
          <a:p>
            <a:pPr marL="514350" indent="-514350">
              <a:buAutoNum type="alphaLcPeriod"/>
            </a:pPr>
            <a:r>
              <a:rPr lang="en-US" b="1" dirty="0" err="1"/>
              <a:t>Institusi</a:t>
            </a:r>
            <a:r>
              <a:rPr lang="en-US" b="1" dirty="0"/>
              <a:t> </a:t>
            </a:r>
            <a:r>
              <a:rPr lang="en-US" b="1" dirty="0" err="1" smtClean="0"/>
              <a:t>Sosial</a:t>
            </a:r>
            <a:endParaRPr lang="en-US" b="1" dirty="0" smtClean="0"/>
          </a:p>
          <a:p>
            <a:pPr marL="514350" indent="-514350">
              <a:buAutoNum type="alphaLcPeriod"/>
            </a:pPr>
            <a:r>
              <a:rPr lang="en-US" b="1" dirty="0" err="1"/>
              <a:t>Tekanan</a:t>
            </a:r>
            <a:r>
              <a:rPr lang="en-US" b="1" dirty="0"/>
              <a:t> </a:t>
            </a:r>
            <a:r>
              <a:rPr lang="en-US" b="1" dirty="0" err="1" smtClean="0"/>
              <a:t>Sosial</a:t>
            </a:r>
            <a:endParaRPr lang="en-US" b="1" dirty="0" smtClean="0"/>
          </a:p>
          <a:p>
            <a:pPr marL="514350" indent="-514350">
              <a:buAutoNum type="alphaLcPeriod"/>
            </a:pPr>
            <a:r>
              <a:rPr lang="en-US" b="1" dirty="0" err="1"/>
              <a:t>Lingkungan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794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84124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>
                <a:effectLst/>
              </a:rPr>
              <a:t>3. PRASANGKA SOSIAL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143000"/>
            <a:ext cx="4953000" cy="55626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err="1"/>
              <a:t>Penyebab</a:t>
            </a:r>
            <a:r>
              <a:rPr lang="en-US" b="1" dirty="0"/>
              <a:t> </a:t>
            </a:r>
            <a:r>
              <a:rPr lang="en-US" b="1" dirty="0" err="1"/>
              <a:t>Prasangka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en-US" dirty="0" err="1"/>
              <a:t>Kurangnya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Generalisasi</a:t>
            </a:r>
            <a:r>
              <a:rPr lang="en-US" dirty="0"/>
              <a:t> </a:t>
            </a:r>
            <a:r>
              <a:rPr lang="en-US" dirty="0" err="1"/>
              <a:t>berlebihan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 err="1"/>
              <a:t>Dampak</a:t>
            </a:r>
            <a:r>
              <a:rPr lang="en-US" b="1" dirty="0"/>
              <a:t> </a:t>
            </a:r>
            <a:r>
              <a:rPr lang="en-US" b="1" dirty="0" err="1"/>
              <a:t>Prasangka</a:t>
            </a:r>
            <a:r>
              <a:rPr lang="en-US" b="1" dirty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Diskriminasi</a:t>
            </a:r>
            <a:r>
              <a:rPr lang="en-US" dirty="0" smtClean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 smtClean="0"/>
              <a:t>.</a:t>
            </a:r>
          </a:p>
          <a:p>
            <a:pPr marL="514350" indent="-514350">
              <a:buFont typeface="Wingdings 2"/>
              <a:buAutoNum type="arabicPeriod"/>
            </a:pPr>
            <a:r>
              <a:rPr lang="en-US" dirty="0" err="1"/>
              <a:t>Terhambatnya</a:t>
            </a:r>
            <a:r>
              <a:rPr lang="en-US" dirty="0"/>
              <a:t> proses </a:t>
            </a:r>
            <a:r>
              <a:rPr lang="en-US" dirty="0" err="1"/>
              <a:t>integrasi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.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524000"/>
            <a:ext cx="3505200" cy="33194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806611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86800" cy="841248"/>
          </a:xfrm>
        </p:spPr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219200"/>
            <a:ext cx="8610600" cy="54102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Cara </a:t>
            </a:r>
            <a:r>
              <a:rPr lang="en-US" b="1" dirty="0" err="1"/>
              <a:t>mengatasi</a:t>
            </a:r>
            <a:r>
              <a:rPr lang="en-US" b="1" dirty="0"/>
              <a:t> </a:t>
            </a:r>
            <a:r>
              <a:rPr lang="en-US" b="1" dirty="0" err="1"/>
              <a:t>prasangka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:</a:t>
            </a:r>
            <a:endParaRPr lang="en-US" dirty="0"/>
          </a:p>
          <a:p>
            <a:pPr lvl="0" algn="ctr"/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inklusif</a:t>
            </a:r>
            <a:r>
              <a:rPr lang="en-US" dirty="0"/>
              <a:t>.</a:t>
            </a:r>
          </a:p>
          <a:p>
            <a:pPr lvl="0" algn="ctr"/>
            <a:r>
              <a:rPr lang="en-US" dirty="0" err="1"/>
              <a:t>Promosi</a:t>
            </a:r>
            <a:r>
              <a:rPr lang="en-US" dirty="0"/>
              <a:t> dialog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.</a:t>
            </a:r>
          </a:p>
          <a:p>
            <a:pPr lvl="0" algn="ctr"/>
            <a:r>
              <a:rPr lang="en-US" dirty="0" err="1"/>
              <a:t>Penegakan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diskriminasi</a:t>
            </a:r>
            <a:r>
              <a:rPr lang="en-US" dirty="0"/>
              <a:t>.</a:t>
            </a:r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429000"/>
            <a:ext cx="7696200" cy="2895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69193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84124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4</a:t>
            </a:r>
            <a:r>
              <a:rPr lang="en-US" b="1" dirty="0">
                <a:effectLst/>
              </a:rPr>
              <a:t>. KONFLIK DAN INTEGRASI SOSIAL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91000" cy="54102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Konflik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:</a:t>
            </a:r>
            <a:endParaRPr lang="en-US" dirty="0"/>
          </a:p>
          <a:p>
            <a:pPr marL="0" indent="0" algn="ctr">
              <a:buNone/>
            </a:pP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, </a:t>
            </a:r>
            <a:r>
              <a:rPr lang="en-US" dirty="0" err="1"/>
              <a:t>nilai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.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destruktif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juga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memunculkan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dikelola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343400" cy="365760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err="1"/>
              <a:t>Jenis</a:t>
            </a:r>
            <a:r>
              <a:rPr lang="en-US" b="1" dirty="0"/>
              <a:t> </a:t>
            </a:r>
            <a:r>
              <a:rPr lang="en-US" b="1" dirty="0" err="1"/>
              <a:t>Konflik</a:t>
            </a:r>
            <a:r>
              <a:rPr lang="en-US" b="1" dirty="0"/>
              <a:t>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struktural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(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ketimpangan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sosial</a:t>
            </a:r>
            <a:r>
              <a:rPr lang="en-US" dirty="0"/>
              <a:t>).</a:t>
            </a:r>
          </a:p>
          <a:p>
            <a:endParaRPr lang="en-US" dirty="0"/>
          </a:p>
        </p:txBody>
      </p:sp>
      <p:pic>
        <p:nvPicPr>
          <p:cNvPr id="3074" name="Picture 2" descr="C:\Users\Digital Marketing\Documents\2024\Bahan Ajar\Pendidikan Karakter dan Anti Korupsi\Interaks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6244" y="4419600"/>
            <a:ext cx="4146755" cy="2057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392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84124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Penyebab</a:t>
            </a:r>
            <a:r>
              <a:rPr lang="en-US" b="1" dirty="0" smtClean="0"/>
              <a:t> </a:t>
            </a:r>
            <a:r>
              <a:rPr lang="en-US" b="1" dirty="0" err="1"/>
              <a:t>Konflik</a:t>
            </a:r>
            <a:r>
              <a:rPr lang="en-US" b="1" dirty="0"/>
              <a:t>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4191000" cy="50292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err="1"/>
              <a:t>Penyebab</a:t>
            </a:r>
            <a:r>
              <a:rPr lang="en-US" b="1" dirty="0"/>
              <a:t> </a:t>
            </a:r>
            <a:r>
              <a:rPr lang="en-US" b="1" dirty="0" err="1"/>
              <a:t>Konflik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Ketimpangan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Komunikasi</a:t>
            </a:r>
            <a:r>
              <a:rPr lang="en-US" dirty="0"/>
              <a:t> yang </a:t>
            </a:r>
            <a:r>
              <a:rPr lang="en-US" dirty="0" err="1"/>
              <a:t>buruk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err="1" smtClean="0"/>
              <a:t>Integrasi</a:t>
            </a:r>
            <a:r>
              <a:rPr lang="en-US" b="1" dirty="0" smtClean="0"/>
              <a:t> </a:t>
            </a:r>
            <a:r>
              <a:rPr lang="en-US" b="1" dirty="0" err="1"/>
              <a:t>Sosial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 err="1"/>
              <a:t>Integrasi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proses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harmoni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343400" cy="55626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err="1"/>
              <a:t>Faktor</a:t>
            </a:r>
            <a:r>
              <a:rPr lang="en-US" b="1" dirty="0"/>
              <a:t> </a:t>
            </a:r>
            <a:r>
              <a:rPr lang="en-US" b="1" dirty="0" err="1"/>
              <a:t>Pendukung</a:t>
            </a:r>
            <a:r>
              <a:rPr lang="en-US" b="1" dirty="0"/>
              <a:t> </a:t>
            </a:r>
            <a:r>
              <a:rPr lang="en-US" b="1" dirty="0" err="1"/>
              <a:t>Integrasi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en-US" dirty="0" err="1"/>
              <a:t>Toleransi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persatuan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Keadilan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integrasi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:</a:t>
            </a:r>
          </a:p>
          <a:p>
            <a:pPr lvl="0"/>
            <a:r>
              <a:rPr lang="en-US" dirty="0" err="1"/>
              <a:t>Penguatan</a:t>
            </a:r>
            <a:r>
              <a:rPr lang="en-US" dirty="0"/>
              <a:t> dialog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Penguatan</a:t>
            </a:r>
            <a:r>
              <a:rPr lang="en-US" dirty="0"/>
              <a:t> dialog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Penegakan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adil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Pendidikan</a:t>
            </a:r>
            <a:r>
              <a:rPr lang="en-US" dirty="0"/>
              <a:t> yang </a:t>
            </a:r>
            <a:r>
              <a:rPr lang="en-US" dirty="0" err="1"/>
              <a:t>mempromosikan</a:t>
            </a:r>
            <a:r>
              <a:rPr lang="en-US" dirty="0"/>
              <a:t> </a:t>
            </a:r>
            <a:r>
              <a:rPr lang="en-US" dirty="0" err="1"/>
              <a:t>kesetaraan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3150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28</TotalTime>
  <Words>397</Words>
  <Application>Microsoft Office PowerPoint</Application>
  <PresentationFormat>On-screen Show (4:3)</PresentationFormat>
  <Paragraphs>66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Trek</vt:lpstr>
      <vt:lpstr>PowerPoint Presentation</vt:lpstr>
      <vt:lpstr> PENDAHULUAN </vt:lpstr>
      <vt:lpstr>Lanjutan….</vt:lpstr>
      <vt:lpstr> 1. KONSEP DASAR INTERAKSI SOSIAL </vt:lpstr>
      <vt:lpstr> 2. PENGARUH MASYARAKAT TERHADAP PERKEMBANGAN SOSIAL </vt:lpstr>
      <vt:lpstr> 3. PRASANGKA SOSIAL </vt:lpstr>
      <vt:lpstr>Lanjutan….</vt:lpstr>
      <vt:lpstr> 4. KONFLIK DAN INTEGRASI SOSIAL </vt:lpstr>
      <vt:lpstr> Penyebab Konflik: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Digital Marketing</dc:creator>
  <cp:lastModifiedBy>Digital Marketing</cp:lastModifiedBy>
  <cp:revision>6</cp:revision>
  <dcterms:created xsi:type="dcterms:W3CDTF">2024-12-17T02:37:36Z</dcterms:created>
  <dcterms:modified xsi:type="dcterms:W3CDTF">2024-12-17T03:06:01Z</dcterms:modified>
</cp:coreProperties>
</file>