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555B-FAAC-4CBC-8B0A-4BD37B2AD466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365CA00-F7BC-4C66-B2A6-A49CE7E06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555B-FAAC-4CBC-8B0A-4BD37B2AD466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5CA00-F7BC-4C66-B2A6-A49CE7E06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555B-FAAC-4CBC-8B0A-4BD37B2AD466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5CA00-F7BC-4C66-B2A6-A49CE7E06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555B-FAAC-4CBC-8B0A-4BD37B2AD466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365CA00-F7BC-4C66-B2A6-A49CE7E06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555B-FAAC-4CBC-8B0A-4BD37B2AD466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5CA00-F7BC-4C66-B2A6-A49CE7E063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555B-FAAC-4CBC-8B0A-4BD37B2AD466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5CA00-F7BC-4C66-B2A6-A49CE7E06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555B-FAAC-4CBC-8B0A-4BD37B2AD466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365CA00-F7BC-4C66-B2A6-A49CE7E0639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555B-FAAC-4CBC-8B0A-4BD37B2AD466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5CA00-F7BC-4C66-B2A6-A49CE7E06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555B-FAAC-4CBC-8B0A-4BD37B2AD466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5CA00-F7BC-4C66-B2A6-A49CE7E06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555B-FAAC-4CBC-8B0A-4BD37B2AD466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5CA00-F7BC-4C66-B2A6-A49CE7E06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555B-FAAC-4CBC-8B0A-4BD37B2AD466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5CA00-F7BC-4C66-B2A6-A49CE7E0639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95F555B-FAAC-4CBC-8B0A-4BD37B2AD466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365CA00-F7BC-4C66-B2A6-A49CE7E0639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42900" y="1570310"/>
            <a:ext cx="8458200" cy="24583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sz="5900" b="1" dirty="0">
                <a:solidFill>
                  <a:srgbClr val="7030A0"/>
                </a:solidFill>
                <a:latin typeface="Arial Rounded MT Bold" panose="020F0704030504030204" pitchFamily="34" charset="0"/>
              </a:rPr>
              <a:t>BAB </a:t>
            </a:r>
            <a:r>
              <a:rPr lang="en-US" sz="5900" b="1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XIII</a:t>
            </a:r>
            <a:endParaRPr lang="en-US" sz="5900" b="1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1300" b="1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7300" b="1" dirty="0" err="1" smtClean="0">
                <a:latin typeface="Arial Rounded MT Bold" panose="020F0704030504030204" pitchFamily="34" charset="0"/>
              </a:rPr>
              <a:t>Membangun</a:t>
            </a:r>
            <a:r>
              <a:rPr lang="en-US" sz="7300" b="1" dirty="0" smtClean="0">
                <a:latin typeface="Arial Rounded MT Bold" panose="020F0704030504030204" pitchFamily="34" charset="0"/>
              </a:rPr>
              <a:t> KERJA SAMA</a:t>
            </a:r>
          </a:p>
          <a:p>
            <a:r>
              <a:rPr lang="en-US" sz="7300" b="1" dirty="0" err="1" smtClean="0">
                <a:latin typeface="Arial Rounded MT Bold" panose="020F0704030504030204" pitchFamily="34" charset="0"/>
              </a:rPr>
              <a:t>Kepemimpinan</a:t>
            </a:r>
            <a:r>
              <a:rPr lang="en-US" sz="7300" b="1" dirty="0" smtClean="0">
                <a:latin typeface="Arial Rounded MT Bold" panose="020F0704030504030204" pitchFamily="34" charset="0"/>
              </a:rPr>
              <a:t> </a:t>
            </a:r>
            <a:r>
              <a:rPr lang="en-US" sz="5400" b="1" dirty="0" smtClean="0"/>
              <a:t>(</a:t>
            </a:r>
            <a:r>
              <a:rPr lang="en-US" sz="5400" b="1" dirty="0"/>
              <a:t>LEADERSHIP)</a:t>
            </a:r>
            <a:r>
              <a:rPr lang="en-US" sz="3600" b="1" dirty="0" smtClean="0">
                <a:solidFill>
                  <a:srgbClr val="0000FF"/>
                </a:solidFill>
              </a:rPr>
              <a:t/>
            </a:r>
            <a:br>
              <a:rPr lang="en-US" sz="3600" b="1" dirty="0" smtClean="0">
                <a:solidFill>
                  <a:srgbClr val="0000FF"/>
                </a:solidFill>
              </a:rPr>
            </a:b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488857" y="5432905"/>
            <a:ext cx="3581400" cy="52837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>
                <a:solidFill>
                  <a:srgbClr val="0000FF"/>
                </a:solidFill>
                <a:cs typeface="Aharoni" panose="02010803020104030203" pitchFamily="2" charset="-79"/>
              </a:rPr>
              <a:t>Lukman</a:t>
            </a:r>
            <a:r>
              <a:rPr lang="en-US" b="1" dirty="0" smtClean="0">
                <a:solidFill>
                  <a:srgbClr val="0000FF"/>
                </a:solidFill>
                <a:cs typeface="Aharoni" panose="02010803020104030203" pitchFamily="2" charset="-79"/>
              </a:rPr>
              <a:t> Hakim, S.P., M.M.</a:t>
            </a:r>
            <a:endParaRPr lang="en-US" b="1" dirty="0">
              <a:solidFill>
                <a:srgbClr val="0000FF"/>
              </a:solidFill>
              <a:cs typeface="Aharoni" panose="02010803020104030203" pitchFamily="2" charset="-79"/>
            </a:endParaRPr>
          </a:p>
        </p:txBody>
      </p:sp>
      <p:pic>
        <p:nvPicPr>
          <p:cNvPr id="6" name="Picture 5" descr="C:\Users\digital marketing\Documents\2021\Oktober\tt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6" y="0"/>
            <a:ext cx="9067800" cy="156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273897" y="3594189"/>
            <a:ext cx="5015858" cy="3330874"/>
            <a:chOff x="455386" y="178139"/>
            <a:chExt cx="11234055" cy="6279811"/>
          </a:xfrm>
          <a:blipFill dpi="0" rotWithShape="1">
            <a:blip r:embed="rId3"/>
            <a:srcRect/>
            <a:stretch>
              <a:fillRect/>
            </a:stretch>
          </a:blipFill>
        </p:grpSpPr>
        <p:sp>
          <p:nvSpPr>
            <p:cNvPr id="8" name="Rounded Rectangle 7"/>
            <p:cNvSpPr/>
            <p:nvPr/>
          </p:nvSpPr>
          <p:spPr>
            <a:xfrm>
              <a:off x="455386" y="1056820"/>
              <a:ext cx="595085" cy="49463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050471" y="17140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645556" y="10568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240641" y="4829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81758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412671" y="184739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00775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02841" y="61628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197926" y="1835487"/>
              <a:ext cx="595085" cy="3288963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774871" y="178139"/>
              <a:ext cx="595085" cy="62798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6369956" y="835363"/>
              <a:ext cx="595085" cy="486058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9650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75601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813707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8732156" y="19807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93272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99223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0499271" y="14568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1094356" y="859174"/>
              <a:ext cx="595085" cy="5446375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318350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igital Marketing\Documents\2024\Bahan Ajar\Pendidikan Karakter dan Anti Korupsi\kerjasama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257300"/>
            <a:ext cx="4381500" cy="38099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Digital Marketing\Documents\2024\Bahan Ajar\Pendidikan Karakter dan Anti Korupsi\Tnk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362200"/>
            <a:ext cx="2857500" cy="1600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6867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841248"/>
          </a:xfrm>
        </p:spPr>
        <p:txBody>
          <a:bodyPr/>
          <a:lstStyle/>
          <a:p>
            <a:r>
              <a:rPr lang="en-US" dirty="0" smtClean="0"/>
              <a:t>PENDAHULUAN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19200"/>
            <a:ext cx="3505199" cy="457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err="1"/>
              <a:t>Meskipun</a:t>
            </a:r>
            <a:r>
              <a:rPr lang="en-US" sz="3000" dirty="0"/>
              <a:t> </a:t>
            </a:r>
            <a:r>
              <a:rPr lang="en-US" sz="3000" dirty="0" err="1"/>
              <a:t>penting</a:t>
            </a:r>
            <a:r>
              <a:rPr lang="en-US" sz="3000" dirty="0"/>
              <a:t>, </a:t>
            </a:r>
            <a:r>
              <a:rPr lang="en-US" sz="3000" dirty="0" err="1"/>
              <a:t>membangun</a:t>
            </a:r>
            <a:r>
              <a:rPr lang="en-US" sz="3000" dirty="0"/>
              <a:t> </a:t>
            </a:r>
            <a:r>
              <a:rPr lang="en-US" sz="3000" dirty="0" err="1"/>
              <a:t>kerjasama</a:t>
            </a:r>
            <a:r>
              <a:rPr lang="en-US" sz="3000" dirty="0"/>
              <a:t> </a:t>
            </a:r>
            <a:r>
              <a:rPr lang="en-US" sz="3000" dirty="0" err="1"/>
              <a:t>bukanlah</a:t>
            </a:r>
            <a:r>
              <a:rPr lang="en-US" sz="3000" dirty="0"/>
              <a:t> </a:t>
            </a:r>
            <a:r>
              <a:rPr lang="en-US" sz="3000" dirty="0" err="1"/>
              <a:t>tugas</a:t>
            </a:r>
            <a:r>
              <a:rPr lang="en-US" sz="3000" dirty="0"/>
              <a:t> yang </a:t>
            </a:r>
            <a:r>
              <a:rPr lang="en-US" sz="3000" dirty="0" err="1"/>
              <a:t>mudah</a:t>
            </a:r>
            <a:r>
              <a:rPr lang="en-US" sz="3000" dirty="0"/>
              <a:t>. </a:t>
            </a:r>
            <a:r>
              <a:rPr lang="en-US" sz="3000" dirty="0" err="1"/>
              <a:t>Berbagai</a:t>
            </a:r>
            <a:r>
              <a:rPr lang="en-US" sz="3000" dirty="0"/>
              <a:t> </a:t>
            </a:r>
            <a:r>
              <a:rPr lang="en-US" sz="3000" dirty="0" err="1"/>
              <a:t>tantangan</a:t>
            </a:r>
            <a:r>
              <a:rPr lang="en-US" sz="3000" dirty="0"/>
              <a:t> </a:t>
            </a:r>
            <a:r>
              <a:rPr lang="en-US" sz="3000" dirty="0" err="1"/>
              <a:t>seperti</a:t>
            </a:r>
            <a:r>
              <a:rPr lang="en-US" sz="3000" dirty="0"/>
              <a:t> </a:t>
            </a:r>
            <a:r>
              <a:rPr lang="en-US" sz="3000" dirty="0" err="1"/>
              <a:t>perbedaan</a:t>
            </a:r>
            <a:r>
              <a:rPr lang="en-US" sz="3000" dirty="0"/>
              <a:t> </a:t>
            </a:r>
            <a:r>
              <a:rPr lang="en-US" sz="3000" dirty="0" err="1"/>
              <a:t>pandangan</a:t>
            </a:r>
            <a:r>
              <a:rPr lang="en-US" sz="3000" dirty="0"/>
              <a:t>, ego </a:t>
            </a:r>
            <a:r>
              <a:rPr lang="en-US" sz="3000" dirty="0" err="1"/>
              <a:t>pribadi</a:t>
            </a:r>
            <a:r>
              <a:rPr lang="en-US" sz="3000" dirty="0"/>
              <a:t>,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kurangnya</a:t>
            </a:r>
            <a:r>
              <a:rPr lang="en-US" sz="3000" dirty="0"/>
              <a:t> rasa </a:t>
            </a:r>
            <a:r>
              <a:rPr lang="en-US" sz="3000" dirty="0" err="1"/>
              <a:t>saling</a:t>
            </a:r>
            <a:r>
              <a:rPr lang="en-US" sz="3000" dirty="0"/>
              <a:t> </a:t>
            </a:r>
            <a:r>
              <a:rPr lang="en-US" sz="3000" dirty="0" err="1"/>
              <a:t>percaya</a:t>
            </a:r>
            <a:r>
              <a:rPr lang="en-US" sz="3000" dirty="0"/>
              <a:t> </a:t>
            </a:r>
            <a:r>
              <a:rPr lang="en-US" sz="3000" dirty="0" err="1"/>
              <a:t>sering</a:t>
            </a:r>
            <a:r>
              <a:rPr lang="en-US" sz="3000" dirty="0"/>
              <a:t> kali </a:t>
            </a:r>
            <a:r>
              <a:rPr lang="en-US" sz="3000" dirty="0" err="1"/>
              <a:t>menjadi</a:t>
            </a:r>
            <a:r>
              <a:rPr lang="en-US" sz="3000" dirty="0"/>
              <a:t> </a:t>
            </a:r>
            <a:r>
              <a:rPr lang="en-US" sz="3000" dirty="0" err="1"/>
              <a:t>penghalang</a:t>
            </a:r>
            <a:r>
              <a:rPr lang="en-US" sz="3000" dirty="0"/>
              <a:t>.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085478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114604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b="1" dirty="0">
                <a:effectLst/>
              </a:rPr>
              <a:t>A. </a:t>
            </a:r>
            <a:r>
              <a:rPr lang="en-US" sz="3100" b="1" dirty="0" err="1">
                <a:effectLst/>
              </a:rPr>
              <a:t>Pengertian</a:t>
            </a:r>
            <a:r>
              <a:rPr lang="en-US" sz="3100" b="1" dirty="0">
                <a:effectLst/>
              </a:rPr>
              <a:t> </a:t>
            </a:r>
            <a:r>
              <a:rPr lang="en-US" sz="3100" b="1" dirty="0" err="1" smtClean="0">
                <a:effectLst/>
              </a:rPr>
              <a:t>Kerja</a:t>
            </a:r>
            <a:r>
              <a:rPr lang="en-US" sz="3100" b="1" dirty="0" smtClean="0">
                <a:effectLst/>
              </a:rPr>
              <a:t> </a:t>
            </a:r>
            <a:r>
              <a:rPr lang="en-US" sz="3100" b="1" dirty="0" err="1" smtClean="0">
                <a:effectLst/>
              </a:rPr>
              <a:t>sama</a:t>
            </a:r>
            <a:r>
              <a:rPr lang="en-US" sz="3100" b="1" dirty="0" smtClean="0">
                <a:effectLst/>
              </a:rPr>
              <a:t> </a:t>
            </a:r>
            <a:r>
              <a:rPr lang="en-US" sz="3100" b="1" dirty="0" err="1">
                <a:effectLst/>
              </a:rPr>
              <a:t>dalam</a:t>
            </a:r>
            <a:r>
              <a:rPr lang="en-US" sz="3100" b="1" dirty="0">
                <a:effectLst/>
              </a:rPr>
              <a:t> </a:t>
            </a:r>
            <a:r>
              <a:rPr lang="en-US" sz="3100" b="1" dirty="0" err="1">
                <a:effectLst/>
              </a:rPr>
              <a:t>Kepemimpinan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143000"/>
            <a:ext cx="45720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kolaborasi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.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sinergi</a:t>
            </a:r>
            <a:r>
              <a:rPr lang="en-US" dirty="0"/>
              <a:t>, </a:t>
            </a:r>
            <a:r>
              <a:rPr lang="en-US" dirty="0" err="1"/>
              <a:t>komunikasi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berkontribusi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219200"/>
            <a:ext cx="3429000" cy="4495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02730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>
                <a:effectLst/>
              </a:rPr>
              <a:t>Ciri-ciri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kerjasama</a:t>
            </a:r>
            <a:r>
              <a:rPr lang="en-US" b="1" dirty="0">
                <a:effectLst/>
              </a:rPr>
              <a:t> yang </a:t>
            </a:r>
            <a:r>
              <a:rPr lang="en-US" b="1" dirty="0" err="1">
                <a:effectLst/>
              </a:rPr>
              <a:t>efektif</a:t>
            </a:r>
            <a:r>
              <a:rPr lang="en-US" b="1" dirty="0">
                <a:effectLst/>
              </a:rPr>
              <a:t>: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0200"/>
            <a:ext cx="4114800" cy="32623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b="1" dirty="0" err="1" smtClean="0"/>
              <a:t>Kepercayaan</a:t>
            </a:r>
            <a:endParaRPr lang="en-US" sz="3600" b="1" dirty="0" smtClean="0"/>
          </a:p>
          <a:p>
            <a:pPr lvl="0"/>
            <a:r>
              <a:rPr lang="en-US" sz="3600" b="1" dirty="0" err="1" smtClean="0"/>
              <a:t>Komunikasi</a:t>
            </a:r>
            <a:endParaRPr lang="en-US" sz="3600" b="1" dirty="0" smtClean="0"/>
          </a:p>
          <a:p>
            <a:pPr lvl="0"/>
            <a:r>
              <a:rPr lang="en-US" sz="3600" b="1" dirty="0" err="1" smtClean="0"/>
              <a:t>Tujuan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bersama</a:t>
            </a:r>
            <a:endParaRPr lang="en-US" sz="3600" b="1" dirty="0" smtClean="0"/>
          </a:p>
          <a:p>
            <a:pPr lvl="0"/>
            <a:r>
              <a:rPr lang="en-US" sz="3600" b="1" dirty="0" err="1" smtClean="0"/>
              <a:t>Pembagian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peran</a:t>
            </a:r>
            <a:endParaRPr lang="en-US" sz="3600" b="1" dirty="0" smtClean="0"/>
          </a:p>
          <a:p>
            <a:pPr lvl="0">
              <a:buFontTx/>
              <a:buChar char="-"/>
            </a:pPr>
            <a:r>
              <a:rPr lang="en-US" sz="3600" b="1" dirty="0" err="1" smtClean="0"/>
              <a:t>Tanggung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jawab</a:t>
            </a:r>
            <a:endParaRPr lang="en-US" sz="3600" b="1" dirty="0" smtClean="0"/>
          </a:p>
          <a:p>
            <a:pPr lvl="0"/>
            <a:r>
              <a:rPr lang="en-US" sz="3600" b="1" dirty="0" err="1" smtClean="0"/>
              <a:t>Kolektif</a:t>
            </a:r>
            <a:endParaRPr lang="en-US" sz="3600" b="1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322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6152" cy="106984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b="1" dirty="0" smtClean="0">
                <a:effectLst/>
              </a:rPr>
              <a:t/>
            </a:r>
            <a:br>
              <a:rPr lang="en-US" sz="3100" b="1" dirty="0" smtClean="0">
                <a:effectLst/>
              </a:rPr>
            </a:br>
            <a:r>
              <a:rPr lang="en-US" sz="3100" b="1" dirty="0" smtClean="0">
                <a:effectLst/>
              </a:rPr>
              <a:t>B</a:t>
            </a:r>
            <a:r>
              <a:rPr lang="en-US" sz="3100" b="1" dirty="0">
                <a:effectLst/>
              </a:rPr>
              <a:t>. </a:t>
            </a:r>
            <a:r>
              <a:rPr lang="en-US" sz="3100" b="1" dirty="0" err="1">
                <a:effectLst/>
              </a:rPr>
              <a:t>Peran</a:t>
            </a:r>
            <a:r>
              <a:rPr lang="en-US" sz="3100" b="1" dirty="0">
                <a:effectLst/>
              </a:rPr>
              <a:t> </a:t>
            </a:r>
            <a:r>
              <a:rPr lang="en-US" sz="3100" b="1" dirty="0" err="1">
                <a:effectLst/>
              </a:rPr>
              <a:t>Pemimpin</a:t>
            </a:r>
            <a:r>
              <a:rPr lang="en-US" sz="3100" b="1" dirty="0">
                <a:effectLst/>
              </a:rPr>
              <a:t> </a:t>
            </a:r>
            <a:r>
              <a:rPr lang="en-US" sz="3100" b="1" dirty="0" err="1">
                <a:effectLst/>
              </a:rPr>
              <a:t>dalam</a:t>
            </a:r>
            <a:r>
              <a:rPr lang="en-US" sz="3100" b="1" dirty="0">
                <a:effectLst/>
              </a:rPr>
              <a:t> </a:t>
            </a:r>
            <a:r>
              <a:rPr lang="en-US" sz="3100" b="1" dirty="0" err="1">
                <a:effectLst/>
              </a:rPr>
              <a:t>Membangun</a:t>
            </a:r>
            <a:r>
              <a:rPr lang="en-US" sz="3100" b="1" dirty="0">
                <a:effectLst/>
              </a:rPr>
              <a:t> </a:t>
            </a:r>
            <a:r>
              <a:rPr lang="en-US" sz="3100" b="1" dirty="0" err="1" smtClean="0">
                <a:effectLst/>
              </a:rPr>
              <a:t>Kerja</a:t>
            </a:r>
            <a:r>
              <a:rPr lang="en-US" sz="3100" b="1" dirty="0" smtClean="0">
                <a:effectLst/>
              </a:rPr>
              <a:t> </a:t>
            </a:r>
            <a:r>
              <a:rPr lang="en-US" sz="3100" b="1" dirty="0" err="1" smtClean="0">
                <a:effectLst/>
              </a:rPr>
              <a:t>sama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447800"/>
            <a:ext cx="4495800" cy="4876800"/>
          </a:xfrm>
        </p:spPr>
        <p:txBody>
          <a:bodyPr>
            <a:normAutofit/>
          </a:bodyPr>
          <a:lstStyle/>
          <a:p>
            <a:pPr lvl="0"/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Teladan</a:t>
            </a:r>
            <a:r>
              <a:rPr lang="en-US" dirty="0"/>
              <a:t> (Role Model) </a:t>
            </a:r>
            <a:endParaRPr lang="en-US" dirty="0" smtClean="0"/>
          </a:p>
          <a:p>
            <a:pPr lvl="0"/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endParaRPr lang="en-US" dirty="0" smtClean="0"/>
          </a:p>
          <a:p>
            <a:pPr lvl="0"/>
            <a:r>
              <a:rPr lang="en-US" dirty="0" err="1" smtClean="0"/>
              <a:t>Memotivasi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Menginspirasi</a:t>
            </a:r>
            <a:r>
              <a:rPr lang="en-US" dirty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Inklusif</a:t>
            </a:r>
            <a:r>
              <a:rPr lang="en-US" dirty="0"/>
              <a:t> </a:t>
            </a:r>
            <a:endParaRPr lang="en-US" dirty="0" smtClean="0"/>
          </a:p>
          <a:p>
            <a:pPr lvl="0"/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295400"/>
            <a:ext cx="3848100" cy="3619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57639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841248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effectLst/>
              </a:rPr>
              <a:t>Prinsip-Prinsip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dalam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Membangun</a:t>
            </a:r>
            <a:r>
              <a:rPr lang="en-US" b="1" dirty="0">
                <a:effectLst/>
              </a:rPr>
              <a:t> </a:t>
            </a:r>
            <a:r>
              <a:rPr lang="en-US" b="1" dirty="0" err="1" smtClean="0">
                <a:effectLst/>
              </a:rPr>
              <a:t>Kerja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 smtClean="0">
                <a:effectLst/>
              </a:rPr>
              <a:t>sama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>
                <a:effectLst/>
              </a:rPr>
              <a:t>Kepemimpinan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447800"/>
            <a:ext cx="4038600" cy="30813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343400" cy="5029200"/>
          </a:xfrm>
        </p:spPr>
        <p:txBody>
          <a:bodyPr>
            <a:normAutofit/>
          </a:bodyPr>
          <a:lstStyle/>
          <a:p>
            <a:pPr lvl="0"/>
            <a:r>
              <a:rPr lang="en-US" dirty="0" err="1" smtClean="0"/>
              <a:t>Integritas</a:t>
            </a:r>
            <a:r>
              <a:rPr lang="en-US" dirty="0" smtClean="0"/>
              <a:t>. </a:t>
            </a:r>
          </a:p>
          <a:p>
            <a:pPr marL="0" lvl="0" indent="0">
              <a:buNone/>
            </a:pPr>
            <a:r>
              <a:rPr lang="en-US" dirty="0" err="1" smtClean="0"/>
              <a:t>Integritas</a:t>
            </a:r>
            <a:r>
              <a:rPr lang="en-US" dirty="0" smtClean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,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fondasi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Transparansi</a:t>
            </a:r>
            <a:r>
              <a:rPr lang="en-US" dirty="0"/>
              <a:t> </a:t>
            </a:r>
            <a:endParaRPr lang="en-US" dirty="0" smtClean="0"/>
          </a:p>
          <a:p>
            <a:pPr lvl="0"/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endParaRPr lang="en-US" dirty="0" smtClean="0"/>
          </a:p>
          <a:p>
            <a:pPr lvl="0"/>
            <a:r>
              <a:rPr lang="en-US" dirty="0" err="1" smtClean="0"/>
              <a:t>Keadilan</a:t>
            </a:r>
            <a:r>
              <a:rPr lang="en-US" dirty="0" smtClean="0"/>
              <a:t> </a:t>
            </a:r>
          </a:p>
          <a:p>
            <a:pPr lvl="0"/>
            <a:r>
              <a:rPr lang="en-US" dirty="0" err="1" smtClean="0"/>
              <a:t>Akuntabilitas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800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84124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err="1" smtClean="0">
                <a:effectLst/>
              </a:rPr>
              <a:t>Hubungan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>
                <a:effectLst/>
              </a:rPr>
              <a:t>Kepemimpinan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dengan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Pendidikan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Antikorupsi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8458200" cy="2133600"/>
          </a:xfrm>
        </p:spPr>
        <p:txBody>
          <a:bodyPr>
            <a:normAutofit/>
          </a:bodyPr>
          <a:lstStyle/>
          <a:p>
            <a:pPr lvl="0" algn="ctr"/>
            <a:r>
              <a:rPr lang="en-US" dirty="0" err="1"/>
              <a:t>Kepemimpinan</a:t>
            </a:r>
            <a:r>
              <a:rPr lang="en-US" dirty="0"/>
              <a:t> yang </a:t>
            </a:r>
            <a:r>
              <a:rPr lang="en-US" dirty="0" err="1" smtClean="0"/>
              <a:t>Transparan</a:t>
            </a:r>
            <a:r>
              <a:rPr lang="en-US" dirty="0" smtClean="0"/>
              <a:t> </a:t>
            </a:r>
          </a:p>
          <a:p>
            <a:pPr lvl="0" algn="ctr"/>
            <a:r>
              <a:rPr lang="en-US" dirty="0" err="1" smtClean="0"/>
              <a:t>Kepemimpinan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</a:p>
          <a:p>
            <a:pPr lvl="0" algn="ctr"/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smtClean="0"/>
              <a:t>Tim </a:t>
            </a:r>
          </a:p>
          <a:p>
            <a:pPr lvl="0" algn="ctr"/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Evaluasi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429000"/>
            <a:ext cx="8001000" cy="2819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682274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err="1" smtClean="0">
                <a:effectLst/>
              </a:rPr>
              <a:t>Strategi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>
                <a:effectLst/>
              </a:rPr>
              <a:t>Membangun</a:t>
            </a:r>
            <a:r>
              <a:rPr lang="en-US" b="1" dirty="0">
                <a:effectLst/>
              </a:rPr>
              <a:t> </a:t>
            </a:r>
            <a:r>
              <a:rPr lang="en-US" b="1" dirty="0" err="1" smtClean="0">
                <a:effectLst/>
              </a:rPr>
              <a:t>Kerja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 smtClean="0">
                <a:effectLst/>
              </a:rPr>
              <a:t>sama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>
                <a:effectLst/>
              </a:rPr>
              <a:t>dalam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Kepemimpinan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b="1" dirty="0" err="1">
                <a:solidFill>
                  <a:srgbClr val="0070C0"/>
                </a:solidFill>
              </a:rPr>
              <a:t>Melakukan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Diskusi</a:t>
            </a:r>
            <a:r>
              <a:rPr lang="en-US" b="1" dirty="0">
                <a:solidFill>
                  <a:srgbClr val="0070C0"/>
                </a:solidFill>
              </a:rPr>
              <a:t> Terbuka.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memfasilitasi</a:t>
            </a:r>
            <a:r>
              <a:rPr lang="en-US" dirty="0"/>
              <a:t> forum </a:t>
            </a:r>
            <a:r>
              <a:rPr lang="en-US" dirty="0" err="1"/>
              <a:t>diskusi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membahas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, </a:t>
            </a:r>
            <a:r>
              <a:rPr lang="en-US" dirty="0" err="1"/>
              <a:t>tantangan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.</a:t>
            </a:r>
          </a:p>
          <a:p>
            <a:pPr lvl="0"/>
            <a:r>
              <a:rPr lang="en-US" b="1" dirty="0" err="1">
                <a:solidFill>
                  <a:srgbClr val="0070C0"/>
                </a:solidFill>
              </a:rPr>
              <a:t>Meningkatkan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Kompetensi</a:t>
            </a:r>
            <a:r>
              <a:rPr lang="en-US" b="1" dirty="0">
                <a:solidFill>
                  <a:srgbClr val="0070C0"/>
                </a:solidFill>
              </a:rPr>
              <a:t> Tim.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,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</a:t>
            </a:r>
          </a:p>
          <a:p>
            <a:pPr lvl="0"/>
            <a:r>
              <a:rPr lang="en-US" b="1" dirty="0" err="1">
                <a:solidFill>
                  <a:srgbClr val="0070C0"/>
                </a:solidFill>
              </a:rPr>
              <a:t>Menciptakan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Budaya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Saling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Menghargai</a:t>
            </a:r>
            <a:r>
              <a:rPr lang="en-US" b="1" dirty="0">
                <a:solidFill>
                  <a:srgbClr val="0070C0"/>
                </a:solidFill>
              </a:rPr>
              <a:t>.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menghormati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tim.</a:t>
            </a:r>
            <a:endParaRPr lang="en-US" dirty="0"/>
          </a:p>
          <a:p>
            <a:pPr lvl="0"/>
            <a:r>
              <a:rPr lang="en-US" b="1" dirty="0" err="1">
                <a:solidFill>
                  <a:srgbClr val="0070C0"/>
                </a:solidFill>
              </a:rPr>
              <a:t>Memberikan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Penghargaan</a:t>
            </a:r>
            <a:r>
              <a:rPr lang="en-US" b="1" dirty="0">
                <a:solidFill>
                  <a:srgbClr val="0070C0"/>
                </a:solidFill>
              </a:rPr>
              <a:t>. </a:t>
            </a:r>
            <a:r>
              <a:rPr lang="en-US" dirty="0" err="1"/>
              <a:t>Penghargaan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kontribusi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rasa </a:t>
            </a:r>
            <a:r>
              <a:rPr lang="en-US" dirty="0" err="1"/>
              <a:t>kebersamaan</a:t>
            </a:r>
            <a:r>
              <a:rPr lang="en-US" dirty="0"/>
              <a:t>.</a:t>
            </a:r>
          </a:p>
          <a:p>
            <a:pPr lvl="0"/>
            <a:r>
              <a:rPr lang="en-US" b="1" dirty="0" err="1">
                <a:solidFill>
                  <a:srgbClr val="0070C0"/>
                </a:solidFill>
              </a:rPr>
              <a:t>Melibatkan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Semua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Pihak</a:t>
            </a:r>
            <a:r>
              <a:rPr lang="en-US" b="1" dirty="0">
                <a:solidFill>
                  <a:srgbClr val="0070C0"/>
                </a:solidFill>
              </a:rPr>
              <a:t>.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,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terkecuali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yang </a:t>
            </a:r>
            <a:r>
              <a:rPr lang="en-US" dirty="0" err="1"/>
              <a:t>inklusif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986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304800"/>
            <a:ext cx="4648200" cy="6400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komitmen</a:t>
            </a:r>
            <a:r>
              <a:rPr lang="en-US" dirty="0"/>
              <a:t>,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moral. </a:t>
            </a:r>
            <a:r>
              <a:rPr lang="en-US" dirty="0" err="1"/>
              <a:t>Pemimpin</a:t>
            </a:r>
            <a:r>
              <a:rPr lang="en-US" dirty="0"/>
              <a:t>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juga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anti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korupsi</a:t>
            </a:r>
            <a:r>
              <a:rPr lang="en-US" dirty="0"/>
              <a:t>.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yang </a:t>
            </a:r>
            <a:r>
              <a:rPr lang="en-US" dirty="0" err="1"/>
              <a:t>diintegrasikan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yang </a:t>
            </a:r>
            <a:r>
              <a:rPr lang="en-US" dirty="0" err="1"/>
              <a:t>berintegritas</a:t>
            </a:r>
            <a:r>
              <a:rPr lang="en-US" dirty="0"/>
              <a:t>, </a:t>
            </a:r>
            <a:r>
              <a:rPr lang="en-US" dirty="0" err="1"/>
              <a:t>tangguh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457200"/>
            <a:ext cx="4267200" cy="32337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6" name="Picture 2" descr="C:\Users\Digital Marketing\Documents\2024\Bahan Ajar\Pendidikan Karakter dan Anti Korupsi\kerjasam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267200"/>
            <a:ext cx="3124200" cy="2209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01816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</TotalTime>
  <Words>304</Words>
  <Application>Microsoft Office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Trek</vt:lpstr>
      <vt:lpstr>PowerPoint Presentation</vt:lpstr>
      <vt:lpstr>PENDAHULUAN</vt:lpstr>
      <vt:lpstr>A. Pengertian Kerja sama dalam Kepemimpinan </vt:lpstr>
      <vt:lpstr> Ciri-ciri kerjasama yang efektif: </vt:lpstr>
      <vt:lpstr> B. Peran Pemimpin dalam Membangun Kerja sama </vt:lpstr>
      <vt:lpstr>Prinsip-Prinsip dalam Membangun Kerja sama Kepemimpinan</vt:lpstr>
      <vt:lpstr> Hubungan Kepemimpinan dengan Pendidikan Antikorupsi </vt:lpstr>
      <vt:lpstr> Strategi Membangun Kerja sama dalam Kepemimpinan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Digital Marketing</dc:creator>
  <cp:lastModifiedBy>Digital Marketing</cp:lastModifiedBy>
  <cp:revision>6</cp:revision>
  <dcterms:created xsi:type="dcterms:W3CDTF">2024-12-27T00:06:15Z</dcterms:created>
  <dcterms:modified xsi:type="dcterms:W3CDTF">2024-12-27T00:42:13Z</dcterms:modified>
</cp:coreProperties>
</file>