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C109C4-C33F-46D5-9295-8554301BF76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73D8FB90-3E42-4417-B694-90DD461B7296}">
      <dgm:prSet phldrT="[Text]" phldr="1"/>
      <dgm:spPr/>
      <dgm:t>
        <a:bodyPr/>
        <a:lstStyle/>
        <a:p>
          <a:endParaRPr lang="en-US"/>
        </a:p>
      </dgm:t>
    </dgm:pt>
    <dgm:pt modelId="{84D7407A-8C65-467B-80DB-A4C09C2AABBB}" type="parTrans" cxnId="{D96D113A-2C9B-4680-AA17-99393F5C5A79}">
      <dgm:prSet/>
      <dgm:spPr/>
      <dgm:t>
        <a:bodyPr/>
        <a:lstStyle/>
        <a:p>
          <a:endParaRPr lang="en-US"/>
        </a:p>
      </dgm:t>
    </dgm:pt>
    <dgm:pt modelId="{3B2513E0-576D-4244-89F0-81D08A8900BB}" type="sibTrans" cxnId="{D96D113A-2C9B-4680-AA17-99393F5C5A79}">
      <dgm:prSet/>
      <dgm:spPr/>
      <dgm:t>
        <a:bodyPr/>
        <a:lstStyle/>
        <a:p>
          <a:endParaRPr lang="en-US"/>
        </a:p>
      </dgm:t>
    </dgm:pt>
    <dgm:pt modelId="{28B90DF1-4F7A-4BAF-99A7-5875F1937879}" type="asst">
      <dgm:prSet phldrT="[Text]" phldr="1"/>
      <dgm:spPr/>
      <dgm:t>
        <a:bodyPr/>
        <a:lstStyle/>
        <a:p>
          <a:endParaRPr lang="en-US"/>
        </a:p>
      </dgm:t>
    </dgm:pt>
    <dgm:pt modelId="{92CA941B-ADE3-4369-B3F8-17145ECA22C2}" type="parTrans" cxnId="{7785D874-FD2F-4655-B22F-672AC69887A2}">
      <dgm:prSet/>
      <dgm:spPr/>
      <dgm:t>
        <a:bodyPr/>
        <a:lstStyle/>
        <a:p>
          <a:endParaRPr lang="en-US"/>
        </a:p>
      </dgm:t>
    </dgm:pt>
    <dgm:pt modelId="{92C48F01-C5B2-4C28-BA7C-A8A42CC0D558}" type="sibTrans" cxnId="{7785D874-FD2F-4655-B22F-672AC69887A2}">
      <dgm:prSet/>
      <dgm:spPr/>
      <dgm:t>
        <a:bodyPr/>
        <a:lstStyle/>
        <a:p>
          <a:endParaRPr lang="en-US"/>
        </a:p>
      </dgm:t>
    </dgm:pt>
    <dgm:pt modelId="{C980CEC4-E562-4E60-AEB5-FE87FF077917}">
      <dgm:prSet phldrT="[Text]" phldr="1"/>
      <dgm:spPr/>
      <dgm:t>
        <a:bodyPr/>
        <a:lstStyle/>
        <a:p>
          <a:endParaRPr lang="en-US"/>
        </a:p>
      </dgm:t>
    </dgm:pt>
    <dgm:pt modelId="{68298886-8B66-4975-AEA3-A4EAF688F83C}" type="parTrans" cxnId="{B4D09033-E2F7-4E3D-8BA3-4486D65FC8DB}">
      <dgm:prSet/>
      <dgm:spPr/>
      <dgm:t>
        <a:bodyPr/>
        <a:lstStyle/>
        <a:p>
          <a:endParaRPr lang="en-US"/>
        </a:p>
      </dgm:t>
    </dgm:pt>
    <dgm:pt modelId="{EC7CC9C6-7CD9-4170-92FC-9C32C372A6C8}" type="sibTrans" cxnId="{B4D09033-E2F7-4E3D-8BA3-4486D65FC8DB}">
      <dgm:prSet/>
      <dgm:spPr/>
      <dgm:t>
        <a:bodyPr/>
        <a:lstStyle/>
        <a:p>
          <a:endParaRPr lang="en-US"/>
        </a:p>
      </dgm:t>
    </dgm:pt>
    <dgm:pt modelId="{083E5143-DDF9-40E8-A7FD-DDAEDA266895}">
      <dgm:prSet phldrT="[Text]" phldr="1"/>
      <dgm:spPr/>
      <dgm:t>
        <a:bodyPr/>
        <a:lstStyle/>
        <a:p>
          <a:endParaRPr lang="en-US"/>
        </a:p>
      </dgm:t>
    </dgm:pt>
    <dgm:pt modelId="{2F71EC7D-D510-42F1-B9FF-3F009013017B}" type="parTrans" cxnId="{67892405-39C1-4F4B-887F-9E19571B167A}">
      <dgm:prSet/>
      <dgm:spPr/>
      <dgm:t>
        <a:bodyPr/>
        <a:lstStyle/>
        <a:p>
          <a:endParaRPr lang="en-US"/>
        </a:p>
      </dgm:t>
    </dgm:pt>
    <dgm:pt modelId="{DC0F58B2-188B-4BE4-A6C3-853169547E81}" type="sibTrans" cxnId="{67892405-39C1-4F4B-887F-9E19571B167A}">
      <dgm:prSet/>
      <dgm:spPr/>
      <dgm:t>
        <a:bodyPr/>
        <a:lstStyle/>
        <a:p>
          <a:endParaRPr lang="en-US"/>
        </a:p>
      </dgm:t>
    </dgm:pt>
    <dgm:pt modelId="{08FC75B7-D999-4993-AED3-260D9E100E39}">
      <dgm:prSet phldrT="[Text]" phldr="1"/>
      <dgm:spPr/>
      <dgm:t>
        <a:bodyPr/>
        <a:lstStyle/>
        <a:p>
          <a:endParaRPr lang="en-US"/>
        </a:p>
      </dgm:t>
    </dgm:pt>
    <dgm:pt modelId="{7951EDC0-F20F-457A-BBE2-132336E07E73}" type="parTrans" cxnId="{00C41FAE-B579-4A13-BA3E-511BBBBC25AD}">
      <dgm:prSet/>
      <dgm:spPr/>
      <dgm:t>
        <a:bodyPr/>
        <a:lstStyle/>
        <a:p>
          <a:endParaRPr lang="en-US"/>
        </a:p>
      </dgm:t>
    </dgm:pt>
    <dgm:pt modelId="{9F33DD3E-C2D7-4A0E-A065-5FA3190C1EF5}" type="sibTrans" cxnId="{00C41FAE-B579-4A13-BA3E-511BBBBC25AD}">
      <dgm:prSet/>
      <dgm:spPr/>
      <dgm:t>
        <a:bodyPr/>
        <a:lstStyle/>
        <a:p>
          <a:endParaRPr lang="en-US"/>
        </a:p>
      </dgm:t>
    </dgm:pt>
    <dgm:pt modelId="{6748A828-C26A-434F-B247-8377BB699CA0}" type="pres">
      <dgm:prSet presAssocID="{10C109C4-C33F-46D5-9295-8554301BF76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FD6B9C8-033D-47D5-A740-304EE4D05B54}" type="pres">
      <dgm:prSet presAssocID="{73D8FB90-3E42-4417-B694-90DD461B7296}" presName="hierRoot1" presStyleCnt="0">
        <dgm:presLayoutVars>
          <dgm:hierBranch val="init"/>
        </dgm:presLayoutVars>
      </dgm:prSet>
      <dgm:spPr/>
    </dgm:pt>
    <dgm:pt modelId="{3BB8600D-C9FB-4B01-A141-E53355054FE0}" type="pres">
      <dgm:prSet presAssocID="{73D8FB90-3E42-4417-B694-90DD461B7296}" presName="rootComposite1" presStyleCnt="0"/>
      <dgm:spPr/>
    </dgm:pt>
    <dgm:pt modelId="{2A7D1F0D-5719-4F79-9586-F356E52637C8}" type="pres">
      <dgm:prSet presAssocID="{73D8FB90-3E42-4417-B694-90DD461B7296}" presName="rootText1" presStyleLbl="node0" presStyleIdx="0" presStyleCnt="1">
        <dgm:presLayoutVars>
          <dgm:chPref val="3"/>
        </dgm:presLayoutVars>
      </dgm:prSet>
      <dgm:spPr/>
    </dgm:pt>
    <dgm:pt modelId="{57356A2B-0C97-4812-A20A-A8797ADA7AE1}" type="pres">
      <dgm:prSet presAssocID="{73D8FB90-3E42-4417-B694-90DD461B7296}" presName="rootConnector1" presStyleLbl="node1" presStyleIdx="0" presStyleCnt="0"/>
      <dgm:spPr/>
    </dgm:pt>
    <dgm:pt modelId="{2D1A975B-362D-4827-95DC-F0FD178C2F69}" type="pres">
      <dgm:prSet presAssocID="{73D8FB90-3E42-4417-B694-90DD461B7296}" presName="hierChild2" presStyleCnt="0"/>
      <dgm:spPr/>
    </dgm:pt>
    <dgm:pt modelId="{0EB662C5-CC9D-48CB-8575-C356DF516DE4}" type="pres">
      <dgm:prSet presAssocID="{68298886-8B66-4975-AEA3-A4EAF688F83C}" presName="Name37" presStyleLbl="parChTrans1D2" presStyleIdx="0" presStyleCnt="4"/>
      <dgm:spPr/>
    </dgm:pt>
    <dgm:pt modelId="{A941B2EA-EA5A-4DFE-9522-33E874D037F5}" type="pres">
      <dgm:prSet presAssocID="{C980CEC4-E562-4E60-AEB5-FE87FF077917}" presName="hierRoot2" presStyleCnt="0">
        <dgm:presLayoutVars>
          <dgm:hierBranch val="init"/>
        </dgm:presLayoutVars>
      </dgm:prSet>
      <dgm:spPr/>
    </dgm:pt>
    <dgm:pt modelId="{5DFEEF30-03D0-4CC5-92D3-6D7547424081}" type="pres">
      <dgm:prSet presAssocID="{C980CEC4-E562-4E60-AEB5-FE87FF077917}" presName="rootComposite" presStyleCnt="0"/>
      <dgm:spPr/>
    </dgm:pt>
    <dgm:pt modelId="{C3C7BD20-80EA-463A-A5EF-7A6334585109}" type="pres">
      <dgm:prSet presAssocID="{C980CEC4-E562-4E60-AEB5-FE87FF077917}" presName="rootText" presStyleLbl="node2" presStyleIdx="0" presStyleCnt="3">
        <dgm:presLayoutVars>
          <dgm:chPref val="3"/>
        </dgm:presLayoutVars>
      </dgm:prSet>
      <dgm:spPr/>
    </dgm:pt>
    <dgm:pt modelId="{8F4D0699-22F3-4C34-8F26-6344171ED97A}" type="pres">
      <dgm:prSet presAssocID="{C980CEC4-E562-4E60-AEB5-FE87FF077917}" presName="rootConnector" presStyleLbl="node2" presStyleIdx="0" presStyleCnt="3"/>
      <dgm:spPr/>
    </dgm:pt>
    <dgm:pt modelId="{D1C826B4-6917-4F66-88D0-9C3F1BC914D0}" type="pres">
      <dgm:prSet presAssocID="{C980CEC4-E562-4E60-AEB5-FE87FF077917}" presName="hierChild4" presStyleCnt="0"/>
      <dgm:spPr/>
    </dgm:pt>
    <dgm:pt modelId="{E68CC856-FFF9-4A3C-9E6E-A112ECA6EBBC}" type="pres">
      <dgm:prSet presAssocID="{C980CEC4-E562-4E60-AEB5-FE87FF077917}" presName="hierChild5" presStyleCnt="0"/>
      <dgm:spPr/>
    </dgm:pt>
    <dgm:pt modelId="{5E61FCA0-F23A-4F53-AA1E-961DDF2E0FCE}" type="pres">
      <dgm:prSet presAssocID="{2F71EC7D-D510-42F1-B9FF-3F009013017B}" presName="Name37" presStyleLbl="parChTrans1D2" presStyleIdx="1" presStyleCnt="4"/>
      <dgm:spPr/>
    </dgm:pt>
    <dgm:pt modelId="{1FA42652-6D87-47EF-A37D-6E37076012B7}" type="pres">
      <dgm:prSet presAssocID="{083E5143-DDF9-40E8-A7FD-DDAEDA266895}" presName="hierRoot2" presStyleCnt="0">
        <dgm:presLayoutVars>
          <dgm:hierBranch val="init"/>
        </dgm:presLayoutVars>
      </dgm:prSet>
      <dgm:spPr/>
    </dgm:pt>
    <dgm:pt modelId="{F48B9427-B44C-4BFC-8350-4F26FFFEC9AC}" type="pres">
      <dgm:prSet presAssocID="{083E5143-DDF9-40E8-A7FD-DDAEDA266895}" presName="rootComposite" presStyleCnt="0"/>
      <dgm:spPr/>
    </dgm:pt>
    <dgm:pt modelId="{3266FCD8-9BE9-44BE-880E-142C37FE6002}" type="pres">
      <dgm:prSet presAssocID="{083E5143-DDF9-40E8-A7FD-DDAEDA266895}" presName="rootText" presStyleLbl="node2" presStyleIdx="1" presStyleCnt="3">
        <dgm:presLayoutVars>
          <dgm:chPref val="3"/>
        </dgm:presLayoutVars>
      </dgm:prSet>
      <dgm:spPr/>
    </dgm:pt>
    <dgm:pt modelId="{5C45C679-89E6-4415-891E-73DBDB56F862}" type="pres">
      <dgm:prSet presAssocID="{083E5143-DDF9-40E8-A7FD-DDAEDA266895}" presName="rootConnector" presStyleLbl="node2" presStyleIdx="1" presStyleCnt="3"/>
      <dgm:spPr/>
    </dgm:pt>
    <dgm:pt modelId="{C544DEB9-C531-456C-9205-FA1004008399}" type="pres">
      <dgm:prSet presAssocID="{083E5143-DDF9-40E8-A7FD-DDAEDA266895}" presName="hierChild4" presStyleCnt="0"/>
      <dgm:spPr/>
    </dgm:pt>
    <dgm:pt modelId="{D1E92A4B-126D-49EE-8055-684864DDE00F}" type="pres">
      <dgm:prSet presAssocID="{083E5143-DDF9-40E8-A7FD-DDAEDA266895}" presName="hierChild5" presStyleCnt="0"/>
      <dgm:spPr/>
    </dgm:pt>
    <dgm:pt modelId="{FA57A7CB-D8FF-4584-94F5-A3C8F2858932}" type="pres">
      <dgm:prSet presAssocID="{7951EDC0-F20F-457A-BBE2-132336E07E73}" presName="Name37" presStyleLbl="parChTrans1D2" presStyleIdx="2" presStyleCnt="4"/>
      <dgm:spPr/>
    </dgm:pt>
    <dgm:pt modelId="{2B451E93-ED61-4DA1-B82B-AB6C5F55AC19}" type="pres">
      <dgm:prSet presAssocID="{08FC75B7-D999-4993-AED3-260D9E100E39}" presName="hierRoot2" presStyleCnt="0">
        <dgm:presLayoutVars>
          <dgm:hierBranch val="init"/>
        </dgm:presLayoutVars>
      </dgm:prSet>
      <dgm:spPr/>
    </dgm:pt>
    <dgm:pt modelId="{21BFE3B9-59D3-4277-8CF5-77FF528BE0BD}" type="pres">
      <dgm:prSet presAssocID="{08FC75B7-D999-4993-AED3-260D9E100E39}" presName="rootComposite" presStyleCnt="0"/>
      <dgm:spPr/>
    </dgm:pt>
    <dgm:pt modelId="{C9EE36A8-39BA-4E22-A176-7CE0C91DC1C6}" type="pres">
      <dgm:prSet presAssocID="{08FC75B7-D999-4993-AED3-260D9E100E39}" presName="rootText" presStyleLbl="node2" presStyleIdx="2" presStyleCnt="3">
        <dgm:presLayoutVars>
          <dgm:chPref val="3"/>
        </dgm:presLayoutVars>
      </dgm:prSet>
      <dgm:spPr/>
    </dgm:pt>
    <dgm:pt modelId="{5AD9C258-E681-49CE-91F3-FEA3D4F7E49B}" type="pres">
      <dgm:prSet presAssocID="{08FC75B7-D999-4993-AED3-260D9E100E39}" presName="rootConnector" presStyleLbl="node2" presStyleIdx="2" presStyleCnt="3"/>
      <dgm:spPr/>
    </dgm:pt>
    <dgm:pt modelId="{D9BB8336-8EBB-461A-989B-80753DDF01EF}" type="pres">
      <dgm:prSet presAssocID="{08FC75B7-D999-4993-AED3-260D9E100E39}" presName="hierChild4" presStyleCnt="0"/>
      <dgm:spPr/>
    </dgm:pt>
    <dgm:pt modelId="{2AA839D0-8AA9-4FD7-BE27-927E4B074696}" type="pres">
      <dgm:prSet presAssocID="{08FC75B7-D999-4993-AED3-260D9E100E39}" presName="hierChild5" presStyleCnt="0"/>
      <dgm:spPr/>
    </dgm:pt>
    <dgm:pt modelId="{9B025A2B-81C8-441C-94C1-7165CA8BF5AD}" type="pres">
      <dgm:prSet presAssocID="{73D8FB90-3E42-4417-B694-90DD461B7296}" presName="hierChild3" presStyleCnt="0"/>
      <dgm:spPr/>
    </dgm:pt>
    <dgm:pt modelId="{3AC86D7A-0127-4372-9799-AD0886AEA635}" type="pres">
      <dgm:prSet presAssocID="{92CA941B-ADE3-4369-B3F8-17145ECA22C2}" presName="Name111" presStyleLbl="parChTrans1D2" presStyleIdx="3" presStyleCnt="4"/>
      <dgm:spPr/>
    </dgm:pt>
    <dgm:pt modelId="{A81D0FDE-7DE3-40B2-981B-76420142567E}" type="pres">
      <dgm:prSet presAssocID="{28B90DF1-4F7A-4BAF-99A7-5875F1937879}" presName="hierRoot3" presStyleCnt="0">
        <dgm:presLayoutVars>
          <dgm:hierBranch val="init"/>
        </dgm:presLayoutVars>
      </dgm:prSet>
      <dgm:spPr/>
    </dgm:pt>
    <dgm:pt modelId="{0FFD110F-8BBC-4D44-B61C-56BA1BEF3072}" type="pres">
      <dgm:prSet presAssocID="{28B90DF1-4F7A-4BAF-99A7-5875F1937879}" presName="rootComposite3" presStyleCnt="0"/>
      <dgm:spPr/>
    </dgm:pt>
    <dgm:pt modelId="{52A591A2-DBFE-4C0A-9892-1FA92183E261}" type="pres">
      <dgm:prSet presAssocID="{28B90DF1-4F7A-4BAF-99A7-5875F1937879}" presName="rootText3" presStyleLbl="asst1" presStyleIdx="0" presStyleCnt="1">
        <dgm:presLayoutVars>
          <dgm:chPref val="3"/>
        </dgm:presLayoutVars>
      </dgm:prSet>
      <dgm:spPr/>
    </dgm:pt>
    <dgm:pt modelId="{777C818C-2DF1-4375-A099-078F03D5D658}" type="pres">
      <dgm:prSet presAssocID="{28B90DF1-4F7A-4BAF-99A7-5875F1937879}" presName="rootConnector3" presStyleLbl="asst1" presStyleIdx="0" presStyleCnt="1"/>
      <dgm:spPr/>
    </dgm:pt>
    <dgm:pt modelId="{7018A1E4-F789-4DE5-B2AA-B88F7142D7F3}" type="pres">
      <dgm:prSet presAssocID="{28B90DF1-4F7A-4BAF-99A7-5875F1937879}" presName="hierChild6" presStyleCnt="0"/>
      <dgm:spPr/>
    </dgm:pt>
    <dgm:pt modelId="{293AB59D-5B24-4568-91A7-8B451533A95D}" type="pres">
      <dgm:prSet presAssocID="{28B90DF1-4F7A-4BAF-99A7-5875F1937879}" presName="hierChild7" presStyleCnt="0"/>
      <dgm:spPr/>
    </dgm:pt>
  </dgm:ptLst>
  <dgm:cxnLst>
    <dgm:cxn modelId="{EDAD9D4F-4660-4BEA-9103-69C7259C6BF7}" type="presOf" srcId="{28B90DF1-4F7A-4BAF-99A7-5875F1937879}" destId="{777C818C-2DF1-4375-A099-078F03D5D658}" srcOrd="1" destOrd="0" presId="urn:microsoft.com/office/officeart/2005/8/layout/orgChart1"/>
    <dgm:cxn modelId="{7785D874-FD2F-4655-B22F-672AC69887A2}" srcId="{73D8FB90-3E42-4417-B694-90DD461B7296}" destId="{28B90DF1-4F7A-4BAF-99A7-5875F1937879}" srcOrd="0" destOrd="0" parTransId="{92CA941B-ADE3-4369-B3F8-17145ECA22C2}" sibTransId="{92C48F01-C5B2-4C28-BA7C-A8A42CC0D558}"/>
    <dgm:cxn modelId="{FE3B3B71-EBD5-47E4-B42E-03DAAD6F8854}" type="presOf" srcId="{73D8FB90-3E42-4417-B694-90DD461B7296}" destId="{2A7D1F0D-5719-4F79-9586-F356E52637C8}" srcOrd="0" destOrd="0" presId="urn:microsoft.com/office/officeart/2005/8/layout/orgChart1"/>
    <dgm:cxn modelId="{CE3A02AA-675A-4724-89A4-7288DD460EC5}" type="presOf" srcId="{083E5143-DDF9-40E8-A7FD-DDAEDA266895}" destId="{3266FCD8-9BE9-44BE-880E-142C37FE6002}" srcOrd="0" destOrd="0" presId="urn:microsoft.com/office/officeart/2005/8/layout/orgChart1"/>
    <dgm:cxn modelId="{D7E19738-CB2E-4605-A299-0D4612499B7F}" type="presOf" srcId="{7951EDC0-F20F-457A-BBE2-132336E07E73}" destId="{FA57A7CB-D8FF-4584-94F5-A3C8F2858932}" srcOrd="0" destOrd="0" presId="urn:microsoft.com/office/officeart/2005/8/layout/orgChart1"/>
    <dgm:cxn modelId="{561BD9B6-058B-472E-86A1-DE9E01257372}" type="presOf" srcId="{68298886-8B66-4975-AEA3-A4EAF688F83C}" destId="{0EB662C5-CC9D-48CB-8575-C356DF516DE4}" srcOrd="0" destOrd="0" presId="urn:microsoft.com/office/officeart/2005/8/layout/orgChart1"/>
    <dgm:cxn modelId="{1023E9C5-82B8-4D16-922B-B761A7CE3D2A}" type="presOf" srcId="{28B90DF1-4F7A-4BAF-99A7-5875F1937879}" destId="{52A591A2-DBFE-4C0A-9892-1FA92183E261}" srcOrd="0" destOrd="0" presId="urn:microsoft.com/office/officeart/2005/8/layout/orgChart1"/>
    <dgm:cxn modelId="{7BEF1057-549F-4B8A-937A-8628851D3B4B}" type="presOf" srcId="{73D8FB90-3E42-4417-B694-90DD461B7296}" destId="{57356A2B-0C97-4812-A20A-A8797ADA7AE1}" srcOrd="1" destOrd="0" presId="urn:microsoft.com/office/officeart/2005/8/layout/orgChart1"/>
    <dgm:cxn modelId="{00C41FAE-B579-4A13-BA3E-511BBBBC25AD}" srcId="{73D8FB90-3E42-4417-B694-90DD461B7296}" destId="{08FC75B7-D999-4993-AED3-260D9E100E39}" srcOrd="3" destOrd="0" parTransId="{7951EDC0-F20F-457A-BBE2-132336E07E73}" sibTransId="{9F33DD3E-C2D7-4A0E-A065-5FA3190C1EF5}"/>
    <dgm:cxn modelId="{B490F73B-E98C-4C2F-BA77-6EB085546BEC}" type="presOf" srcId="{C980CEC4-E562-4E60-AEB5-FE87FF077917}" destId="{C3C7BD20-80EA-463A-A5EF-7A6334585109}" srcOrd="0" destOrd="0" presId="urn:microsoft.com/office/officeart/2005/8/layout/orgChart1"/>
    <dgm:cxn modelId="{046FE8DC-5363-41BA-A2BC-A4485F5A1571}" type="presOf" srcId="{92CA941B-ADE3-4369-B3F8-17145ECA22C2}" destId="{3AC86D7A-0127-4372-9799-AD0886AEA635}" srcOrd="0" destOrd="0" presId="urn:microsoft.com/office/officeart/2005/8/layout/orgChart1"/>
    <dgm:cxn modelId="{E748F4DC-AA4C-4633-837B-12BCBA4715D0}" type="presOf" srcId="{083E5143-DDF9-40E8-A7FD-DDAEDA266895}" destId="{5C45C679-89E6-4415-891E-73DBDB56F862}" srcOrd="1" destOrd="0" presId="urn:microsoft.com/office/officeart/2005/8/layout/orgChart1"/>
    <dgm:cxn modelId="{0841D51F-A331-4DD9-A982-28E5964462EA}" type="presOf" srcId="{2F71EC7D-D510-42F1-B9FF-3F009013017B}" destId="{5E61FCA0-F23A-4F53-AA1E-961DDF2E0FCE}" srcOrd="0" destOrd="0" presId="urn:microsoft.com/office/officeart/2005/8/layout/orgChart1"/>
    <dgm:cxn modelId="{B4D09033-E2F7-4E3D-8BA3-4486D65FC8DB}" srcId="{73D8FB90-3E42-4417-B694-90DD461B7296}" destId="{C980CEC4-E562-4E60-AEB5-FE87FF077917}" srcOrd="1" destOrd="0" parTransId="{68298886-8B66-4975-AEA3-A4EAF688F83C}" sibTransId="{EC7CC9C6-7CD9-4170-92FC-9C32C372A6C8}"/>
    <dgm:cxn modelId="{67892405-39C1-4F4B-887F-9E19571B167A}" srcId="{73D8FB90-3E42-4417-B694-90DD461B7296}" destId="{083E5143-DDF9-40E8-A7FD-DDAEDA266895}" srcOrd="2" destOrd="0" parTransId="{2F71EC7D-D510-42F1-B9FF-3F009013017B}" sibTransId="{DC0F58B2-188B-4BE4-A6C3-853169547E81}"/>
    <dgm:cxn modelId="{DF6A8FB7-54B1-497C-8454-F01BA8884D79}" type="presOf" srcId="{08FC75B7-D999-4993-AED3-260D9E100E39}" destId="{5AD9C258-E681-49CE-91F3-FEA3D4F7E49B}" srcOrd="1" destOrd="0" presId="urn:microsoft.com/office/officeart/2005/8/layout/orgChart1"/>
    <dgm:cxn modelId="{0CC74C74-B5DF-40AB-9735-61B584A1DE0D}" type="presOf" srcId="{10C109C4-C33F-46D5-9295-8554301BF764}" destId="{6748A828-C26A-434F-B247-8377BB699CA0}" srcOrd="0" destOrd="0" presId="urn:microsoft.com/office/officeart/2005/8/layout/orgChart1"/>
    <dgm:cxn modelId="{65ED9E77-0A52-47DF-B97F-77C6C47FA055}" type="presOf" srcId="{C980CEC4-E562-4E60-AEB5-FE87FF077917}" destId="{8F4D0699-22F3-4C34-8F26-6344171ED97A}" srcOrd="1" destOrd="0" presId="urn:microsoft.com/office/officeart/2005/8/layout/orgChart1"/>
    <dgm:cxn modelId="{EC5199D7-C90A-4560-876E-1628EA4D4BDB}" type="presOf" srcId="{08FC75B7-D999-4993-AED3-260D9E100E39}" destId="{C9EE36A8-39BA-4E22-A176-7CE0C91DC1C6}" srcOrd="0" destOrd="0" presId="urn:microsoft.com/office/officeart/2005/8/layout/orgChart1"/>
    <dgm:cxn modelId="{D96D113A-2C9B-4680-AA17-99393F5C5A79}" srcId="{10C109C4-C33F-46D5-9295-8554301BF764}" destId="{73D8FB90-3E42-4417-B694-90DD461B7296}" srcOrd="0" destOrd="0" parTransId="{84D7407A-8C65-467B-80DB-A4C09C2AABBB}" sibTransId="{3B2513E0-576D-4244-89F0-81D08A8900BB}"/>
    <dgm:cxn modelId="{6D4A49E1-2213-445D-84FE-825110A868DD}" type="presParOf" srcId="{6748A828-C26A-434F-B247-8377BB699CA0}" destId="{8FD6B9C8-033D-47D5-A740-304EE4D05B54}" srcOrd="0" destOrd="0" presId="urn:microsoft.com/office/officeart/2005/8/layout/orgChart1"/>
    <dgm:cxn modelId="{9E6B0597-BB22-4758-A014-6FBAC90628F8}" type="presParOf" srcId="{8FD6B9C8-033D-47D5-A740-304EE4D05B54}" destId="{3BB8600D-C9FB-4B01-A141-E53355054FE0}" srcOrd="0" destOrd="0" presId="urn:microsoft.com/office/officeart/2005/8/layout/orgChart1"/>
    <dgm:cxn modelId="{EC826987-E46D-45F2-9890-203E254F17F2}" type="presParOf" srcId="{3BB8600D-C9FB-4B01-A141-E53355054FE0}" destId="{2A7D1F0D-5719-4F79-9586-F356E52637C8}" srcOrd="0" destOrd="0" presId="urn:microsoft.com/office/officeart/2005/8/layout/orgChart1"/>
    <dgm:cxn modelId="{8D8B0434-6FC0-405D-AD88-659C1DC6156C}" type="presParOf" srcId="{3BB8600D-C9FB-4B01-A141-E53355054FE0}" destId="{57356A2B-0C97-4812-A20A-A8797ADA7AE1}" srcOrd="1" destOrd="0" presId="urn:microsoft.com/office/officeart/2005/8/layout/orgChart1"/>
    <dgm:cxn modelId="{155FB5D4-6655-422B-9AA1-CA4D24044912}" type="presParOf" srcId="{8FD6B9C8-033D-47D5-A740-304EE4D05B54}" destId="{2D1A975B-362D-4827-95DC-F0FD178C2F69}" srcOrd="1" destOrd="0" presId="urn:microsoft.com/office/officeart/2005/8/layout/orgChart1"/>
    <dgm:cxn modelId="{F89CF1A6-4C53-479A-8457-235C8E8480C6}" type="presParOf" srcId="{2D1A975B-362D-4827-95DC-F0FD178C2F69}" destId="{0EB662C5-CC9D-48CB-8575-C356DF516DE4}" srcOrd="0" destOrd="0" presId="urn:microsoft.com/office/officeart/2005/8/layout/orgChart1"/>
    <dgm:cxn modelId="{7A60B5DD-2AFF-4F0B-A73D-A2C029E9D1A4}" type="presParOf" srcId="{2D1A975B-362D-4827-95DC-F0FD178C2F69}" destId="{A941B2EA-EA5A-4DFE-9522-33E874D037F5}" srcOrd="1" destOrd="0" presId="urn:microsoft.com/office/officeart/2005/8/layout/orgChart1"/>
    <dgm:cxn modelId="{52EEB825-B764-4ABE-AE49-1B8AACC500B9}" type="presParOf" srcId="{A941B2EA-EA5A-4DFE-9522-33E874D037F5}" destId="{5DFEEF30-03D0-4CC5-92D3-6D7547424081}" srcOrd="0" destOrd="0" presId="urn:microsoft.com/office/officeart/2005/8/layout/orgChart1"/>
    <dgm:cxn modelId="{67BB48F7-DED7-4F65-8E3C-E34BF69E55CE}" type="presParOf" srcId="{5DFEEF30-03D0-4CC5-92D3-6D7547424081}" destId="{C3C7BD20-80EA-463A-A5EF-7A6334585109}" srcOrd="0" destOrd="0" presId="urn:microsoft.com/office/officeart/2005/8/layout/orgChart1"/>
    <dgm:cxn modelId="{5D8D8CE5-1D53-4612-8E4F-547CC7E79DF0}" type="presParOf" srcId="{5DFEEF30-03D0-4CC5-92D3-6D7547424081}" destId="{8F4D0699-22F3-4C34-8F26-6344171ED97A}" srcOrd="1" destOrd="0" presId="urn:microsoft.com/office/officeart/2005/8/layout/orgChart1"/>
    <dgm:cxn modelId="{3C963D9B-AA48-4799-ABB7-B14982B8D810}" type="presParOf" srcId="{A941B2EA-EA5A-4DFE-9522-33E874D037F5}" destId="{D1C826B4-6917-4F66-88D0-9C3F1BC914D0}" srcOrd="1" destOrd="0" presId="urn:microsoft.com/office/officeart/2005/8/layout/orgChart1"/>
    <dgm:cxn modelId="{1321C9A3-A4DB-4BEF-8CA0-34FCE0CF8E7C}" type="presParOf" srcId="{A941B2EA-EA5A-4DFE-9522-33E874D037F5}" destId="{E68CC856-FFF9-4A3C-9E6E-A112ECA6EBBC}" srcOrd="2" destOrd="0" presId="urn:microsoft.com/office/officeart/2005/8/layout/orgChart1"/>
    <dgm:cxn modelId="{B19FDC9A-09A9-4E45-9CE8-9736D12428B8}" type="presParOf" srcId="{2D1A975B-362D-4827-95DC-F0FD178C2F69}" destId="{5E61FCA0-F23A-4F53-AA1E-961DDF2E0FCE}" srcOrd="2" destOrd="0" presId="urn:microsoft.com/office/officeart/2005/8/layout/orgChart1"/>
    <dgm:cxn modelId="{9F3D8A0A-4454-40A5-9606-E5B8745C64CC}" type="presParOf" srcId="{2D1A975B-362D-4827-95DC-F0FD178C2F69}" destId="{1FA42652-6D87-47EF-A37D-6E37076012B7}" srcOrd="3" destOrd="0" presId="urn:microsoft.com/office/officeart/2005/8/layout/orgChart1"/>
    <dgm:cxn modelId="{BA70DEB8-5415-4C8C-8BC5-42925700270C}" type="presParOf" srcId="{1FA42652-6D87-47EF-A37D-6E37076012B7}" destId="{F48B9427-B44C-4BFC-8350-4F26FFFEC9AC}" srcOrd="0" destOrd="0" presId="urn:microsoft.com/office/officeart/2005/8/layout/orgChart1"/>
    <dgm:cxn modelId="{B37FECB1-E6DF-4D91-9F26-49FC918FBA7A}" type="presParOf" srcId="{F48B9427-B44C-4BFC-8350-4F26FFFEC9AC}" destId="{3266FCD8-9BE9-44BE-880E-142C37FE6002}" srcOrd="0" destOrd="0" presId="urn:microsoft.com/office/officeart/2005/8/layout/orgChart1"/>
    <dgm:cxn modelId="{FDE628B6-A7EE-415A-8192-0312B16F801F}" type="presParOf" srcId="{F48B9427-B44C-4BFC-8350-4F26FFFEC9AC}" destId="{5C45C679-89E6-4415-891E-73DBDB56F862}" srcOrd="1" destOrd="0" presId="urn:microsoft.com/office/officeart/2005/8/layout/orgChart1"/>
    <dgm:cxn modelId="{3251C8C4-1EEE-4720-8529-C9EE39371CF6}" type="presParOf" srcId="{1FA42652-6D87-47EF-A37D-6E37076012B7}" destId="{C544DEB9-C531-456C-9205-FA1004008399}" srcOrd="1" destOrd="0" presId="urn:microsoft.com/office/officeart/2005/8/layout/orgChart1"/>
    <dgm:cxn modelId="{C1F5FCF0-565F-4430-9E2D-11685AD418DA}" type="presParOf" srcId="{1FA42652-6D87-47EF-A37D-6E37076012B7}" destId="{D1E92A4B-126D-49EE-8055-684864DDE00F}" srcOrd="2" destOrd="0" presId="urn:microsoft.com/office/officeart/2005/8/layout/orgChart1"/>
    <dgm:cxn modelId="{F800D6AB-27FD-4C98-9649-D028E91DD8DC}" type="presParOf" srcId="{2D1A975B-362D-4827-95DC-F0FD178C2F69}" destId="{FA57A7CB-D8FF-4584-94F5-A3C8F2858932}" srcOrd="4" destOrd="0" presId="urn:microsoft.com/office/officeart/2005/8/layout/orgChart1"/>
    <dgm:cxn modelId="{CD17EF74-D01B-477D-AB14-1CBDD1E24296}" type="presParOf" srcId="{2D1A975B-362D-4827-95DC-F0FD178C2F69}" destId="{2B451E93-ED61-4DA1-B82B-AB6C5F55AC19}" srcOrd="5" destOrd="0" presId="urn:microsoft.com/office/officeart/2005/8/layout/orgChart1"/>
    <dgm:cxn modelId="{79F6570C-A12D-40A1-A220-FA0801A38137}" type="presParOf" srcId="{2B451E93-ED61-4DA1-B82B-AB6C5F55AC19}" destId="{21BFE3B9-59D3-4277-8CF5-77FF528BE0BD}" srcOrd="0" destOrd="0" presId="urn:microsoft.com/office/officeart/2005/8/layout/orgChart1"/>
    <dgm:cxn modelId="{00726EF4-D710-4FDD-8CBC-BD0B41FE100B}" type="presParOf" srcId="{21BFE3B9-59D3-4277-8CF5-77FF528BE0BD}" destId="{C9EE36A8-39BA-4E22-A176-7CE0C91DC1C6}" srcOrd="0" destOrd="0" presId="urn:microsoft.com/office/officeart/2005/8/layout/orgChart1"/>
    <dgm:cxn modelId="{091C7DAB-B953-4623-A87E-65F6F4A5B22E}" type="presParOf" srcId="{21BFE3B9-59D3-4277-8CF5-77FF528BE0BD}" destId="{5AD9C258-E681-49CE-91F3-FEA3D4F7E49B}" srcOrd="1" destOrd="0" presId="urn:microsoft.com/office/officeart/2005/8/layout/orgChart1"/>
    <dgm:cxn modelId="{453DD975-1DDA-412C-B8BA-819BE45E3AC5}" type="presParOf" srcId="{2B451E93-ED61-4DA1-B82B-AB6C5F55AC19}" destId="{D9BB8336-8EBB-461A-989B-80753DDF01EF}" srcOrd="1" destOrd="0" presId="urn:microsoft.com/office/officeart/2005/8/layout/orgChart1"/>
    <dgm:cxn modelId="{1CA6FFCD-1323-4866-8A78-1CD86F99E550}" type="presParOf" srcId="{2B451E93-ED61-4DA1-B82B-AB6C5F55AC19}" destId="{2AA839D0-8AA9-4FD7-BE27-927E4B074696}" srcOrd="2" destOrd="0" presId="urn:microsoft.com/office/officeart/2005/8/layout/orgChart1"/>
    <dgm:cxn modelId="{4798D391-BD99-4C55-8728-70825073C265}" type="presParOf" srcId="{8FD6B9C8-033D-47D5-A740-304EE4D05B54}" destId="{9B025A2B-81C8-441C-94C1-7165CA8BF5AD}" srcOrd="2" destOrd="0" presId="urn:microsoft.com/office/officeart/2005/8/layout/orgChart1"/>
    <dgm:cxn modelId="{8CE97B66-D0CF-4EA4-A31D-56252151ED58}" type="presParOf" srcId="{9B025A2B-81C8-441C-94C1-7165CA8BF5AD}" destId="{3AC86D7A-0127-4372-9799-AD0886AEA635}" srcOrd="0" destOrd="0" presId="urn:microsoft.com/office/officeart/2005/8/layout/orgChart1"/>
    <dgm:cxn modelId="{0BA32EBD-274D-4703-AC0C-B2FFE3BFD0AD}" type="presParOf" srcId="{9B025A2B-81C8-441C-94C1-7165CA8BF5AD}" destId="{A81D0FDE-7DE3-40B2-981B-76420142567E}" srcOrd="1" destOrd="0" presId="urn:microsoft.com/office/officeart/2005/8/layout/orgChart1"/>
    <dgm:cxn modelId="{DBE4FD4E-3E43-4174-8C9D-E9B47751D393}" type="presParOf" srcId="{A81D0FDE-7DE3-40B2-981B-76420142567E}" destId="{0FFD110F-8BBC-4D44-B61C-56BA1BEF3072}" srcOrd="0" destOrd="0" presId="urn:microsoft.com/office/officeart/2005/8/layout/orgChart1"/>
    <dgm:cxn modelId="{A2399FCC-2305-4F5C-85C8-CFA047B9C211}" type="presParOf" srcId="{0FFD110F-8BBC-4D44-B61C-56BA1BEF3072}" destId="{52A591A2-DBFE-4C0A-9892-1FA92183E261}" srcOrd="0" destOrd="0" presId="urn:microsoft.com/office/officeart/2005/8/layout/orgChart1"/>
    <dgm:cxn modelId="{31AB0877-0435-4C0B-B371-01CD105FF9C6}" type="presParOf" srcId="{0FFD110F-8BBC-4D44-B61C-56BA1BEF3072}" destId="{777C818C-2DF1-4375-A099-078F03D5D658}" srcOrd="1" destOrd="0" presId="urn:microsoft.com/office/officeart/2005/8/layout/orgChart1"/>
    <dgm:cxn modelId="{5387C703-B58C-427A-AA61-72B942C5B8F1}" type="presParOf" srcId="{A81D0FDE-7DE3-40B2-981B-76420142567E}" destId="{7018A1E4-F789-4DE5-B2AA-B88F7142D7F3}" srcOrd="1" destOrd="0" presId="urn:microsoft.com/office/officeart/2005/8/layout/orgChart1"/>
    <dgm:cxn modelId="{20E07E11-805E-4A34-B48F-FA865BF8D7BE}" type="presParOf" srcId="{A81D0FDE-7DE3-40B2-981B-76420142567E}" destId="{293AB59D-5B24-4568-91A7-8B451533A95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C86D7A-0127-4372-9799-AD0886AEA635}">
      <dsp:nvSpPr>
        <dsp:cNvPr id="0" name=""/>
        <dsp:cNvSpPr/>
      </dsp:nvSpPr>
      <dsp:spPr>
        <a:xfrm>
          <a:off x="4005214" y="1328752"/>
          <a:ext cx="261985" cy="1147747"/>
        </a:xfrm>
        <a:custGeom>
          <a:avLst/>
          <a:gdLst/>
          <a:ahLst/>
          <a:cxnLst/>
          <a:rect l="0" t="0" r="0" b="0"/>
          <a:pathLst>
            <a:path>
              <a:moveTo>
                <a:pt x="261985" y="0"/>
              </a:moveTo>
              <a:lnTo>
                <a:pt x="261985" y="1147747"/>
              </a:lnTo>
              <a:lnTo>
                <a:pt x="0" y="1147747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57A7CB-D8FF-4584-94F5-A3C8F2858932}">
      <dsp:nvSpPr>
        <dsp:cNvPr id="0" name=""/>
        <dsp:cNvSpPr/>
      </dsp:nvSpPr>
      <dsp:spPr>
        <a:xfrm>
          <a:off x="4267200" y="1328752"/>
          <a:ext cx="3019075" cy="22954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33509"/>
              </a:lnTo>
              <a:lnTo>
                <a:pt x="3019075" y="2033509"/>
              </a:lnTo>
              <a:lnTo>
                <a:pt x="3019075" y="2295495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61FCA0-F23A-4F53-AA1E-961DDF2E0FCE}">
      <dsp:nvSpPr>
        <dsp:cNvPr id="0" name=""/>
        <dsp:cNvSpPr/>
      </dsp:nvSpPr>
      <dsp:spPr>
        <a:xfrm>
          <a:off x="4221480" y="1328752"/>
          <a:ext cx="91440" cy="229549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95495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B662C5-CC9D-48CB-8575-C356DF516DE4}">
      <dsp:nvSpPr>
        <dsp:cNvPr id="0" name=""/>
        <dsp:cNvSpPr/>
      </dsp:nvSpPr>
      <dsp:spPr>
        <a:xfrm>
          <a:off x="1248124" y="1328752"/>
          <a:ext cx="3019075" cy="2295495"/>
        </a:xfrm>
        <a:custGeom>
          <a:avLst/>
          <a:gdLst/>
          <a:ahLst/>
          <a:cxnLst/>
          <a:rect l="0" t="0" r="0" b="0"/>
          <a:pathLst>
            <a:path>
              <a:moveTo>
                <a:pt x="3019075" y="0"/>
              </a:moveTo>
              <a:lnTo>
                <a:pt x="3019075" y="2033509"/>
              </a:lnTo>
              <a:lnTo>
                <a:pt x="0" y="2033509"/>
              </a:lnTo>
              <a:lnTo>
                <a:pt x="0" y="2295495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7D1F0D-5719-4F79-9586-F356E52637C8}">
      <dsp:nvSpPr>
        <dsp:cNvPr id="0" name=""/>
        <dsp:cNvSpPr/>
      </dsp:nvSpPr>
      <dsp:spPr>
        <a:xfrm>
          <a:off x="3019648" y="81200"/>
          <a:ext cx="2495103" cy="12475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/>
        </a:p>
      </dsp:txBody>
      <dsp:txXfrm>
        <a:off x="3019648" y="81200"/>
        <a:ext cx="2495103" cy="1247551"/>
      </dsp:txXfrm>
    </dsp:sp>
    <dsp:sp modelId="{C3C7BD20-80EA-463A-A5EF-7A6334585109}">
      <dsp:nvSpPr>
        <dsp:cNvPr id="0" name=""/>
        <dsp:cNvSpPr/>
      </dsp:nvSpPr>
      <dsp:spPr>
        <a:xfrm>
          <a:off x="572" y="3624247"/>
          <a:ext cx="2495103" cy="12475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/>
        </a:p>
      </dsp:txBody>
      <dsp:txXfrm>
        <a:off x="572" y="3624247"/>
        <a:ext cx="2495103" cy="1247551"/>
      </dsp:txXfrm>
    </dsp:sp>
    <dsp:sp modelId="{3266FCD8-9BE9-44BE-880E-142C37FE6002}">
      <dsp:nvSpPr>
        <dsp:cNvPr id="0" name=""/>
        <dsp:cNvSpPr/>
      </dsp:nvSpPr>
      <dsp:spPr>
        <a:xfrm>
          <a:off x="3019648" y="3624247"/>
          <a:ext cx="2495103" cy="12475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/>
        </a:p>
      </dsp:txBody>
      <dsp:txXfrm>
        <a:off x="3019648" y="3624247"/>
        <a:ext cx="2495103" cy="1247551"/>
      </dsp:txXfrm>
    </dsp:sp>
    <dsp:sp modelId="{C9EE36A8-39BA-4E22-A176-7CE0C91DC1C6}">
      <dsp:nvSpPr>
        <dsp:cNvPr id="0" name=""/>
        <dsp:cNvSpPr/>
      </dsp:nvSpPr>
      <dsp:spPr>
        <a:xfrm>
          <a:off x="6038723" y="3624247"/>
          <a:ext cx="2495103" cy="12475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/>
        </a:p>
      </dsp:txBody>
      <dsp:txXfrm>
        <a:off x="6038723" y="3624247"/>
        <a:ext cx="2495103" cy="1247551"/>
      </dsp:txXfrm>
    </dsp:sp>
    <dsp:sp modelId="{52A591A2-DBFE-4C0A-9892-1FA92183E261}">
      <dsp:nvSpPr>
        <dsp:cNvPr id="0" name=""/>
        <dsp:cNvSpPr/>
      </dsp:nvSpPr>
      <dsp:spPr>
        <a:xfrm>
          <a:off x="1510110" y="1852724"/>
          <a:ext cx="2495103" cy="12475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/>
        </a:p>
      </dsp:txBody>
      <dsp:txXfrm>
        <a:off x="1510110" y="1852724"/>
        <a:ext cx="2495103" cy="12475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FB74E5-8DC8-44F5-8E92-62FD15E0A0DE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3283B-49C8-44D9-80FE-4D6926219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058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66B07012-43A8-44D8-8067-DCC59BC5CEB2}" type="slidenum">
              <a:rPr lang="en-US" altLang="id-ID" smtClean="0"/>
              <a:pPr/>
              <a:t>2</a:t>
            </a:fld>
            <a:endParaRPr lang="en-US" altLang="id-ID" smtClean="0"/>
          </a:p>
        </p:txBody>
      </p:sp>
      <p:sp>
        <p:nvSpPr>
          <p:cNvPr id="634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id-ID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d-ID" altLang="id-ID" smtClean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4EBFA032-E99B-4F86-B5E6-C50156478EB6}" type="slidenum">
              <a:rPr lang="en-US" altLang="id-ID" smtClean="0">
                <a:cs typeface="Arial" charset="0"/>
              </a:rPr>
              <a:pPr/>
              <a:t>11</a:t>
            </a:fld>
            <a:endParaRPr lang="en-US" altLang="id-ID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d-ID" altLang="id-ID" smtClean="0"/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28AB64FF-BDE1-493E-BF7A-BBA61786E4A9}" type="slidenum">
              <a:rPr lang="en-US" altLang="id-ID" smtClean="0">
                <a:cs typeface="Arial" charset="0"/>
              </a:rPr>
              <a:pPr/>
              <a:t>12</a:t>
            </a:fld>
            <a:endParaRPr lang="en-US" altLang="id-ID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d-ID" altLang="id-ID" smtClean="0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89910FD2-9D93-46FA-9642-656655C4D4C3}" type="slidenum">
              <a:rPr lang="en-US" altLang="id-ID" smtClean="0">
                <a:cs typeface="Arial" charset="0"/>
              </a:rPr>
              <a:pPr/>
              <a:t>13</a:t>
            </a:fld>
            <a:endParaRPr lang="en-US" altLang="id-ID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d-ID" altLang="id-ID" smtClean="0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6DD9F929-EC56-45F5-8A8B-0AD2AB217E6D}" type="slidenum">
              <a:rPr lang="en-US" altLang="id-ID" smtClean="0">
                <a:cs typeface="Arial" charset="0"/>
              </a:rPr>
              <a:pPr/>
              <a:t>14</a:t>
            </a:fld>
            <a:endParaRPr lang="en-US" altLang="id-ID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d-ID" altLang="id-ID" smtClean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B0E3430-A654-4099-99EA-37AC41906DF3}" type="slidenum">
              <a:rPr lang="en-US" altLang="id-ID" smtClean="0">
                <a:cs typeface="Arial" charset="0"/>
              </a:rPr>
              <a:pPr/>
              <a:t>15</a:t>
            </a:fld>
            <a:endParaRPr lang="en-US" altLang="id-ID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689CB361-F367-42BC-8EA8-A74152D4968A}" type="slidenum">
              <a:rPr lang="en-US" altLang="id-ID" smtClean="0"/>
              <a:pPr/>
              <a:t>16</a:t>
            </a:fld>
            <a:endParaRPr lang="en-US" altLang="id-ID" smtClean="0"/>
          </a:p>
        </p:txBody>
      </p:sp>
      <p:sp>
        <p:nvSpPr>
          <p:cNvPr id="778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9AE0A522-1903-46AB-A7B3-EAACC46E014F}" type="slidenum">
              <a:rPr lang="en-US" altLang="id-ID" smtClean="0"/>
              <a:pPr/>
              <a:t>17</a:t>
            </a:fld>
            <a:endParaRPr lang="en-US" altLang="id-ID" smtClean="0"/>
          </a:p>
        </p:txBody>
      </p:sp>
      <p:sp>
        <p:nvSpPr>
          <p:cNvPr id="78851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89038" y="706438"/>
            <a:ext cx="4516437" cy="3387725"/>
          </a:xfrm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0275" y="4376738"/>
            <a:ext cx="5037138" cy="40973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id-ID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79CDCB9A-7407-48E3-AD5D-350D04039181}" type="slidenum">
              <a:rPr lang="en-US" altLang="id-ID" smtClean="0"/>
              <a:pPr/>
              <a:t>18</a:t>
            </a:fld>
            <a:endParaRPr lang="en-US" altLang="id-ID" smtClean="0"/>
          </a:p>
        </p:txBody>
      </p:sp>
      <p:sp>
        <p:nvSpPr>
          <p:cNvPr id="798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id-ID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5BFAEEA3-F19B-4A21-8A38-62028A548096}" type="slidenum">
              <a:rPr lang="en-US" altLang="id-ID" smtClean="0"/>
              <a:pPr/>
              <a:t>19</a:t>
            </a:fld>
            <a:endParaRPr lang="en-US" altLang="id-ID" smtClean="0"/>
          </a:p>
        </p:txBody>
      </p:sp>
      <p:sp>
        <p:nvSpPr>
          <p:cNvPr id="808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id-ID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3753B144-D53F-4521-8386-F8242729EA98}" type="slidenum">
              <a:rPr lang="en-US" altLang="id-ID" smtClean="0"/>
              <a:pPr/>
              <a:t>20</a:t>
            </a:fld>
            <a:endParaRPr lang="en-US" altLang="id-ID" smtClean="0"/>
          </a:p>
        </p:txBody>
      </p:sp>
      <p:sp>
        <p:nvSpPr>
          <p:cNvPr id="819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id-ID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1B6A1731-CFCA-4A17-96B1-5BCA3256D504}" type="slidenum">
              <a:rPr lang="en-US" altLang="id-ID" smtClean="0"/>
              <a:pPr/>
              <a:t>3</a:t>
            </a:fld>
            <a:endParaRPr lang="en-US" altLang="id-ID" smtClean="0"/>
          </a:p>
        </p:txBody>
      </p:sp>
      <p:sp>
        <p:nvSpPr>
          <p:cNvPr id="645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id-ID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F6CD0B66-F7F6-414C-93D8-96E6BC8C13BF}" type="slidenum">
              <a:rPr lang="en-US" altLang="id-ID" smtClean="0"/>
              <a:pPr/>
              <a:t>21</a:t>
            </a:fld>
            <a:endParaRPr lang="en-US" altLang="id-ID" smtClean="0"/>
          </a:p>
        </p:txBody>
      </p:sp>
      <p:sp>
        <p:nvSpPr>
          <p:cNvPr id="829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id-ID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6E2D664E-E2F2-4344-A0B8-6EB1B828F2A7}" type="slidenum">
              <a:rPr lang="en-US" altLang="id-ID" smtClean="0"/>
              <a:pPr/>
              <a:t>22</a:t>
            </a:fld>
            <a:endParaRPr lang="en-US" altLang="id-ID" smtClean="0"/>
          </a:p>
        </p:txBody>
      </p:sp>
      <p:sp>
        <p:nvSpPr>
          <p:cNvPr id="839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id-ID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644797C0-98EE-4A4D-A8D6-7837CA80DCC2}" type="slidenum">
              <a:rPr lang="en-US" altLang="id-ID" smtClean="0"/>
              <a:pPr/>
              <a:t>23</a:t>
            </a:fld>
            <a:endParaRPr lang="en-US" altLang="id-ID" smtClean="0"/>
          </a:p>
        </p:txBody>
      </p:sp>
      <p:sp>
        <p:nvSpPr>
          <p:cNvPr id="849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id-ID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C556CA1F-17E3-48D1-8BEC-5D6A2E0DC833}" type="slidenum">
              <a:rPr lang="en-US" altLang="id-ID" smtClean="0"/>
              <a:pPr/>
              <a:t>24</a:t>
            </a:fld>
            <a:endParaRPr lang="en-US" altLang="id-ID" smtClean="0"/>
          </a:p>
        </p:txBody>
      </p:sp>
      <p:sp>
        <p:nvSpPr>
          <p:cNvPr id="860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id-ID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3D79CDAE-D00B-4D2E-B6CD-EF1DACCAADDC}" type="slidenum">
              <a:rPr lang="en-US" altLang="id-ID" smtClean="0"/>
              <a:pPr/>
              <a:t>25</a:t>
            </a:fld>
            <a:endParaRPr lang="en-US" altLang="id-ID" smtClean="0"/>
          </a:p>
        </p:txBody>
      </p:sp>
      <p:sp>
        <p:nvSpPr>
          <p:cNvPr id="870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id-ID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A8CC9077-E63E-47E8-AB58-E95BE10C5C3E}" type="slidenum">
              <a:rPr lang="en-US" altLang="id-ID" smtClean="0"/>
              <a:pPr/>
              <a:t>26</a:t>
            </a:fld>
            <a:endParaRPr lang="en-US" altLang="id-ID" smtClean="0"/>
          </a:p>
        </p:txBody>
      </p:sp>
      <p:sp>
        <p:nvSpPr>
          <p:cNvPr id="880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id-ID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061DAE7C-6C3F-4F76-B482-E2BA5E5A409F}" type="slidenum">
              <a:rPr lang="en-US" altLang="id-ID" smtClean="0"/>
              <a:pPr/>
              <a:t>27</a:t>
            </a:fld>
            <a:endParaRPr lang="en-US" altLang="id-ID" smtClean="0"/>
          </a:p>
        </p:txBody>
      </p:sp>
      <p:sp>
        <p:nvSpPr>
          <p:cNvPr id="890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id-ID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815ADC46-AC51-49A4-B96A-2D66EFCA1BB9}" type="slidenum">
              <a:rPr lang="en-US" altLang="id-ID" smtClean="0"/>
              <a:pPr/>
              <a:t>28</a:t>
            </a:fld>
            <a:endParaRPr lang="en-US" altLang="id-ID" smtClean="0"/>
          </a:p>
        </p:txBody>
      </p:sp>
      <p:sp>
        <p:nvSpPr>
          <p:cNvPr id="90115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3738"/>
            <a:ext cx="4552950" cy="3414712"/>
          </a:xfrm>
          <a:ln w="12700" cap="flat">
            <a:solidFill>
              <a:schemeClr val="tx1"/>
            </a:solidFill>
          </a:ln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930" tIns="45158" rIns="91930" bIns="45158"/>
          <a:lstStyle/>
          <a:p>
            <a:pPr defTabSz="912813" eaLnBrk="1" hangingPunct="1">
              <a:spcBef>
                <a:spcPct val="0"/>
              </a:spcBef>
            </a:pPr>
            <a:endParaRPr lang="id-ID" altLang="id-ID" sz="2400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0546FC1-43D3-451F-A3B0-F655ED308080}" type="slidenum">
              <a:rPr lang="en-US" altLang="id-ID" smtClean="0"/>
              <a:pPr/>
              <a:t>29</a:t>
            </a:fld>
            <a:endParaRPr lang="en-US" altLang="id-ID" smtClean="0"/>
          </a:p>
        </p:txBody>
      </p:sp>
      <p:sp>
        <p:nvSpPr>
          <p:cNvPr id="911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id-ID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0546FC1-43D3-451F-A3B0-F655ED308080}" type="slidenum">
              <a:rPr lang="en-US" altLang="id-ID" smtClean="0"/>
              <a:pPr/>
              <a:t>30</a:t>
            </a:fld>
            <a:endParaRPr lang="en-US" altLang="id-ID" smtClean="0"/>
          </a:p>
        </p:txBody>
      </p:sp>
      <p:sp>
        <p:nvSpPr>
          <p:cNvPr id="911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id-ID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45AF33F3-563A-4623-AE78-1B923D3D586B}" type="slidenum">
              <a:rPr lang="en-US" altLang="id-ID" smtClean="0"/>
              <a:pPr/>
              <a:t>4</a:t>
            </a:fld>
            <a:endParaRPr lang="en-US" altLang="id-ID" smtClean="0"/>
          </a:p>
        </p:txBody>
      </p:sp>
      <p:sp>
        <p:nvSpPr>
          <p:cNvPr id="655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id-ID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6A52B89F-45B4-4417-AAFF-21378DEFFE9A}" type="slidenum">
              <a:rPr lang="en-US" altLang="id-ID" smtClean="0"/>
              <a:pPr/>
              <a:t>5</a:t>
            </a:fld>
            <a:endParaRPr lang="en-US" altLang="id-ID" smtClean="0"/>
          </a:p>
        </p:txBody>
      </p:sp>
      <p:sp>
        <p:nvSpPr>
          <p:cNvPr id="665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id-ID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d-ID" altLang="id-ID" smtClean="0"/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61148DC6-C85B-4008-820E-E1DF59EF5D76}" type="slidenum">
              <a:rPr lang="en-US" altLang="id-ID" smtClean="0">
                <a:cs typeface="Arial" charset="0"/>
              </a:rPr>
              <a:pPr/>
              <a:t>6</a:t>
            </a:fld>
            <a:endParaRPr lang="en-US" altLang="id-ID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3677A68B-5AE4-480F-B451-1F821168CB73}" type="slidenum">
              <a:rPr lang="en-US" altLang="id-ID" smtClean="0"/>
              <a:pPr/>
              <a:t>7</a:t>
            </a:fld>
            <a:endParaRPr lang="en-US" altLang="id-ID" smtClean="0"/>
          </a:p>
        </p:txBody>
      </p:sp>
      <p:sp>
        <p:nvSpPr>
          <p:cNvPr id="686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id-ID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C365917D-ADBC-4BD2-A074-1B75CB64A2AC}" type="slidenum">
              <a:rPr lang="en-US" altLang="id-ID" smtClean="0"/>
              <a:pPr/>
              <a:t>8</a:t>
            </a:fld>
            <a:endParaRPr lang="en-US" altLang="id-ID" smtClean="0"/>
          </a:p>
        </p:txBody>
      </p:sp>
      <p:sp>
        <p:nvSpPr>
          <p:cNvPr id="696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id-ID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d-ID" altLang="id-ID" smtClean="0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434F60F-04E1-4746-80C8-44D40429A9E8}" type="slidenum">
              <a:rPr lang="en-US" altLang="id-ID" smtClean="0">
                <a:cs typeface="Arial" charset="0"/>
              </a:rPr>
              <a:pPr/>
              <a:t>9</a:t>
            </a:fld>
            <a:endParaRPr lang="en-US" altLang="id-ID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d-ID" altLang="id-ID" smtClean="0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6ABFCCC6-057C-40D6-9207-29933A49AE0D}" type="slidenum">
              <a:rPr lang="en-US" altLang="id-ID" smtClean="0">
                <a:cs typeface="Arial" charset="0"/>
              </a:rPr>
              <a:pPr/>
              <a:t>10</a:t>
            </a:fld>
            <a:endParaRPr lang="en-US" altLang="id-ID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BBA04-8C1D-49D7-A041-5A0F509564FD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D9DD839-CDAE-4753-A181-F7A893F2FA7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BBA04-8C1D-49D7-A041-5A0F509564FD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D839-CDAE-4753-A181-F7A893F2FA7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D9DD839-CDAE-4753-A181-F7A893F2FA7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BBA04-8C1D-49D7-A041-5A0F509564FD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719263"/>
            <a:ext cx="8229600" cy="4411662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E351ECA6-8F35-4606-BB77-F86836FAA4B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26514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BBA04-8C1D-49D7-A041-5A0F509564FD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D9DD839-CDAE-4753-A181-F7A893F2FA7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BBA04-8C1D-49D7-A041-5A0F509564FD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D9DD839-CDAE-4753-A181-F7A893F2FA7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17BBA04-8C1D-49D7-A041-5A0F509564FD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D839-CDAE-4753-A181-F7A893F2FA7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BBA04-8C1D-49D7-A041-5A0F509564FD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D9DD839-CDAE-4753-A181-F7A893F2FA78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BBA04-8C1D-49D7-A041-5A0F509564FD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D9DD839-CDAE-4753-A181-F7A893F2FA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BBA04-8C1D-49D7-A041-5A0F509564FD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D9DD839-CDAE-4753-A181-F7A893F2FA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D9DD839-CDAE-4753-A181-F7A893F2FA78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BBA04-8C1D-49D7-A041-5A0F509564FD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D9DD839-CDAE-4753-A181-F7A893F2FA7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17BBA04-8C1D-49D7-A041-5A0F509564FD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17BBA04-8C1D-49D7-A041-5A0F509564FD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D9DD839-CDAE-4753-A181-F7A893F2FA78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mreview.com/authors/author_sub.cfm?AuthorID=30094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mreview.com/authors/author_sub.cfm?AuthorID=30094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PENGANTAR BUSINESS INTELLIGENCE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9444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 smtClean="0"/>
              <a:t>Evolusi kemampuan BI</a:t>
            </a:r>
          </a:p>
        </p:txBody>
      </p:sp>
      <p:pic>
        <p:nvPicPr>
          <p:cNvPr id="1229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524000"/>
            <a:ext cx="5105400" cy="4722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2514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 smtClean="0"/>
              <a:t>Arsitektur BI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altLang="id-ID" smtClean="0"/>
              <a:t>sistem BI memiliki empat komponen utama</a:t>
            </a:r>
          </a:p>
          <a:p>
            <a:pPr lvl="1" eaLnBrk="1" hangingPunct="1"/>
            <a:r>
              <a:rPr lang="en-US" altLang="id-ID" smtClean="0">
                <a:solidFill>
                  <a:srgbClr val="FF0000"/>
                </a:solidFill>
              </a:rPr>
              <a:t>data warehouse</a:t>
            </a:r>
            <a:r>
              <a:rPr lang="en-US" altLang="id-ID" smtClean="0"/>
              <a:t>, dengan sumber datanya</a:t>
            </a:r>
          </a:p>
          <a:p>
            <a:pPr lvl="1" eaLnBrk="1" hangingPunct="1"/>
            <a:r>
              <a:rPr lang="en-US" altLang="id-ID" smtClean="0">
                <a:solidFill>
                  <a:srgbClr val="FF0000"/>
                </a:solidFill>
              </a:rPr>
              <a:t>analisis bisnis</a:t>
            </a:r>
            <a:r>
              <a:rPr lang="en-US" altLang="id-ID" smtClean="0"/>
              <a:t>, kumpulan alat untuk memanipulasi, menggali, dan menganalisis data dalam data warehouse;</a:t>
            </a:r>
          </a:p>
          <a:p>
            <a:pPr lvl="1" eaLnBrk="1" hangingPunct="1"/>
            <a:r>
              <a:rPr lang="en-US" altLang="id-ID" smtClean="0">
                <a:solidFill>
                  <a:srgbClr val="FF0000"/>
                </a:solidFill>
              </a:rPr>
              <a:t>manajemen kinerja bisnis (BPM) </a:t>
            </a:r>
            <a:r>
              <a:rPr lang="en-US" altLang="id-ID" smtClean="0"/>
              <a:t>untuk memantau dan menganalisis kinerja</a:t>
            </a:r>
          </a:p>
          <a:p>
            <a:pPr lvl="1" eaLnBrk="1" hangingPunct="1"/>
            <a:r>
              <a:rPr lang="en-US" altLang="id-ID" smtClean="0">
                <a:solidFill>
                  <a:srgbClr val="FF0000"/>
                </a:solidFill>
              </a:rPr>
              <a:t>user interface </a:t>
            </a:r>
            <a:r>
              <a:rPr lang="en-US" altLang="id-ID" smtClean="0"/>
              <a:t>(misalnya, dashboard)</a:t>
            </a:r>
          </a:p>
          <a:p>
            <a:pPr eaLnBrk="1" hangingPunct="1">
              <a:buFontTx/>
              <a:buNone/>
            </a:pPr>
            <a:endParaRPr lang="en-US" altLang="id-ID" smtClean="0"/>
          </a:p>
        </p:txBody>
      </p:sp>
    </p:spTree>
    <p:extLst>
      <p:ext uri="{BB962C8B-B14F-4D97-AF65-F5344CB8AC3E}">
        <p14:creationId xmlns:p14="http://schemas.microsoft.com/office/powerpoint/2010/main" val="8197548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 smtClean="0"/>
              <a:t>Arsitektur tingkat tinggi BI</a:t>
            </a:r>
          </a:p>
        </p:txBody>
      </p:sp>
      <p:pic>
        <p:nvPicPr>
          <p:cNvPr id="1433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676400"/>
            <a:ext cx="812165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76539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 smtClean="0"/>
              <a:t>Komponen dalam arsitektur BI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676400"/>
            <a:ext cx="8534400" cy="4800600"/>
          </a:xfrm>
        </p:spPr>
        <p:txBody>
          <a:bodyPr/>
          <a:lstStyle/>
          <a:p>
            <a:pPr eaLnBrk="1" hangingPunct="1"/>
            <a:r>
              <a:rPr lang="en-US" altLang="id-ID" sz="2400" smtClean="0">
                <a:solidFill>
                  <a:srgbClr val="FF0000"/>
                </a:solidFill>
              </a:rPr>
              <a:t>data warehouse </a:t>
            </a:r>
            <a:r>
              <a:rPr lang="en-US" altLang="id-ID" sz="2400" smtClean="0"/>
              <a:t>adalah gudang data historis yang terorganisir dengan baik </a:t>
            </a:r>
          </a:p>
          <a:p>
            <a:pPr eaLnBrk="1" hangingPunct="1"/>
            <a:r>
              <a:rPr lang="en-US" altLang="id-ID" sz="2400" smtClean="0">
                <a:solidFill>
                  <a:srgbClr val="FF0000"/>
                </a:solidFill>
              </a:rPr>
              <a:t>Analisis bisnis </a:t>
            </a:r>
            <a:r>
              <a:rPr lang="en-US" altLang="id-ID" sz="2400" smtClean="0"/>
              <a:t>adalah alat yang memungkinkan transformasi data menjadi informasi dan pengetahuan</a:t>
            </a:r>
          </a:p>
          <a:p>
            <a:pPr eaLnBrk="1" hangingPunct="1"/>
            <a:r>
              <a:rPr lang="en-US" altLang="id-ID" sz="2400" smtClean="0">
                <a:solidFill>
                  <a:srgbClr val="FF0000"/>
                </a:solidFill>
              </a:rPr>
              <a:t>manajemen kinerja bisnis (BPM) </a:t>
            </a:r>
            <a:r>
              <a:rPr lang="en-US" altLang="id-ID" sz="2400" smtClean="0"/>
              <a:t>memungkinkan pemantauan, pengukuran, dan membandingkan indikator kinerja kunci</a:t>
            </a:r>
          </a:p>
          <a:p>
            <a:pPr eaLnBrk="1" hangingPunct="1"/>
            <a:r>
              <a:rPr lang="en-US" altLang="id-ID" sz="2400" smtClean="0">
                <a:solidFill>
                  <a:srgbClr val="FF0000"/>
                </a:solidFill>
              </a:rPr>
              <a:t>User interface </a:t>
            </a:r>
            <a:r>
              <a:rPr lang="en-US" altLang="id-ID" sz="2400" smtClean="0"/>
              <a:t>(misalnya, dashboard) memungkinkan akses dan manipulasi komponen BI lainnya dengan mudah</a:t>
            </a:r>
          </a:p>
          <a:p>
            <a:pPr eaLnBrk="1" hangingPunct="1"/>
            <a:endParaRPr lang="en-US" altLang="id-ID" sz="2800" smtClean="0"/>
          </a:p>
          <a:p>
            <a:pPr eaLnBrk="1" hangingPunct="1">
              <a:buFontTx/>
              <a:buNone/>
            </a:pPr>
            <a:endParaRPr lang="en-US" altLang="id-ID" sz="2800" smtClean="0"/>
          </a:p>
        </p:txBody>
      </p:sp>
    </p:spTree>
    <p:extLst>
      <p:ext uri="{BB962C8B-B14F-4D97-AF65-F5344CB8AC3E}">
        <p14:creationId xmlns:p14="http://schemas.microsoft.com/office/powerpoint/2010/main" val="467663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 smtClean="0"/>
              <a:t>Ragam BI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sz="quarter" idx="1"/>
          </p:nvPr>
        </p:nvSpPr>
        <p:spPr>
          <a:xfrm>
            <a:off x="762000" y="1752600"/>
            <a:ext cx="7808913" cy="48006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id-ID" smtClean="0"/>
              <a:t>MicroStrategy, Corp. membedakan lima gaya BI dan menawarkan alat untuk masing-masing</a:t>
            </a:r>
          </a:p>
          <a:p>
            <a:pPr marL="971550" lvl="1" indent="-514350" eaLnBrk="1" hangingPunct="1">
              <a:buFontTx/>
              <a:buAutoNum type="arabicPeriod"/>
            </a:pPr>
            <a:r>
              <a:rPr lang="en-US" altLang="id-ID" smtClean="0"/>
              <a:t>laporan pengiriman dan mengingatkan</a:t>
            </a:r>
          </a:p>
          <a:p>
            <a:pPr marL="971550" lvl="1" indent="-514350" eaLnBrk="1" hangingPunct="1">
              <a:buFontTx/>
              <a:buAutoNum type="arabicPeriod"/>
            </a:pPr>
            <a:r>
              <a:rPr lang="en-US" altLang="id-ID" smtClean="0"/>
              <a:t>Laporan perusahaan (menggunakan dashboard dan scorecard)</a:t>
            </a:r>
          </a:p>
          <a:p>
            <a:pPr marL="971550" lvl="1" indent="-514350" eaLnBrk="1" hangingPunct="1">
              <a:buFontTx/>
              <a:buAutoNum type="arabicPeriod"/>
            </a:pPr>
            <a:r>
              <a:rPr lang="en-US" altLang="id-ID" smtClean="0"/>
              <a:t>kubus analisis (juga dikenal sebagai </a:t>
            </a:r>
            <a:r>
              <a:rPr lang="en-US" altLang="id-ID" i="1" smtClean="0"/>
              <a:t>slice-and-dice</a:t>
            </a:r>
            <a:r>
              <a:rPr lang="en-US" altLang="id-ID" smtClean="0"/>
              <a:t> analisis)</a:t>
            </a:r>
          </a:p>
          <a:p>
            <a:pPr marL="971550" lvl="1" indent="-514350" eaLnBrk="1" hangingPunct="1">
              <a:buFontTx/>
              <a:buAutoNum type="arabicPeriod"/>
            </a:pPr>
            <a:r>
              <a:rPr lang="en-US" altLang="id-ID" smtClean="0"/>
              <a:t>ad-hoc query</a:t>
            </a:r>
          </a:p>
          <a:p>
            <a:pPr marL="971550" lvl="1" indent="-514350" eaLnBrk="1" hangingPunct="1">
              <a:buFontTx/>
              <a:buAutoNum type="arabicPeriod"/>
            </a:pPr>
            <a:r>
              <a:rPr lang="en-US" altLang="id-ID" smtClean="0"/>
              <a:t>statistik dan data mining</a:t>
            </a:r>
          </a:p>
        </p:txBody>
      </p:sp>
    </p:spTree>
    <p:extLst>
      <p:ext uri="{BB962C8B-B14F-4D97-AF65-F5344CB8AC3E}">
        <p14:creationId xmlns:p14="http://schemas.microsoft.com/office/powerpoint/2010/main" val="6958855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 smtClean="0"/>
              <a:t>Keuntungan BI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7772400" cy="4800600"/>
          </a:xfrm>
        </p:spPr>
        <p:txBody>
          <a:bodyPr/>
          <a:lstStyle/>
          <a:p>
            <a:pPr eaLnBrk="1" hangingPunct="1"/>
            <a:r>
              <a:rPr lang="en-US" altLang="id-ID" sz="2800" smtClean="0"/>
              <a:t>Kemampuan memberikan informasi yang akurat bila diperlukan, termasuk pandangan real-time dari kinerja perusahaan dan bagian-bagiannya</a:t>
            </a:r>
          </a:p>
          <a:p>
            <a:pPr eaLnBrk="1" hangingPunct="1"/>
            <a:r>
              <a:rPr lang="en-US" altLang="id-ID" sz="2800" smtClean="0"/>
              <a:t>Sebuah survei yang dilakukan oleh Thompson (2004)</a:t>
            </a:r>
          </a:p>
          <a:p>
            <a:pPr lvl="1" eaLnBrk="1" hangingPunct="1"/>
            <a:r>
              <a:rPr lang="en-US" altLang="id-ID" sz="2400" smtClean="0"/>
              <a:t>Pelaporan lebih cepat, lebih akurat (81%)</a:t>
            </a:r>
          </a:p>
          <a:p>
            <a:pPr lvl="1" eaLnBrk="1" hangingPunct="1"/>
            <a:r>
              <a:rPr lang="en-US" altLang="id-ID" sz="2400" smtClean="0"/>
              <a:t>Peningkatan pembuatan keputusan (78%)</a:t>
            </a:r>
          </a:p>
          <a:p>
            <a:pPr lvl="1" eaLnBrk="1" hangingPunct="1"/>
            <a:r>
              <a:rPr lang="en-US" altLang="id-ID" sz="2400" smtClean="0"/>
              <a:t>Meningkat layanan pelanggan (56%)</a:t>
            </a:r>
          </a:p>
          <a:p>
            <a:pPr lvl="1" eaLnBrk="1" hangingPunct="1"/>
            <a:r>
              <a:rPr lang="en-US" altLang="id-ID" sz="2400" smtClean="0"/>
              <a:t>Meningkatkan pendapatan (49%)</a:t>
            </a:r>
          </a:p>
        </p:txBody>
      </p:sp>
    </p:spTree>
    <p:extLst>
      <p:ext uri="{BB962C8B-B14F-4D97-AF65-F5344CB8AC3E}">
        <p14:creationId xmlns:p14="http://schemas.microsoft.com/office/powerpoint/2010/main" val="24558987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effectLst>
            <a:outerShdw dist="53882" dir="2700000" algn="ctr" rotWithShape="0">
              <a:schemeClr val="bg2"/>
            </a:outerShdw>
          </a:effectLst>
        </p:spPr>
        <p:txBody>
          <a:bodyPr lIns="92075" tIns="46038" rIns="92075" bIns="46038" anchor="t"/>
          <a:lstStyle/>
          <a:p>
            <a:pPr eaLnBrk="1" hangingPunct="1"/>
            <a:r>
              <a:rPr lang="en-US" altLang="id-ID" smtClean="0"/>
              <a:t>Tujuan Business Intelligence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62000" y="1676400"/>
            <a:ext cx="7772400" cy="1463675"/>
          </a:xfrm>
          <a:effectLst>
            <a:outerShdw dist="53882" dir="2700000" algn="ctr" rotWithShape="0">
              <a:schemeClr val="bg2"/>
            </a:outerShdw>
          </a:effectLst>
        </p:spPr>
        <p:txBody>
          <a:bodyPr lIns="92075" tIns="46038" rIns="92075" bIns="46038" anchorCtr="0">
            <a:spAutoFit/>
          </a:bodyPr>
          <a:lstStyle/>
          <a:p>
            <a:pPr marL="0" indent="0" defTabSz="346075" eaLnBrk="1" hangingPunct="1">
              <a:buFontTx/>
              <a:buNone/>
              <a:tabLst>
                <a:tab pos="571500" algn="l"/>
              </a:tabLst>
            </a:pPr>
            <a:r>
              <a:rPr lang="en-US" altLang="id-ID" smtClean="0"/>
              <a:t>Tujuan </a:t>
            </a:r>
            <a:r>
              <a:rPr lang="en-US" altLang="id-ID" i="1" smtClean="0"/>
              <a:t>business intelligence</a:t>
            </a:r>
            <a:r>
              <a:rPr lang="en-US" altLang="id-ID" smtClean="0"/>
              <a:t> adalah mengkonversi sejumlah data menjadi nilai bagi pengguna. </a:t>
            </a:r>
          </a:p>
        </p:txBody>
      </p:sp>
      <p:sp>
        <p:nvSpPr>
          <p:cNvPr id="791556" name="Rectangle 4"/>
          <p:cNvSpPr>
            <a:spLocks noChangeArrowheads="1"/>
          </p:cNvSpPr>
          <p:nvPr/>
        </p:nvSpPr>
        <p:spPr bwMode="auto">
          <a:xfrm>
            <a:off x="4511675" y="3925888"/>
            <a:ext cx="1457325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550" tIns="41275" rIns="82550" bIns="41275">
            <a:spAutoFit/>
          </a:bodyPr>
          <a:lstStyle/>
          <a:p>
            <a:pPr defTabSz="822325" eaLnBrk="0" hangingPunct="0">
              <a:spcBef>
                <a:spcPct val="50000"/>
              </a:spcBef>
              <a:defRPr/>
            </a:pPr>
            <a:r>
              <a:rPr lang="en-US" sz="1800" b="1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Decision</a:t>
            </a:r>
          </a:p>
        </p:txBody>
      </p:sp>
      <p:sp>
        <p:nvSpPr>
          <p:cNvPr id="791557" name="Rectangle 5"/>
          <p:cNvSpPr>
            <a:spLocks noChangeArrowheads="1"/>
          </p:cNvSpPr>
          <p:nvPr/>
        </p:nvSpPr>
        <p:spPr bwMode="auto">
          <a:xfrm>
            <a:off x="4511675" y="4344988"/>
            <a:ext cx="1457325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550" tIns="41275" rIns="82550" bIns="41275">
            <a:spAutoFit/>
          </a:bodyPr>
          <a:lstStyle/>
          <a:p>
            <a:pPr defTabSz="822325" eaLnBrk="0" hangingPunct="0">
              <a:spcBef>
                <a:spcPct val="50000"/>
              </a:spcBef>
              <a:defRPr/>
            </a:pPr>
            <a:r>
              <a:rPr lang="en-US" sz="1800" b="1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Knowledge</a:t>
            </a:r>
          </a:p>
        </p:txBody>
      </p:sp>
      <p:sp>
        <p:nvSpPr>
          <p:cNvPr id="791558" name="Rectangle 6"/>
          <p:cNvSpPr>
            <a:spLocks noChangeArrowheads="1"/>
          </p:cNvSpPr>
          <p:nvPr/>
        </p:nvSpPr>
        <p:spPr bwMode="auto">
          <a:xfrm>
            <a:off x="4511675" y="4749800"/>
            <a:ext cx="145732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550" tIns="41275" rIns="82550" bIns="41275">
            <a:spAutoFit/>
          </a:bodyPr>
          <a:lstStyle/>
          <a:p>
            <a:pPr defTabSz="822325" eaLnBrk="0" hangingPunct="0">
              <a:spcBef>
                <a:spcPct val="50000"/>
              </a:spcBef>
              <a:defRPr/>
            </a:pPr>
            <a:r>
              <a:rPr lang="en-US" sz="1800" b="1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Information</a:t>
            </a:r>
          </a:p>
        </p:txBody>
      </p:sp>
      <p:sp>
        <p:nvSpPr>
          <p:cNvPr id="791559" name="Rectangle 7"/>
          <p:cNvSpPr>
            <a:spLocks noChangeArrowheads="1"/>
          </p:cNvSpPr>
          <p:nvPr/>
        </p:nvSpPr>
        <p:spPr bwMode="auto">
          <a:xfrm>
            <a:off x="4511675" y="5141913"/>
            <a:ext cx="1457325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550" tIns="41275" rIns="82550" bIns="41275">
            <a:spAutoFit/>
          </a:bodyPr>
          <a:lstStyle/>
          <a:p>
            <a:pPr defTabSz="822325" eaLnBrk="0" hangingPunct="0">
              <a:spcBef>
                <a:spcPct val="50000"/>
              </a:spcBef>
              <a:defRPr/>
            </a:pPr>
            <a:r>
              <a:rPr lang="en-US" sz="1800" b="1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Data</a:t>
            </a:r>
          </a:p>
        </p:txBody>
      </p:sp>
      <p:grpSp>
        <p:nvGrpSpPr>
          <p:cNvPr id="18440" name="Group 8"/>
          <p:cNvGrpSpPr>
            <a:grpSpLocks/>
          </p:cNvGrpSpPr>
          <p:nvPr/>
        </p:nvGrpSpPr>
        <p:grpSpPr bwMode="auto">
          <a:xfrm>
            <a:off x="1365250" y="3602038"/>
            <a:ext cx="3205163" cy="2500312"/>
            <a:chOff x="860" y="2269"/>
            <a:chExt cx="2019" cy="1575"/>
          </a:xfrm>
        </p:grpSpPr>
        <p:sp>
          <p:nvSpPr>
            <p:cNvPr id="791561" name="Rectangle 9"/>
            <p:cNvSpPr>
              <a:spLocks noChangeArrowheads="1"/>
            </p:cNvSpPr>
            <p:nvPr/>
          </p:nvSpPr>
          <p:spPr bwMode="auto">
            <a:xfrm>
              <a:off x="1441" y="2754"/>
              <a:ext cx="918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82550" tIns="41275" rIns="82550" bIns="41275">
              <a:spAutoFit/>
            </a:bodyPr>
            <a:lstStyle/>
            <a:p>
              <a:pPr algn="ctr" defTabSz="822325" eaLnBrk="0" hangingPunct="0">
                <a:spcBef>
                  <a:spcPct val="50000"/>
                </a:spcBef>
                <a:defRPr/>
              </a:pPr>
              <a:r>
                <a:rPr lang="en-US" sz="1800" b="1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Stages (4)</a:t>
              </a:r>
            </a:p>
          </p:txBody>
        </p:sp>
        <p:sp>
          <p:nvSpPr>
            <p:cNvPr id="18449" name="Freeform 10"/>
            <p:cNvSpPr>
              <a:spLocks/>
            </p:cNvSpPr>
            <p:nvPr/>
          </p:nvSpPr>
          <p:spPr bwMode="auto">
            <a:xfrm>
              <a:off x="1604" y="3214"/>
              <a:ext cx="1275" cy="630"/>
            </a:xfrm>
            <a:custGeom>
              <a:avLst/>
              <a:gdLst>
                <a:gd name="T0" fmla="*/ 97 w 1275"/>
                <a:gd name="T1" fmla="*/ 629 h 630"/>
                <a:gd name="T2" fmla="*/ 0 w 1275"/>
                <a:gd name="T3" fmla="*/ 308 h 630"/>
                <a:gd name="T4" fmla="*/ 167 w 1275"/>
                <a:gd name="T5" fmla="*/ 219 h 630"/>
                <a:gd name="T6" fmla="*/ 584 w 1275"/>
                <a:gd name="T7" fmla="*/ 60 h 630"/>
                <a:gd name="T8" fmla="*/ 1026 w 1275"/>
                <a:gd name="T9" fmla="*/ 0 h 630"/>
                <a:gd name="T10" fmla="*/ 1274 w 1275"/>
                <a:gd name="T11" fmla="*/ 331 h 630"/>
                <a:gd name="T12" fmla="*/ 97 w 1275"/>
                <a:gd name="T13" fmla="*/ 629 h 6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275"/>
                <a:gd name="T22" fmla="*/ 0 h 630"/>
                <a:gd name="T23" fmla="*/ 1275 w 1275"/>
                <a:gd name="T24" fmla="*/ 630 h 63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275" h="630">
                  <a:moveTo>
                    <a:pt x="97" y="629"/>
                  </a:moveTo>
                  <a:lnTo>
                    <a:pt x="0" y="308"/>
                  </a:lnTo>
                  <a:lnTo>
                    <a:pt x="167" y="219"/>
                  </a:lnTo>
                  <a:lnTo>
                    <a:pt x="584" y="60"/>
                  </a:lnTo>
                  <a:lnTo>
                    <a:pt x="1026" y="0"/>
                  </a:lnTo>
                  <a:lnTo>
                    <a:pt x="1274" y="331"/>
                  </a:lnTo>
                  <a:lnTo>
                    <a:pt x="97" y="629"/>
                  </a:lnTo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0" name="Freeform 11"/>
            <p:cNvSpPr>
              <a:spLocks/>
            </p:cNvSpPr>
            <p:nvPr/>
          </p:nvSpPr>
          <p:spPr bwMode="auto">
            <a:xfrm>
              <a:off x="1660" y="2896"/>
              <a:ext cx="971" cy="538"/>
            </a:xfrm>
            <a:custGeom>
              <a:avLst/>
              <a:gdLst>
                <a:gd name="T0" fmla="*/ 111 w 971"/>
                <a:gd name="T1" fmla="*/ 537 h 538"/>
                <a:gd name="T2" fmla="*/ 0 w 971"/>
                <a:gd name="T3" fmla="*/ 290 h 538"/>
                <a:gd name="T4" fmla="*/ 168 w 971"/>
                <a:gd name="T5" fmla="*/ 162 h 538"/>
                <a:gd name="T6" fmla="*/ 456 w 971"/>
                <a:gd name="T7" fmla="*/ 18 h 538"/>
                <a:gd name="T8" fmla="*/ 746 w 971"/>
                <a:gd name="T9" fmla="*/ 0 h 538"/>
                <a:gd name="T10" fmla="*/ 970 w 971"/>
                <a:gd name="T11" fmla="*/ 318 h 538"/>
                <a:gd name="T12" fmla="*/ 111 w 971"/>
                <a:gd name="T13" fmla="*/ 537 h 5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71"/>
                <a:gd name="T22" fmla="*/ 0 h 538"/>
                <a:gd name="T23" fmla="*/ 971 w 971"/>
                <a:gd name="T24" fmla="*/ 538 h 5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71" h="538">
                  <a:moveTo>
                    <a:pt x="111" y="537"/>
                  </a:moveTo>
                  <a:lnTo>
                    <a:pt x="0" y="290"/>
                  </a:lnTo>
                  <a:lnTo>
                    <a:pt x="168" y="162"/>
                  </a:lnTo>
                  <a:lnTo>
                    <a:pt x="456" y="18"/>
                  </a:lnTo>
                  <a:lnTo>
                    <a:pt x="746" y="0"/>
                  </a:lnTo>
                  <a:lnTo>
                    <a:pt x="970" y="318"/>
                  </a:lnTo>
                  <a:lnTo>
                    <a:pt x="111" y="537"/>
                  </a:lnTo>
                </a:path>
              </a:pathLst>
            </a:custGeom>
            <a:solidFill>
              <a:srgbClr val="00CC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1" name="Freeform 12"/>
            <p:cNvSpPr>
              <a:spLocks/>
            </p:cNvSpPr>
            <p:nvPr/>
          </p:nvSpPr>
          <p:spPr bwMode="auto">
            <a:xfrm>
              <a:off x="1724" y="2586"/>
              <a:ext cx="683" cy="473"/>
            </a:xfrm>
            <a:custGeom>
              <a:avLst/>
              <a:gdLst>
                <a:gd name="T0" fmla="*/ 104 w 683"/>
                <a:gd name="T1" fmla="*/ 472 h 473"/>
                <a:gd name="T2" fmla="*/ 0 w 683"/>
                <a:gd name="T3" fmla="*/ 216 h 473"/>
                <a:gd name="T4" fmla="*/ 159 w 683"/>
                <a:gd name="T5" fmla="*/ 120 h 473"/>
                <a:gd name="T6" fmla="*/ 336 w 683"/>
                <a:gd name="T7" fmla="*/ 0 h 473"/>
                <a:gd name="T8" fmla="*/ 487 w 683"/>
                <a:gd name="T9" fmla="*/ 39 h 473"/>
                <a:gd name="T10" fmla="*/ 682 w 683"/>
                <a:gd name="T11" fmla="*/ 310 h 473"/>
                <a:gd name="T12" fmla="*/ 104 w 683"/>
                <a:gd name="T13" fmla="*/ 472 h 47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83"/>
                <a:gd name="T22" fmla="*/ 0 h 473"/>
                <a:gd name="T23" fmla="*/ 683 w 683"/>
                <a:gd name="T24" fmla="*/ 473 h 47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83" h="473">
                  <a:moveTo>
                    <a:pt x="104" y="472"/>
                  </a:moveTo>
                  <a:lnTo>
                    <a:pt x="0" y="216"/>
                  </a:lnTo>
                  <a:lnTo>
                    <a:pt x="159" y="120"/>
                  </a:lnTo>
                  <a:lnTo>
                    <a:pt x="336" y="0"/>
                  </a:lnTo>
                  <a:lnTo>
                    <a:pt x="487" y="39"/>
                  </a:lnTo>
                  <a:lnTo>
                    <a:pt x="682" y="310"/>
                  </a:lnTo>
                  <a:lnTo>
                    <a:pt x="104" y="472"/>
                  </a:lnTo>
                </a:path>
              </a:pathLst>
            </a:custGeom>
            <a:solidFill>
              <a:srgbClr val="FFCC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2" name="Freeform 13"/>
            <p:cNvSpPr>
              <a:spLocks/>
            </p:cNvSpPr>
            <p:nvPr/>
          </p:nvSpPr>
          <p:spPr bwMode="auto">
            <a:xfrm>
              <a:off x="1844" y="2269"/>
              <a:ext cx="368" cy="444"/>
            </a:xfrm>
            <a:custGeom>
              <a:avLst/>
              <a:gdLst>
                <a:gd name="T0" fmla="*/ 11 w 368"/>
                <a:gd name="T1" fmla="*/ 443 h 444"/>
                <a:gd name="T2" fmla="*/ 0 w 368"/>
                <a:gd name="T3" fmla="*/ 245 h 444"/>
                <a:gd name="T4" fmla="*/ 113 w 368"/>
                <a:gd name="T5" fmla="*/ 0 h 444"/>
                <a:gd name="T6" fmla="*/ 367 w 368"/>
                <a:gd name="T7" fmla="*/ 356 h 444"/>
                <a:gd name="T8" fmla="*/ 11 w 368"/>
                <a:gd name="T9" fmla="*/ 443 h 4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68"/>
                <a:gd name="T16" fmla="*/ 0 h 444"/>
                <a:gd name="T17" fmla="*/ 368 w 368"/>
                <a:gd name="T18" fmla="*/ 444 h 4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68" h="444">
                  <a:moveTo>
                    <a:pt x="11" y="443"/>
                  </a:moveTo>
                  <a:lnTo>
                    <a:pt x="0" y="245"/>
                  </a:lnTo>
                  <a:lnTo>
                    <a:pt x="113" y="0"/>
                  </a:lnTo>
                  <a:lnTo>
                    <a:pt x="367" y="356"/>
                  </a:lnTo>
                  <a:lnTo>
                    <a:pt x="11" y="443"/>
                  </a:lnTo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3" name="Freeform 14"/>
            <p:cNvSpPr>
              <a:spLocks/>
            </p:cNvSpPr>
            <p:nvPr/>
          </p:nvSpPr>
          <p:spPr bwMode="auto">
            <a:xfrm>
              <a:off x="860" y="3084"/>
              <a:ext cx="911" cy="760"/>
            </a:xfrm>
            <a:custGeom>
              <a:avLst/>
              <a:gdLst>
                <a:gd name="T0" fmla="*/ 841 w 911"/>
                <a:gd name="T1" fmla="*/ 759 h 760"/>
                <a:gd name="T2" fmla="*/ 910 w 911"/>
                <a:gd name="T3" fmla="*/ 348 h 760"/>
                <a:gd name="T4" fmla="*/ 648 w 911"/>
                <a:gd name="T5" fmla="*/ 118 h 760"/>
                <a:gd name="T6" fmla="*/ 296 w 911"/>
                <a:gd name="T7" fmla="*/ 0 h 760"/>
                <a:gd name="T8" fmla="*/ 0 w 911"/>
                <a:gd name="T9" fmla="*/ 289 h 760"/>
                <a:gd name="T10" fmla="*/ 841 w 911"/>
                <a:gd name="T11" fmla="*/ 759 h 76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911"/>
                <a:gd name="T19" fmla="*/ 0 h 760"/>
                <a:gd name="T20" fmla="*/ 911 w 911"/>
                <a:gd name="T21" fmla="*/ 760 h 76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911" h="760">
                  <a:moveTo>
                    <a:pt x="841" y="759"/>
                  </a:moveTo>
                  <a:lnTo>
                    <a:pt x="910" y="348"/>
                  </a:lnTo>
                  <a:lnTo>
                    <a:pt x="648" y="118"/>
                  </a:lnTo>
                  <a:lnTo>
                    <a:pt x="296" y="0"/>
                  </a:lnTo>
                  <a:lnTo>
                    <a:pt x="0" y="289"/>
                  </a:lnTo>
                  <a:lnTo>
                    <a:pt x="841" y="759"/>
                  </a:lnTo>
                </a:path>
              </a:pathLst>
            </a:custGeom>
            <a:solidFill>
              <a:srgbClr val="009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4" name="Freeform 15"/>
            <p:cNvSpPr>
              <a:spLocks/>
            </p:cNvSpPr>
            <p:nvPr/>
          </p:nvSpPr>
          <p:spPr bwMode="auto">
            <a:xfrm>
              <a:off x="1156" y="2822"/>
              <a:ext cx="673" cy="611"/>
            </a:xfrm>
            <a:custGeom>
              <a:avLst/>
              <a:gdLst>
                <a:gd name="T0" fmla="*/ 614 w 673"/>
                <a:gd name="T1" fmla="*/ 610 h 611"/>
                <a:gd name="T2" fmla="*/ 672 w 673"/>
                <a:gd name="T3" fmla="*/ 236 h 611"/>
                <a:gd name="T4" fmla="*/ 496 w 673"/>
                <a:gd name="T5" fmla="*/ 4 h 611"/>
                <a:gd name="T6" fmla="*/ 267 w 673"/>
                <a:gd name="T7" fmla="*/ 0 h 611"/>
                <a:gd name="T8" fmla="*/ 0 w 673"/>
                <a:gd name="T9" fmla="*/ 262 h 611"/>
                <a:gd name="T10" fmla="*/ 614 w 673"/>
                <a:gd name="T11" fmla="*/ 610 h 61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73"/>
                <a:gd name="T19" fmla="*/ 0 h 611"/>
                <a:gd name="T20" fmla="*/ 673 w 673"/>
                <a:gd name="T21" fmla="*/ 611 h 61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73" h="611">
                  <a:moveTo>
                    <a:pt x="614" y="610"/>
                  </a:moveTo>
                  <a:lnTo>
                    <a:pt x="672" y="236"/>
                  </a:lnTo>
                  <a:lnTo>
                    <a:pt x="496" y="4"/>
                  </a:lnTo>
                  <a:lnTo>
                    <a:pt x="267" y="0"/>
                  </a:lnTo>
                  <a:lnTo>
                    <a:pt x="0" y="262"/>
                  </a:lnTo>
                  <a:lnTo>
                    <a:pt x="614" y="610"/>
                  </a:lnTo>
                </a:path>
              </a:pathLst>
            </a:custGeom>
            <a:solidFill>
              <a:srgbClr val="00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5" name="Freeform 16"/>
            <p:cNvSpPr>
              <a:spLocks/>
            </p:cNvSpPr>
            <p:nvPr/>
          </p:nvSpPr>
          <p:spPr bwMode="auto">
            <a:xfrm>
              <a:off x="1423" y="2554"/>
              <a:ext cx="463" cy="505"/>
            </a:xfrm>
            <a:custGeom>
              <a:avLst/>
              <a:gdLst>
                <a:gd name="T0" fmla="*/ 405 w 463"/>
                <a:gd name="T1" fmla="*/ 504 h 505"/>
                <a:gd name="T2" fmla="*/ 462 w 463"/>
                <a:gd name="T3" fmla="*/ 152 h 505"/>
                <a:gd name="T4" fmla="*/ 397 w 463"/>
                <a:gd name="T5" fmla="*/ 0 h 505"/>
                <a:gd name="T6" fmla="*/ 236 w 463"/>
                <a:gd name="T7" fmla="*/ 24 h 505"/>
                <a:gd name="T8" fmla="*/ 0 w 463"/>
                <a:gd name="T9" fmla="*/ 268 h 505"/>
                <a:gd name="T10" fmla="*/ 405 w 463"/>
                <a:gd name="T11" fmla="*/ 504 h 5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63"/>
                <a:gd name="T19" fmla="*/ 0 h 505"/>
                <a:gd name="T20" fmla="*/ 463 w 463"/>
                <a:gd name="T21" fmla="*/ 505 h 50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63" h="505">
                  <a:moveTo>
                    <a:pt x="405" y="504"/>
                  </a:moveTo>
                  <a:lnTo>
                    <a:pt x="462" y="152"/>
                  </a:lnTo>
                  <a:lnTo>
                    <a:pt x="397" y="0"/>
                  </a:lnTo>
                  <a:lnTo>
                    <a:pt x="236" y="24"/>
                  </a:lnTo>
                  <a:lnTo>
                    <a:pt x="0" y="268"/>
                  </a:lnTo>
                  <a:lnTo>
                    <a:pt x="405" y="504"/>
                  </a:lnTo>
                </a:path>
              </a:pathLst>
            </a:cu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6" name="Freeform 17"/>
            <p:cNvSpPr>
              <a:spLocks/>
            </p:cNvSpPr>
            <p:nvPr/>
          </p:nvSpPr>
          <p:spPr bwMode="auto">
            <a:xfrm>
              <a:off x="1656" y="2269"/>
              <a:ext cx="301" cy="434"/>
            </a:xfrm>
            <a:custGeom>
              <a:avLst/>
              <a:gdLst>
                <a:gd name="T0" fmla="*/ 229 w 301"/>
                <a:gd name="T1" fmla="*/ 433 h 434"/>
                <a:gd name="T2" fmla="*/ 300 w 301"/>
                <a:gd name="T3" fmla="*/ 0 h 434"/>
                <a:gd name="T4" fmla="*/ 0 w 301"/>
                <a:gd name="T5" fmla="*/ 309 h 434"/>
                <a:gd name="T6" fmla="*/ 229 w 301"/>
                <a:gd name="T7" fmla="*/ 433 h 43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01"/>
                <a:gd name="T13" fmla="*/ 0 h 434"/>
                <a:gd name="T14" fmla="*/ 301 w 301"/>
                <a:gd name="T15" fmla="*/ 434 h 43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01" h="434">
                  <a:moveTo>
                    <a:pt x="229" y="433"/>
                  </a:moveTo>
                  <a:lnTo>
                    <a:pt x="300" y="0"/>
                  </a:lnTo>
                  <a:lnTo>
                    <a:pt x="0" y="309"/>
                  </a:lnTo>
                  <a:lnTo>
                    <a:pt x="229" y="433"/>
                  </a:lnTo>
                </a:path>
              </a:pathLst>
            </a:custGeom>
            <a:solidFill>
              <a:srgbClr val="CC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441" name="Line 18"/>
          <p:cNvSpPr>
            <a:spLocks noChangeShapeType="1"/>
          </p:cNvSpPr>
          <p:nvPr/>
        </p:nvSpPr>
        <p:spPr bwMode="auto">
          <a:xfrm>
            <a:off x="3165475" y="4067175"/>
            <a:ext cx="12700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2" name="Line 19"/>
          <p:cNvSpPr>
            <a:spLocks noChangeShapeType="1"/>
          </p:cNvSpPr>
          <p:nvPr/>
        </p:nvSpPr>
        <p:spPr bwMode="auto">
          <a:xfrm>
            <a:off x="3354388" y="4471988"/>
            <a:ext cx="1081087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Line 20"/>
          <p:cNvSpPr>
            <a:spLocks noChangeShapeType="1"/>
          </p:cNvSpPr>
          <p:nvPr/>
        </p:nvSpPr>
        <p:spPr bwMode="auto">
          <a:xfrm>
            <a:off x="3741738" y="4876800"/>
            <a:ext cx="693737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Line 21"/>
          <p:cNvSpPr>
            <a:spLocks noChangeShapeType="1"/>
          </p:cNvSpPr>
          <p:nvPr/>
        </p:nvSpPr>
        <p:spPr bwMode="auto">
          <a:xfrm>
            <a:off x="4087813" y="5316538"/>
            <a:ext cx="347662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5" name="Line 22"/>
          <p:cNvSpPr>
            <a:spLocks noChangeShapeType="1"/>
          </p:cNvSpPr>
          <p:nvPr/>
        </p:nvSpPr>
        <p:spPr bwMode="auto">
          <a:xfrm flipV="1">
            <a:off x="6229350" y="3848100"/>
            <a:ext cx="0" cy="180975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 type="none" w="sm" len="sm"/>
            <a:tailEnd type="stealth" w="med" len="lg"/>
          </a:ln>
          <a:effectLst>
            <a:outerShdw dist="53882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1575" name="Rectangle 23"/>
          <p:cNvSpPr>
            <a:spLocks noChangeArrowheads="1"/>
          </p:cNvSpPr>
          <p:nvPr/>
        </p:nvSpPr>
        <p:spPr bwMode="auto">
          <a:xfrm>
            <a:off x="6492875" y="5294313"/>
            <a:ext cx="1457325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550" tIns="41275" rIns="82550" bIns="41275">
            <a:spAutoFit/>
          </a:bodyPr>
          <a:lstStyle/>
          <a:p>
            <a:pPr defTabSz="822325" eaLnBrk="0" hangingPunct="0">
              <a:spcBef>
                <a:spcPct val="50000"/>
              </a:spcBef>
              <a:defRPr/>
            </a:pPr>
            <a:r>
              <a:rPr lang="en-US" sz="1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Volume</a:t>
            </a:r>
          </a:p>
        </p:txBody>
      </p:sp>
      <p:sp>
        <p:nvSpPr>
          <p:cNvPr id="791576" name="Rectangle 24"/>
          <p:cNvSpPr>
            <a:spLocks noChangeArrowheads="1"/>
          </p:cNvSpPr>
          <p:nvPr/>
        </p:nvSpPr>
        <p:spPr bwMode="auto">
          <a:xfrm>
            <a:off x="6454775" y="3922713"/>
            <a:ext cx="1457325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550" tIns="41275" rIns="82550" bIns="41275">
            <a:spAutoFit/>
          </a:bodyPr>
          <a:lstStyle/>
          <a:p>
            <a:pPr defTabSz="822325" eaLnBrk="0" hangingPunct="0">
              <a:spcBef>
                <a:spcPct val="50000"/>
              </a:spcBef>
              <a:defRPr/>
            </a:pPr>
            <a:r>
              <a:rPr lang="en-US" sz="1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Value</a:t>
            </a:r>
          </a:p>
        </p:txBody>
      </p:sp>
    </p:spTree>
    <p:extLst>
      <p:ext uri="{BB962C8B-B14F-4D97-AF65-F5344CB8AC3E}">
        <p14:creationId xmlns:p14="http://schemas.microsoft.com/office/powerpoint/2010/main" val="3969392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 smtClean="0"/>
              <a:t>The Data-decision </a:t>
            </a:r>
            <a:r>
              <a:rPr lang="en-US" altLang="id-ID" i="1" smtClean="0"/>
              <a:t>Value Chain</a:t>
            </a:r>
            <a:endParaRPr lang="en-US" altLang="id-ID" smtClean="0"/>
          </a:p>
        </p:txBody>
      </p:sp>
      <p:sp>
        <p:nvSpPr>
          <p:cNvPr id="1175555" name="Rectangle 3"/>
          <p:cNvSpPr>
            <a:spLocks noChangeArrowheads="1"/>
          </p:cNvSpPr>
          <p:nvPr/>
        </p:nvSpPr>
        <p:spPr bwMode="auto">
          <a:xfrm>
            <a:off x="457200" y="5105400"/>
            <a:ext cx="2033588" cy="13049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it-IT" sz="12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it-IT" sz="24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Data</a:t>
            </a:r>
            <a:endParaRPr lang="it-IT" sz="1200">
              <a:latin typeface="Comic Sans MS" pitchFamily="66" charset="0"/>
            </a:endParaRPr>
          </a:p>
          <a:p>
            <a:pPr eaLnBrk="0" hangingPunct="0">
              <a:buFontTx/>
              <a:buChar char="•"/>
              <a:defRPr/>
            </a:pPr>
            <a:r>
              <a:rPr lang="it-IT" sz="1200">
                <a:latin typeface="Comic Sans MS" pitchFamily="66" charset="0"/>
              </a:rPr>
              <a:t> </a:t>
            </a:r>
            <a:r>
              <a:rPr lang="en-US" sz="1400">
                <a:latin typeface="Comic Sans MS" pitchFamily="66" charset="0"/>
              </a:rPr>
              <a:t>Customer data</a:t>
            </a:r>
            <a:endParaRPr lang="it-IT" sz="1400">
              <a:latin typeface="Comic Sans MS" pitchFamily="66" charset="0"/>
            </a:endParaRPr>
          </a:p>
          <a:p>
            <a:pPr eaLnBrk="0" hangingPunct="0">
              <a:buFontTx/>
              <a:buChar char="•"/>
              <a:defRPr/>
            </a:pPr>
            <a:r>
              <a:rPr lang="it-IT" sz="1400">
                <a:latin typeface="Comic Sans MS" pitchFamily="66" charset="0"/>
              </a:rPr>
              <a:t> </a:t>
            </a:r>
            <a:r>
              <a:rPr lang="en-US" sz="1400">
                <a:latin typeface="Comic Sans MS" pitchFamily="66" charset="0"/>
              </a:rPr>
              <a:t>Store data</a:t>
            </a:r>
            <a:endParaRPr lang="it-IT" sz="1400">
              <a:latin typeface="Comic Sans MS" pitchFamily="66" charset="0"/>
            </a:endParaRPr>
          </a:p>
          <a:p>
            <a:pPr eaLnBrk="0" hangingPunct="0">
              <a:buFontTx/>
              <a:buChar char="•"/>
              <a:defRPr/>
            </a:pPr>
            <a:r>
              <a:rPr lang="it-IT" sz="1400">
                <a:latin typeface="Comic Sans MS" pitchFamily="66" charset="0"/>
              </a:rPr>
              <a:t> </a:t>
            </a:r>
            <a:r>
              <a:rPr lang="en-US" sz="1400">
                <a:latin typeface="Comic Sans MS" pitchFamily="66" charset="0"/>
              </a:rPr>
              <a:t>Demographical Data</a:t>
            </a:r>
            <a:endParaRPr lang="it-IT" sz="1400">
              <a:latin typeface="Comic Sans MS" pitchFamily="66" charset="0"/>
            </a:endParaRPr>
          </a:p>
          <a:p>
            <a:pPr eaLnBrk="0" hangingPunct="0">
              <a:buFontTx/>
              <a:buChar char="•"/>
              <a:defRPr/>
            </a:pPr>
            <a:r>
              <a:rPr lang="it-IT" sz="1400">
                <a:latin typeface="Comic Sans MS" pitchFamily="66" charset="0"/>
              </a:rPr>
              <a:t> </a:t>
            </a:r>
            <a:r>
              <a:rPr lang="en-US" sz="1400">
                <a:latin typeface="Comic Sans MS" pitchFamily="66" charset="0"/>
              </a:rPr>
              <a:t>Geographical data</a:t>
            </a:r>
            <a:endParaRPr lang="it-IT" sz="1200">
              <a:latin typeface="Comic Sans MS" pitchFamily="66" charset="0"/>
            </a:endParaRPr>
          </a:p>
        </p:txBody>
      </p:sp>
      <p:sp>
        <p:nvSpPr>
          <p:cNvPr id="1175556" name="Rectangle 4"/>
          <p:cNvSpPr>
            <a:spLocks noChangeArrowheads="1"/>
          </p:cNvSpPr>
          <p:nvPr/>
        </p:nvSpPr>
        <p:spPr bwMode="auto">
          <a:xfrm>
            <a:off x="1828800" y="3962400"/>
            <a:ext cx="2565400" cy="13049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it-IT" sz="1200">
                <a:latin typeface="Comic Sans MS" pitchFamily="66" charset="0"/>
              </a:rPr>
              <a:t> </a:t>
            </a:r>
            <a:r>
              <a:rPr lang="it-IT" sz="24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Information</a:t>
            </a:r>
            <a:endParaRPr lang="it-IT" sz="1200">
              <a:latin typeface="Comic Sans MS" pitchFamily="66" charset="0"/>
            </a:endParaRPr>
          </a:p>
          <a:p>
            <a:pPr eaLnBrk="0" hangingPunct="0">
              <a:buFontTx/>
              <a:buChar char="•"/>
              <a:defRPr/>
            </a:pPr>
            <a:r>
              <a:rPr lang="it-IT" sz="1200">
                <a:latin typeface="Comic Sans MS" pitchFamily="66" charset="0"/>
              </a:rPr>
              <a:t> </a:t>
            </a:r>
            <a:r>
              <a:rPr lang="it-IT" sz="1400">
                <a:latin typeface="Comic Sans MS" pitchFamily="66" charset="0"/>
              </a:rPr>
              <a:t>X </a:t>
            </a:r>
            <a:r>
              <a:rPr lang="en-US" sz="1400">
                <a:latin typeface="Comic Sans MS" pitchFamily="66" charset="0"/>
              </a:rPr>
              <a:t>lives</a:t>
            </a:r>
            <a:r>
              <a:rPr lang="it-IT" sz="1400">
                <a:latin typeface="Comic Sans MS" pitchFamily="66" charset="0"/>
              </a:rPr>
              <a:t> in Z</a:t>
            </a:r>
          </a:p>
          <a:p>
            <a:pPr eaLnBrk="0" hangingPunct="0">
              <a:buFontTx/>
              <a:buChar char="•"/>
              <a:defRPr/>
            </a:pPr>
            <a:r>
              <a:rPr lang="it-IT" sz="1400">
                <a:latin typeface="Comic Sans MS" pitchFamily="66" charset="0"/>
              </a:rPr>
              <a:t> S </a:t>
            </a:r>
            <a:r>
              <a:rPr lang="en-US" sz="1400">
                <a:latin typeface="Comic Sans MS" pitchFamily="66" charset="0"/>
              </a:rPr>
              <a:t>is</a:t>
            </a:r>
            <a:r>
              <a:rPr lang="it-IT" sz="1400">
                <a:latin typeface="Comic Sans MS" pitchFamily="66" charset="0"/>
              </a:rPr>
              <a:t> Y </a:t>
            </a:r>
            <a:r>
              <a:rPr lang="en-US" sz="1400">
                <a:latin typeface="Comic Sans MS" pitchFamily="66" charset="0"/>
              </a:rPr>
              <a:t>years old</a:t>
            </a:r>
            <a:endParaRPr lang="it-IT" sz="1400">
              <a:latin typeface="Comic Sans MS" pitchFamily="66" charset="0"/>
            </a:endParaRPr>
          </a:p>
          <a:p>
            <a:pPr eaLnBrk="0" hangingPunct="0">
              <a:buFontTx/>
              <a:buChar char="•"/>
              <a:defRPr/>
            </a:pPr>
            <a:r>
              <a:rPr lang="it-IT" sz="1400">
                <a:latin typeface="Comic Sans MS" pitchFamily="66" charset="0"/>
              </a:rPr>
              <a:t> X </a:t>
            </a:r>
            <a:r>
              <a:rPr lang="en-US" sz="1400">
                <a:latin typeface="Comic Sans MS" pitchFamily="66" charset="0"/>
              </a:rPr>
              <a:t>and</a:t>
            </a:r>
            <a:r>
              <a:rPr lang="it-IT" sz="1400">
                <a:latin typeface="Comic Sans MS" pitchFamily="66" charset="0"/>
              </a:rPr>
              <a:t> S </a:t>
            </a:r>
            <a:r>
              <a:rPr lang="en-US" sz="1400">
                <a:latin typeface="Comic Sans MS" pitchFamily="66" charset="0"/>
              </a:rPr>
              <a:t>moved</a:t>
            </a:r>
            <a:endParaRPr lang="it-IT" sz="1400">
              <a:latin typeface="Comic Sans MS" pitchFamily="66" charset="0"/>
            </a:endParaRPr>
          </a:p>
          <a:p>
            <a:pPr eaLnBrk="0" hangingPunct="0">
              <a:buFontTx/>
              <a:buChar char="•"/>
              <a:defRPr/>
            </a:pPr>
            <a:r>
              <a:rPr lang="it-IT" sz="1400">
                <a:latin typeface="Comic Sans MS" pitchFamily="66" charset="0"/>
              </a:rPr>
              <a:t> W </a:t>
            </a:r>
            <a:r>
              <a:rPr lang="en-US" sz="1400">
                <a:latin typeface="Comic Sans MS" pitchFamily="66" charset="0"/>
              </a:rPr>
              <a:t>has money in</a:t>
            </a:r>
            <a:r>
              <a:rPr lang="it-IT" sz="1400">
                <a:latin typeface="Comic Sans MS" pitchFamily="66" charset="0"/>
              </a:rPr>
              <a:t> Z</a:t>
            </a:r>
          </a:p>
        </p:txBody>
      </p:sp>
      <p:sp>
        <p:nvSpPr>
          <p:cNvPr id="1175557" name="Rectangle 5"/>
          <p:cNvSpPr>
            <a:spLocks noChangeArrowheads="1"/>
          </p:cNvSpPr>
          <p:nvPr/>
        </p:nvSpPr>
        <p:spPr bwMode="auto">
          <a:xfrm>
            <a:off x="3657600" y="2667000"/>
            <a:ext cx="3098800" cy="13049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it-IT" sz="1200">
                <a:latin typeface="Comic Sans MS" pitchFamily="66" charset="0"/>
              </a:rPr>
              <a:t>  </a:t>
            </a: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Knowledge</a:t>
            </a:r>
            <a:endParaRPr lang="it-IT" sz="1200">
              <a:latin typeface="Comic Sans MS" pitchFamily="66" charset="0"/>
            </a:endParaRPr>
          </a:p>
          <a:p>
            <a:pPr eaLnBrk="0" hangingPunct="0">
              <a:buFontTx/>
              <a:buChar char="•"/>
              <a:defRPr/>
            </a:pPr>
            <a:r>
              <a:rPr lang="it-IT" sz="1200">
                <a:latin typeface="Comic Sans MS" pitchFamily="66" charset="0"/>
              </a:rPr>
              <a:t> </a:t>
            </a:r>
            <a:r>
              <a:rPr lang="en-US" sz="1400">
                <a:latin typeface="Comic Sans MS" pitchFamily="66" charset="0"/>
              </a:rPr>
              <a:t>A quantity</a:t>
            </a:r>
            <a:r>
              <a:rPr lang="it-IT" sz="1400">
                <a:latin typeface="Comic Sans MS" pitchFamily="66" charset="0"/>
              </a:rPr>
              <a:t> Y </a:t>
            </a:r>
            <a:r>
              <a:rPr lang="en-US" sz="1400">
                <a:latin typeface="Comic Sans MS" pitchFamily="66" charset="0"/>
              </a:rPr>
              <a:t>of product</a:t>
            </a:r>
            <a:r>
              <a:rPr lang="it-IT" sz="1400">
                <a:latin typeface="Comic Sans MS" pitchFamily="66" charset="0"/>
              </a:rPr>
              <a:t> A </a:t>
            </a:r>
            <a:r>
              <a:rPr lang="en-US" sz="1400">
                <a:latin typeface="Comic Sans MS" pitchFamily="66" charset="0"/>
              </a:rPr>
              <a:t>is used in region </a:t>
            </a:r>
            <a:r>
              <a:rPr lang="it-IT" sz="1400">
                <a:latin typeface="Comic Sans MS" pitchFamily="66" charset="0"/>
              </a:rPr>
              <a:t>Z</a:t>
            </a:r>
          </a:p>
          <a:p>
            <a:pPr eaLnBrk="0" hangingPunct="0">
              <a:buFontTx/>
              <a:buChar char="•"/>
              <a:defRPr/>
            </a:pPr>
            <a:r>
              <a:rPr lang="it-IT" sz="1400">
                <a:latin typeface="Comic Sans MS" pitchFamily="66" charset="0"/>
              </a:rPr>
              <a:t> </a:t>
            </a:r>
            <a:r>
              <a:rPr lang="en-US" sz="1400">
                <a:latin typeface="Comic Sans MS" pitchFamily="66" charset="0"/>
              </a:rPr>
              <a:t>Customers of class</a:t>
            </a:r>
            <a:r>
              <a:rPr lang="it-IT" sz="1400">
                <a:latin typeface="Comic Sans MS" pitchFamily="66" charset="0"/>
              </a:rPr>
              <a:t> Y </a:t>
            </a:r>
            <a:r>
              <a:rPr lang="en-US" sz="1400">
                <a:latin typeface="Comic Sans MS" pitchFamily="66" charset="0"/>
              </a:rPr>
              <a:t>use</a:t>
            </a:r>
            <a:r>
              <a:rPr lang="it-IT" sz="1400">
                <a:latin typeface="Comic Sans MS" pitchFamily="66" charset="0"/>
              </a:rPr>
              <a:t>  x% </a:t>
            </a:r>
            <a:r>
              <a:rPr lang="en-US" sz="1400">
                <a:latin typeface="Comic Sans MS" pitchFamily="66" charset="0"/>
              </a:rPr>
              <a:t>of </a:t>
            </a:r>
            <a:r>
              <a:rPr lang="it-IT" sz="1400">
                <a:latin typeface="Comic Sans MS" pitchFamily="66" charset="0"/>
              </a:rPr>
              <a:t> C </a:t>
            </a:r>
            <a:r>
              <a:rPr lang="en-US" sz="1400">
                <a:latin typeface="Comic Sans MS" pitchFamily="66" charset="0"/>
              </a:rPr>
              <a:t>during period </a:t>
            </a:r>
            <a:r>
              <a:rPr lang="it-IT" sz="1400">
                <a:latin typeface="Comic Sans MS" pitchFamily="66" charset="0"/>
              </a:rPr>
              <a:t> D</a:t>
            </a:r>
          </a:p>
        </p:txBody>
      </p:sp>
      <p:sp>
        <p:nvSpPr>
          <p:cNvPr id="1175558" name="Rectangle 6"/>
          <p:cNvSpPr>
            <a:spLocks noChangeArrowheads="1"/>
          </p:cNvSpPr>
          <p:nvPr/>
        </p:nvSpPr>
        <p:spPr bwMode="auto">
          <a:xfrm>
            <a:off x="5867400" y="1676400"/>
            <a:ext cx="3048000" cy="1092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it-IT" sz="1200">
                <a:latin typeface="Comic Sans MS" pitchFamily="66" charset="0"/>
              </a:rPr>
              <a:t>  </a:t>
            </a: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Decision</a:t>
            </a:r>
            <a:endParaRPr lang="it-IT" sz="1200">
              <a:latin typeface="Comic Sans MS" pitchFamily="66" charset="0"/>
            </a:endParaRPr>
          </a:p>
          <a:p>
            <a:pPr eaLnBrk="0" hangingPunct="0">
              <a:buFontTx/>
              <a:buChar char="•"/>
              <a:defRPr/>
            </a:pPr>
            <a:r>
              <a:rPr lang="it-IT" sz="1200">
                <a:latin typeface="Comic Sans MS" pitchFamily="66" charset="0"/>
              </a:rPr>
              <a:t>  </a:t>
            </a:r>
            <a:r>
              <a:rPr lang="en-US" sz="1400">
                <a:latin typeface="Comic Sans MS" pitchFamily="66" charset="0"/>
              </a:rPr>
              <a:t>Promote product</a:t>
            </a:r>
            <a:r>
              <a:rPr lang="it-IT" sz="1400">
                <a:latin typeface="Comic Sans MS" pitchFamily="66" charset="0"/>
              </a:rPr>
              <a:t> A</a:t>
            </a:r>
            <a:r>
              <a:rPr lang="en-US" sz="1400">
                <a:latin typeface="Comic Sans MS" pitchFamily="66" charset="0"/>
              </a:rPr>
              <a:t> in region </a:t>
            </a:r>
            <a:r>
              <a:rPr lang="it-IT" sz="1400">
                <a:latin typeface="Comic Sans MS" pitchFamily="66" charset="0"/>
              </a:rPr>
              <a:t> Z</a:t>
            </a:r>
            <a:r>
              <a:rPr lang="en-US" sz="1400">
                <a:latin typeface="Comic Sans MS" pitchFamily="66" charset="0"/>
              </a:rPr>
              <a:t>.</a:t>
            </a:r>
            <a:endParaRPr lang="it-IT" sz="1400">
              <a:latin typeface="Comic Sans MS" pitchFamily="66" charset="0"/>
            </a:endParaRPr>
          </a:p>
          <a:p>
            <a:pPr eaLnBrk="0" hangingPunct="0">
              <a:buFontTx/>
              <a:buChar char="•"/>
              <a:defRPr/>
            </a:pPr>
            <a:r>
              <a:rPr lang="it-IT" sz="1400">
                <a:latin typeface="Comic Sans MS" pitchFamily="66" charset="0"/>
              </a:rPr>
              <a:t>  </a:t>
            </a:r>
            <a:r>
              <a:rPr lang="en-US" sz="1400">
                <a:latin typeface="Comic Sans MS" pitchFamily="66" charset="0"/>
              </a:rPr>
              <a:t>Mail </a:t>
            </a:r>
            <a:r>
              <a:rPr lang="it-IT" sz="1400">
                <a:latin typeface="Comic Sans MS" pitchFamily="66" charset="0"/>
              </a:rPr>
              <a:t>ads to families of profile  P</a:t>
            </a:r>
          </a:p>
          <a:p>
            <a:pPr eaLnBrk="0" hangingPunct="0">
              <a:buFontTx/>
              <a:buChar char="•"/>
              <a:defRPr/>
            </a:pPr>
            <a:r>
              <a:rPr lang="it-IT" sz="1400">
                <a:latin typeface="Comic Sans MS" pitchFamily="66" charset="0"/>
              </a:rPr>
              <a:t>  Cross-sell service B to clients C</a:t>
            </a:r>
          </a:p>
        </p:txBody>
      </p:sp>
      <p:sp>
        <p:nvSpPr>
          <p:cNvPr id="19463" name="Line 7"/>
          <p:cNvSpPr>
            <a:spLocks noChangeShapeType="1"/>
          </p:cNvSpPr>
          <p:nvPr/>
        </p:nvSpPr>
        <p:spPr bwMode="auto">
          <a:xfrm flipV="1">
            <a:off x="1143000" y="4191000"/>
            <a:ext cx="0" cy="863600"/>
          </a:xfrm>
          <a:prstGeom prst="line">
            <a:avLst/>
          </a:prstGeom>
          <a:noFill/>
          <a:ln w="25400">
            <a:solidFill>
              <a:srgbClr val="FDEF2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Line 8"/>
          <p:cNvSpPr>
            <a:spLocks noChangeShapeType="1"/>
          </p:cNvSpPr>
          <p:nvPr/>
        </p:nvSpPr>
        <p:spPr bwMode="auto">
          <a:xfrm flipV="1">
            <a:off x="2819400" y="2971800"/>
            <a:ext cx="0" cy="1016000"/>
          </a:xfrm>
          <a:prstGeom prst="line">
            <a:avLst/>
          </a:prstGeom>
          <a:noFill/>
          <a:ln w="25400">
            <a:solidFill>
              <a:srgbClr val="FDEF2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 flipV="1">
            <a:off x="4038600" y="1981200"/>
            <a:ext cx="0" cy="787400"/>
          </a:xfrm>
          <a:prstGeom prst="line">
            <a:avLst/>
          </a:prstGeom>
          <a:noFill/>
          <a:ln w="25400">
            <a:solidFill>
              <a:srgbClr val="FDEF2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>
            <a:off x="1143000" y="4191000"/>
            <a:ext cx="660400" cy="0"/>
          </a:xfrm>
          <a:prstGeom prst="line">
            <a:avLst/>
          </a:prstGeom>
          <a:noFill/>
          <a:ln w="25400">
            <a:solidFill>
              <a:srgbClr val="FDEF28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7" name="Line 11"/>
          <p:cNvSpPr>
            <a:spLocks noChangeShapeType="1"/>
          </p:cNvSpPr>
          <p:nvPr/>
        </p:nvSpPr>
        <p:spPr bwMode="auto">
          <a:xfrm>
            <a:off x="2819400" y="2971800"/>
            <a:ext cx="508000" cy="0"/>
          </a:xfrm>
          <a:prstGeom prst="line">
            <a:avLst/>
          </a:prstGeom>
          <a:noFill/>
          <a:ln w="25400">
            <a:solidFill>
              <a:srgbClr val="FDEF28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>
            <a:off x="4038600" y="1981200"/>
            <a:ext cx="1803400" cy="0"/>
          </a:xfrm>
          <a:prstGeom prst="line">
            <a:avLst/>
          </a:prstGeom>
          <a:noFill/>
          <a:ln w="25400">
            <a:solidFill>
              <a:srgbClr val="FDEF28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9177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74638"/>
            <a:ext cx="8610600" cy="654050"/>
          </a:xfrm>
        </p:spPr>
        <p:txBody>
          <a:bodyPr/>
          <a:lstStyle/>
          <a:p>
            <a:pPr eaLnBrk="1" hangingPunct="1"/>
            <a:r>
              <a:rPr lang="en-US" altLang="id-ID" sz="2000" b="1" smtClean="0"/>
              <a:t>Business Intelligence</a:t>
            </a:r>
            <a:endParaRPr lang="en-US" altLang="id-ID" sz="2000" smtClean="0"/>
          </a:p>
        </p:txBody>
      </p:sp>
      <p:pic>
        <p:nvPicPr>
          <p:cNvPr id="20483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17" t="58145" r="18871" b="1259"/>
          <a:stretch>
            <a:fillRect/>
          </a:stretch>
        </p:blipFill>
        <p:spPr>
          <a:xfrm>
            <a:off x="228600" y="1905000"/>
            <a:ext cx="8534400" cy="4572000"/>
          </a:xfrm>
          <a:solidFill>
            <a:srgbClr val="008080"/>
          </a:solidFill>
        </p:spPr>
      </p:pic>
    </p:spTree>
    <p:extLst>
      <p:ext uri="{BB962C8B-B14F-4D97-AF65-F5344CB8AC3E}">
        <p14:creationId xmlns:p14="http://schemas.microsoft.com/office/powerpoint/2010/main" val="42066440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1752600"/>
            <a:ext cx="8534400" cy="4648200"/>
          </a:xfrm>
        </p:spPr>
        <p:txBody>
          <a:bodyPr>
            <a:normAutofit fontScale="92500" lnSpcReduction="20000"/>
          </a:bodyPr>
          <a:lstStyle/>
          <a:p>
            <a:pPr marL="533400" indent="-533400" algn="l" eaLnBrk="1" hangingPunct="1">
              <a:buFont typeface="Monotype Sorts" pitchFamily="2" charset="2"/>
              <a:buAutoNum type="arabicPeriod"/>
            </a:pPr>
            <a:r>
              <a:rPr lang="en-US" altLang="id-ID" sz="3200" smtClean="0"/>
              <a:t>Para Executive membutuhkan informasi yang bersifat agregat</a:t>
            </a:r>
          </a:p>
          <a:p>
            <a:pPr marL="533400" indent="-533400" algn="l" eaLnBrk="1" hangingPunct="1">
              <a:buFont typeface="Monotype Sorts" pitchFamily="2" charset="2"/>
              <a:buAutoNum type="arabicPeriod"/>
            </a:pPr>
            <a:r>
              <a:rPr lang="en-US" altLang="id-ID" sz="3200" smtClean="0"/>
              <a:t>Kebutuhan proses knowlegde dan alat analisis dalam menghasilkan informasi</a:t>
            </a:r>
          </a:p>
          <a:p>
            <a:pPr marL="533400" indent="-533400" algn="l" eaLnBrk="1" hangingPunct="1">
              <a:buFont typeface="Monotype Sorts" pitchFamily="2" charset="2"/>
              <a:buAutoNum type="arabicPeriod"/>
            </a:pPr>
            <a:r>
              <a:rPr lang="en-US" altLang="id-ID" sz="3200" smtClean="0"/>
              <a:t>Keterbatasan sistem sebelumnya</a:t>
            </a:r>
          </a:p>
          <a:p>
            <a:pPr marL="533400" indent="-533400" algn="l" eaLnBrk="1" hangingPunct="1">
              <a:buFont typeface="Monotype Sorts" pitchFamily="2" charset="2"/>
              <a:buAutoNum type="arabicPeriod"/>
            </a:pPr>
            <a:r>
              <a:rPr lang="en-GB" altLang="id-ID" sz="3200" smtClean="0"/>
              <a:t>Organisasi ingin lebih kompetitf</a:t>
            </a:r>
            <a:endParaRPr lang="en-US" altLang="id-ID" sz="3200" i="1" smtClean="0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7772400" cy="762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id-ID" sz="3600" smtClean="0"/>
              <a:t>MENGAPA BIS DIPERLUKAN ?</a:t>
            </a:r>
            <a:br>
              <a:rPr lang="en-US" altLang="id-ID" sz="3600" smtClean="0"/>
            </a:br>
            <a:endParaRPr lang="en-US" altLang="id-ID" sz="3600" smtClean="0"/>
          </a:p>
        </p:txBody>
      </p:sp>
    </p:spTree>
    <p:extLst>
      <p:ext uri="{BB962C8B-B14F-4D97-AF65-F5344CB8AC3E}">
        <p14:creationId xmlns:p14="http://schemas.microsoft.com/office/powerpoint/2010/main" val="39332524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382000" cy="1143000"/>
          </a:xfrm>
        </p:spPr>
        <p:txBody>
          <a:bodyPr/>
          <a:lstStyle/>
          <a:p>
            <a:pPr eaLnBrk="1" hangingPunct="1"/>
            <a:r>
              <a:rPr lang="en-US" altLang="id-ID" sz="3600" smtClean="0"/>
              <a:t>Pengantar</a:t>
            </a:r>
            <a:r>
              <a:rPr lang="en-US" altLang="id-ID" sz="3600" i="1" smtClean="0"/>
              <a:t> Business intelligence System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752600"/>
            <a:ext cx="8229600" cy="4325938"/>
          </a:xfrm>
        </p:spPr>
        <p:txBody>
          <a:bodyPr/>
          <a:lstStyle/>
          <a:p>
            <a:pPr eaLnBrk="1" hangingPunct="1"/>
            <a:r>
              <a:rPr lang="en-US" altLang="id-ID" smtClean="0"/>
              <a:t>Business Intelligence Concept</a:t>
            </a:r>
          </a:p>
          <a:p>
            <a:pPr eaLnBrk="1" hangingPunct="1"/>
            <a:r>
              <a:rPr lang="en-US" altLang="id-ID" smtClean="0"/>
              <a:t>Why BIS Needed?</a:t>
            </a:r>
          </a:p>
          <a:p>
            <a:pPr eaLnBrk="1" hangingPunct="1"/>
            <a:r>
              <a:rPr lang="en-US" altLang="en-US" smtClean="0"/>
              <a:t>Business Intelligence Tools</a:t>
            </a:r>
          </a:p>
          <a:p>
            <a:pPr eaLnBrk="1" hangingPunct="1">
              <a:buFontTx/>
              <a:buNone/>
            </a:pPr>
            <a:endParaRPr lang="en-US" altLang="en-US" smtClean="0"/>
          </a:p>
          <a:p>
            <a:pPr eaLnBrk="1" hangingPunct="1">
              <a:buFontTx/>
              <a:buNone/>
            </a:pPr>
            <a:endParaRPr lang="en-US" altLang="id-ID" i="1" smtClean="0"/>
          </a:p>
        </p:txBody>
      </p:sp>
    </p:spTree>
    <p:extLst>
      <p:ext uri="{BB962C8B-B14F-4D97-AF65-F5344CB8AC3E}">
        <p14:creationId xmlns:p14="http://schemas.microsoft.com/office/powerpoint/2010/main" val="29492219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1752600"/>
            <a:ext cx="8610600" cy="4495800"/>
          </a:xfrm>
        </p:spPr>
        <p:txBody>
          <a:bodyPr>
            <a:normAutofit fontScale="85000" lnSpcReduction="20000"/>
          </a:bodyPr>
          <a:lstStyle/>
          <a:p>
            <a:pPr marL="381000" indent="-381000" algn="l" eaLnBrk="1" hangingPunct="1"/>
            <a:r>
              <a:rPr lang="en-US" altLang="id-ID" sz="2600" smtClean="0"/>
              <a:t>Seorang sales executive :</a:t>
            </a:r>
          </a:p>
          <a:p>
            <a:pPr marL="381000" indent="-381000" algn="l" eaLnBrk="1" hangingPunct="1">
              <a:buFont typeface="Monotype Sorts" pitchFamily="2" charset="2"/>
              <a:buAutoNum type="arabicPeriod"/>
            </a:pPr>
            <a:r>
              <a:rPr lang="en-US" altLang="id-ID" sz="2600" smtClean="0"/>
              <a:t>Ingin melihat seluruh penjualan selama 3 tahun lalu, bulan-bulan yang memiliki profit lebih besar xx persen. </a:t>
            </a:r>
          </a:p>
          <a:p>
            <a:pPr marL="381000" indent="-381000" algn="l" eaLnBrk="1" hangingPunct="1">
              <a:buFont typeface="Monotype Sorts" pitchFamily="2" charset="2"/>
              <a:buAutoNum type="arabicPeriod"/>
            </a:pPr>
            <a:r>
              <a:rPr lang="en-US" altLang="id-ID" sz="2600" smtClean="0"/>
              <a:t>ingin mengetahui daerah mana saja yang penjualannya melebihi yy persen. </a:t>
            </a:r>
          </a:p>
          <a:p>
            <a:pPr marL="381000" indent="-381000" algn="l" eaLnBrk="1" hangingPunct="1">
              <a:buFont typeface="Monotype Sorts" pitchFamily="2" charset="2"/>
              <a:buAutoNum type="arabicPeriod"/>
            </a:pPr>
            <a:r>
              <a:rPr lang="en-US" altLang="id-ID" sz="2600" smtClean="0"/>
              <a:t>Ingin melihat bagaimana keberhasilan Tim penjualan pada suatu daerah tertentu dibandingkan dengan Tim penjualan sebelumnya. Ia akan memasangkan antara teritorial dengan Tim yang cocok yang mengakibatkan suksesnya penjualan. </a:t>
            </a:r>
          </a:p>
          <a:p>
            <a:pPr marL="381000" indent="-381000" algn="l" eaLnBrk="1" hangingPunct="1">
              <a:buFont typeface="Monotype Sorts" pitchFamily="2" charset="2"/>
              <a:buAutoNum type="arabicPeriod"/>
            </a:pPr>
            <a:endParaRPr lang="en-US" altLang="id-ID" sz="2600" i="1" smtClean="0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228600"/>
            <a:ext cx="7772400" cy="12223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id-ID" smtClean="0"/>
              <a:t>Kebutuhan Informasi Agregat (1)</a:t>
            </a:r>
          </a:p>
        </p:txBody>
      </p:sp>
    </p:spTree>
    <p:extLst>
      <p:ext uri="{BB962C8B-B14F-4D97-AF65-F5344CB8AC3E}">
        <p14:creationId xmlns:p14="http://schemas.microsoft.com/office/powerpoint/2010/main" val="7270829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752600"/>
            <a:ext cx="8229600" cy="4648200"/>
          </a:xfrm>
        </p:spPr>
        <p:txBody>
          <a:bodyPr/>
          <a:lstStyle/>
          <a:p>
            <a:pPr marL="533400" indent="-533400" algn="l" eaLnBrk="1" hangingPunct="1"/>
            <a:r>
              <a:rPr lang="en-US" altLang="id-ID" smtClean="0"/>
              <a:t>Seorang sales executive :</a:t>
            </a:r>
          </a:p>
          <a:p>
            <a:pPr marL="533400" indent="-533400" algn="l" eaLnBrk="1" hangingPunct="1">
              <a:buFont typeface="Monotype Sorts" pitchFamily="2" charset="2"/>
              <a:buAutoNum type="arabicPeriod" startAt="4"/>
            </a:pPr>
            <a:r>
              <a:rPr lang="en-US" altLang="id-ID" smtClean="0"/>
              <a:t>Ingin melihat kecenderungan profit dari produk-produk yang dijual untuk beberapa tahun terakhir.</a:t>
            </a:r>
          </a:p>
          <a:p>
            <a:pPr marL="533400" indent="-533400" algn="l" eaLnBrk="1" hangingPunct="1">
              <a:buFont typeface="Monotype Sorts" pitchFamily="2" charset="2"/>
              <a:buAutoNum type="arabicPeriod" startAt="4"/>
            </a:pPr>
            <a:r>
              <a:rPr lang="en-US" altLang="id-ID" smtClean="0"/>
              <a:t>Ingin mengetahui lima produk yang memiliki rangking peningkatan profit tertinggi. </a:t>
            </a:r>
            <a:endParaRPr lang="en-US" altLang="id-ID" i="1" smtClean="0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228600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id-ID" smtClean="0"/>
              <a:t>Kebutuhan Informasi Agregat (2)</a:t>
            </a:r>
          </a:p>
        </p:txBody>
      </p:sp>
    </p:spTree>
    <p:extLst>
      <p:ext uri="{BB962C8B-B14F-4D97-AF65-F5344CB8AC3E}">
        <p14:creationId xmlns:p14="http://schemas.microsoft.com/office/powerpoint/2010/main" val="42478923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id-ID" smtClean="0"/>
              <a:t>Kebutuhan Proses dan Alat Analisis Bisnis 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id-ID" smtClean="0"/>
              <a:t>Perlunya alat yang menyediakan data agregat seperti </a:t>
            </a:r>
            <a:r>
              <a:rPr lang="en-US" altLang="id-ID" i="1" smtClean="0"/>
              <a:t>sum, min, max, and count.</a:t>
            </a:r>
          </a:p>
          <a:p>
            <a:pPr eaLnBrk="1" hangingPunct="1"/>
            <a:r>
              <a:rPr lang="en-US" altLang="id-ID" smtClean="0"/>
              <a:t>Perlunya alat yang memiliki kemampuan menghitung prosentase. </a:t>
            </a:r>
          </a:p>
          <a:p>
            <a:pPr eaLnBrk="1" hangingPunct="1"/>
            <a:r>
              <a:rPr lang="en-US" altLang="id-ID" smtClean="0"/>
              <a:t>Perlunya alat yang menyediakan </a:t>
            </a:r>
            <a:r>
              <a:rPr lang="en-US" altLang="id-ID" i="1" smtClean="0"/>
              <a:t>trend analysis.</a:t>
            </a:r>
            <a:endParaRPr lang="en-US" altLang="id-ID" smtClean="0"/>
          </a:p>
          <a:p>
            <a:pPr eaLnBrk="1" hangingPunct="1"/>
            <a:r>
              <a:rPr lang="en-US" altLang="id-ID" smtClean="0"/>
              <a:t>Perlunya alat yang mampu </a:t>
            </a:r>
            <a:r>
              <a:rPr lang="en-US" altLang="id-ID" i="1" smtClean="0"/>
              <a:t>time-based analysis of data</a:t>
            </a:r>
            <a:r>
              <a:rPr lang="en-US" altLang="id-ID" smtClean="0"/>
              <a:t> (</a:t>
            </a:r>
            <a:r>
              <a:rPr lang="en-US" altLang="id-ID" i="1" smtClean="0"/>
              <a:t>e.g., year, month, week, day, special groupings</a:t>
            </a:r>
            <a:r>
              <a:rPr lang="en-US" altLang="id-ID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6638448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 smtClean="0"/>
              <a:t>Kebutuhan Sistem Baru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3400" y="1676400"/>
            <a:ext cx="8153400" cy="4267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id-ID" smtClean="0"/>
              <a:t>Membutuhkan tools, database, proses, dan fungsi yang mampu mentransformasi data dari satu bentuk ke bentuk lain yang sesuai dengan </a:t>
            </a:r>
            <a:r>
              <a:rPr lang="en-US" altLang="id-ID" sz="3600" smtClean="0"/>
              <a:t>kebutuhan</a:t>
            </a:r>
            <a:r>
              <a:rPr lang="en-US" altLang="id-ID" smtClean="0"/>
              <a:t> analisis bisnis. </a:t>
            </a:r>
          </a:p>
        </p:txBody>
      </p:sp>
    </p:spTree>
    <p:extLst>
      <p:ext uri="{BB962C8B-B14F-4D97-AF65-F5344CB8AC3E}">
        <p14:creationId xmlns:p14="http://schemas.microsoft.com/office/powerpoint/2010/main" val="28136799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833293"/>
            <a:ext cx="85344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id-ID" sz="2600" dirty="0" err="1" smtClean="0"/>
              <a:t>Memerlukan</a:t>
            </a:r>
            <a:r>
              <a:rPr lang="en-GB" altLang="id-ID" sz="2600" dirty="0" smtClean="0"/>
              <a:t> </a:t>
            </a:r>
            <a:r>
              <a:rPr lang="en-GB" altLang="id-ID" sz="2600" dirty="0" err="1" smtClean="0"/>
              <a:t>Informasi</a:t>
            </a:r>
            <a:r>
              <a:rPr lang="en-GB" altLang="id-ID" sz="2600" dirty="0" smtClean="0"/>
              <a:t> </a:t>
            </a:r>
            <a:r>
              <a:rPr lang="en-GB" altLang="id-ID" sz="2600" dirty="0" err="1" smtClean="0"/>
              <a:t>pesaing</a:t>
            </a:r>
            <a:r>
              <a:rPr lang="en-GB" altLang="id-ID" sz="2600" dirty="0" smtClean="0"/>
              <a:t>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en-GB" altLang="id-ID" sz="2600" dirty="0" err="1" smtClean="0"/>
              <a:t>Produk</a:t>
            </a:r>
            <a:r>
              <a:rPr lang="en-GB" altLang="id-ID" sz="2600" dirty="0" smtClean="0"/>
              <a:t>/</a:t>
            </a:r>
            <a:r>
              <a:rPr lang="en-GB" altLang="id-ID" sz="2600" dirty="0" err="1" smtClean="0"/>
              <a:t>jasa</a:t>
            </a:r>
            <a:r>
              <a:rPr lang="en-GB" altLang="id-ID" sz="2600" dirty="0" smtClean="0"/>
              <a:t> </a:t>
            </a:r>
            <a:r>
              <a:rPr lang="en-GB" altLang="id-ID" sz="2600" dirty="0" err="1" smtClean="0"/>
              <a:t>pesaing</a:t>
            </a:r>
            <a:r>
              <a:rPr lang="en-GB" altLang="id-ID" sz="2600" dirty="0" smtClean="0"/>
              <a:t>, </a:t>
            </a:r>
            <a:r>
              <a:rPr lang="en-GB" altLang="id-ID" sz="2600" dirty="0" err="1" smtClean="0"/>
              <a:t>saat</a:t>
            </a:r>
            <a:r>
              <a:rPr lang="en-GB" altLang="id-ID" sz="2600" dirty="0" smtClean="0"/>
              <a:t> </a:t>
            </a:r>
            <a:r>
              <a:rPr lang="en-GB" altLang="id-ID" sz="2600" dirty="0" err="1" smtClean="0"/>
              <a:t>ini</a:t>
            </a:r>
            <a:r>
              <a:rPr lang="en-GB" altLang="id-ID" sz="2600" dirty="0" smtClean="0"/>
              <a:t> </a:t>
            </a:r>
            <a:r>
              <a:rPr lang="en-GB" altLang="id-ID" sz="2600" dirty="0" err="1" smtClean="0"/>
              <a:t>dan</a:t>
            </a:r>
            <a:r>
              <a:rPr lang="en-GB" altLang="id-ID" sz="2600" dirty="0" smtClean="0"/>
              <a:t> yang </a:t>
            </a:r>
            <a:r>
              <a:rPr lang="en-GB" altLang="id-ID" sz="2600" dirty="0" err="1" smtClean="0"/>
              <a:t>akan</a:t>
            </a:r>
            <a:r>
              <a:rPr lang="en-GB" altLang="id-ID" sz="2600" dirty="0" smtClean="0"/>
              <a:t> </a:t>
            </a:r>
            <a:r>
              <a:rPr lang="en-GB" altLang="id-ID" sz="2600" dirty="0" err="1" smtClean="0"/>
              <a:t>datang</a:t>
            </a:r>
            <a:r>
              <a:rPr lang="en-GB" altLang="id-ID" sz="2600" dirty="0" smtClean="0"/>
              <a:t>, </a:t>
            </a:r>
            <a:r>
              <a:rPr lang="en-GB" altLang="id-ID" sz="2600" dirty="0" err="1" smtClean="0"/>
              <a:t>khususnya</a:t>
            </a:r>
            <a:r>
              <a:rPr lang="en-GB" altLang="id-ID" sz="2600" dirty="0" smtClean="0"/>
              <a:t> </a:t>
            </a:r>
            <a:r>
              <a:rPr lang="en-GB" altLang="id-ID" sz="2600" dirty="0" err="1" smtClean="0"/>
              <a:t>barang</a:t>
            </a:r>
            <a:r>
              <a:rPr lang="en-GB" altLang="id-ID" sz="2600" dirty="0" smtClean="0"/>
              <a:t> yang </a:t>
            </a:r>
            <a:r>
              <a:rPr lang="en-GB" altLang="id-ID" sz="2600" dirty="0" err="1" smtClean="0"/>
              <a:t>sama</a:t>
            </a:r>
            <a:r>
              <a:rPr lang="en-GB" altLang="id-ID" sz="2600" dirty="0" smtClean="0"/>
              <a:t> </a:t>
            </a:r>
            <a:r>
              <a:rPr lang="en-GB" altLang="id-ID" sz="2600" dirty="0" err="1" smtClean="0"/>
              <a:t>atau</a:t>
            </a:r>
            <a:r>
              <a:rPr lang="en-GB" altLang="id-ID" sz="2600" dirty="0" smtClean="0"/>
              <a:t> </a:t>
            </a:r>
            <a:r>
              <a:rPr lang="en-GB" altLang="id-ID" sz="2600" dirty="0" err="1" smtClean="0"/>
              <a:t>serupa</a:t>
            </a:r>
            <a:r>
              <a:rPr lang="en-GB" altLang="id-ID" sz="2600" dirty="0" smtClean="0"/>
              <a:t> </a:t>
            </a:r>
            <a:r>
              <a:rPr lang="en-GB" altLang="id-ID" sz="2600" dirty="0" err="1" smtClean="0"/>
              <a:t>dengan</a:t>
            </a:r>
            <a:r>
              <a:rPr lang="en-GB" altLang="id-ID" sz="2600" dirty="0" smtClean="0"/>
              <a:t> </a:t>
            </a:r>
            <a:r>
              <a:rPr lang="en-GB" altLang="id-ID" sz="2600" dirty="0" err="1" smtClean="0"/>
              <a:t>produk</a:t>
            </a:r>
            <a:r>
              <a:rPr lang="en-GB" altLang="id-ID" sz="2600" dirty="0" smtClean="0"/>
              <a:t>/</a:t>
            </a:r>
            <a:r>
              <a:rPr lang="en-GB" altLang="id-ID" sz="2600" dirty="0" err="1" smtClean="0"/>
              <a:t>jasa</a:t>
            </a:r>
            <a:r>
              <a:rPr lang="en-GB" altLang="id-ID" sz="2600" dirty="0" smtClean="0"/>
              <a:t> </a:t>
            </a:r>
            <a:r>
              <a:rPr lang="en-GB" altLang="id-ID" sz="2600" dirty="0" err="1" smtClean="0"/>
              <a:t>kita</a:t>
            </a:r>
            <a:r>
              <a:rPr lang="en-GB" altLang="id-ID" sz="2600" dirty="0" smtClean="0"/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en-GB" altLang="id-ID" sz="2600" dirty="0" err="1" smtClean="0"/>
              <a:t>Kebijakan</a:t>
            </a:r>
            <a:r>
              <a:rPr lang="en-GB" altLang="id-ID" sz="2600" dirty="0" smtClean="0"/>
              <a:t> </a:t>
            </a:r>
            <a:r>
              <a:rPr lang="en-GB" altLang="id-ID" sz="2600" dirty="0" err="1" smtClean="0"/>
              <a:t>harga</a:t>
            </a:r>
            <a:r>
              <a:rPr lang="en-GB" altLang="id-ID" sz="2600" dirty="0" smtClean="0"/>
              <a:t> </a:t>
            </a:r>
            <a:r>
              <a:rPr lang="en-GB" altLang="id-ID" sz="2600" dirty="0" err="1" smtClean="0"/>
              <a:t>pesaing</a:t>
            </a:r>
            <a:r>
              <a:rPr lang="en-GB" altLang="id-ID" sz="2600" dirty="0" smtClean="0"/>
              <a:t>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en-GB" altLang="id-ID" sz="2600" dirty="0" err="1" smtClean="0"/>
              <a:t>Hubungan</a:t>
            </a:r>
            <a:r>
              <a:rPr lang="en-GB" altLang="id-ID" sz="2600" dirty="0" smtClean="0"/>
              <a:t> </a:t>
            </a:r>
            <a:r>
              <a:rPr lang="en-GB" altLang="id-ID" sz="2600" dirty="0" err="1" smtClean="0"/>
              <a:t>pesaing</a:t>
            </a:r>
            <a:r>
              <a:rPr lang="en-GB" altLang="id-ID" sz="2600" dirty="0" smtClean="0"/>
              <a:t> </a:t>
            </a:r>
            <a:r>
              <a:rPr lang="en-GB" altLang="id-ID" sz="2600" dirty="0" err="1" smtClean="0"/>
              <a:t>dengan</a:t>
            </a:r>
            <a:r>
              <a:rPr lang="en-GB" altLang="id-ID" sz="2600" dirty="0" smtClean="0"/>
              <a:t> </a:t>
            </a:r>
            <a:r>
              <a:rPr lang="en-GB" altLang="id-ID" sz="2600" dirty="0" err="1" smtClean="0"/>
              <a:t>pelanggan</a:t>
            </a:r>
            <a:r>
              <a:rPr lang="en-GB" altLang="id-ID" sz="2600" dirty="0" smtClean="0"/>
              <a:t> (</a:t>
            </a:r>
            <a:r>
              <a:rPr lang="en-GB" altLang="id-ID" sz="2600" i="1" dirty="0" smtClean="0"/>
              <a:t>customers - their own, your shared</a:t>
            </a:r>
            <a:r>
              <a:rPr lang="en-GB" altLang="id-ID" sz="2600" dirty="0" smtClean="0"/>
              <a:t>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en-GB" altLang="id-ID" sz="2600" i="1" dirty="0" smtClean="0"/>
              <a:t>Market share</a:t>
            </a:r>
            <a:r>
              <a:rPr lang="en-GB" altLang="id-ID" sz="2600" dirty="0" smtClean="0"/>
              <a:t> </a:t>
            </a:r>
            <a:r>
              <a:rPr lang="en-GB" altLang="id-ID" sz="2600" dirty="0" err="1" smtClean="0"/>
              <a:t>pesaing</a:t>
            </a:r>
            <a:endParaRPr lang="en-GB" altLang="id-ID" sz="26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en-GB" altLang="id-ID" sz="2600" dirty="0" err="1" smtClean="0"/>
              <a:t>Pengeluaran</a:t>
            </a:r>
            <a:r>
              <a:rPr lang="en-GB" altLang="id-ID" sz="2600" dirty="0" smtClean="0"/>
              <a:t> </a:t>
            </a:r>
            <a:r>
              <a:rPr lang="en-GB" altLang="id-ID" sz="2600" dirty="0" err="1" smtClean="0"/>
              <a:t>biaya</a:t>
            </a:r>
            <a:r>
              <a:rPr lang="en-GB" altLang="id-ID" sz="2600" dirty="0" smtClean="0"/>
              <a:t> </a:t>
            </a:r>
            <a:r>
              <a:rPr lang="en-GB" altLang="id-ID" sz="2600" dirty="0" err="1" smtClean="0"/>
              <a:t>oleh</a:t>
            </a:r>
            <a:r>
              <a:rPr lang="en-GB" altLang="id-ID" sz="2600" dirty="0" smtClean="0"/>
              <a:t> </a:t>
            </a:r>
            <a:r>
              <a:rPr lang="en-GB" altLang="id-ID" sz="2600" dirty="0" err="1" smtClean="0"/>
              <a:t>pesaing</a:t>
            </a:r>
            <a:r>
              <a:rPr lang="en-GB" altLang="id-ID" sz="2600" dirty="0" smtClean="0"/>
              <a:t> (</a:t>
            </a:r>
            <a:r>
              <a:rPr lang="en-GB" altLang="id-ID" sz="2600" i="1" dirty="0" smtClean="0"/>
              <a:t>manufacturing costs, advertising</a:t>
            </a:r>
            <a:r>
              <a:rPr lang="en-GB" altLang="id-ID" sz="2600" dirty="0" smtClean="0"/>
              <a:t>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en-GB" altLang="id-ID" sz="2600" dirty="0" err="1" smtClean="0"/>
              <a:t>Hubungan</a:t>
            </a:r>
            <a:r>
              <a:rPr lang="en-GB" altLang="id-ID" sz="2600" dirty="0" smtClean="0"/>
              <a:t> </a:t>
            </a:r>
            <a:r>
              <a:rPr lang="en-GB" altLang="id-ID" sz="2600" dirty="0" err="1" smtClean="0"/>
              <a:t>pesaing</a:t>
            </a:r>
            <a:r>
              <a:rPr lang="en-GB" altLang="id-ID" sz="2600" dirty="0" smtClean="0"/>
              <a:t> </a:t>
            </a:r>
            <a:r>
              <a:rPr lang="en-GB" altLang="id-ID" sz="2600" dirty="0" err="1" smtClean="0"/>
              <a:t>dengan</a:t>
            </a:r>
            <a:r>
              <a:rPr lang="en-GB" altLang="id-ID" sz="2600" dirty="0" smtClean="0"/>
              <a:t> </a:t>
            </a:r>
            <a:r>
              <a:rPr lang="en-GB" altLang="id-ID" sz="2600" dirty="0" err="1" smtClean="0"/>
              <a:t>perusahaan</a:t>
            </a:r>
            <a:r>
              <a:rPr lang="en-GB" altLang="id-ID" sz="2600" dirty="0" smtClean="0"/>
              <a:t> </a:t>
            </a:r>
            <a:r>
              <a:rPr lang="en-GB" altLang="id-ID" sz="2600" dirty="0" err="1" smtClean="0"/>
              <a:t>kita</a:t>
            </a:r>
            <a:r>
              <a:rPr lang="en-GB" altLang="id-ID" sz="2600" dirty="0" smtClean="0"/>
              <a:t>.</a:t>
            </a:r>
            <a:endParaRPr lang="en-GB" altLang="id-ID" sz="2000" dirty="0" smtClean="0"/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1219200" y="457200"/>
            <a:ext cx="7010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Arial" charset="0"/>
              </a:defRPr>
            </a:lvl1pPr>
            <a:lvl2pPr>
              <a:defRPr sz="26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id-ID" altLang="id-ID" sz="2000"/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457200" y="381000"/>
            <a:ext cx="822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Arial" charset="0"/>
              </a:defRPr>
            </a:lvl1pPr>
            <a:lvl2pPr>
              <a:defRPr sz="26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kumimoji="1" lang="en-GB" altLang="id-ID" sz="2800" b="1">
                <a:solidFill>
                  <a:schemeClr val="bg1"/>
                </a:solidFill>
              </a:rPr>
              <a:t>Organisasi ingin lebih kompetitf (1)</a:t>
            </a:r>
            <a:endParaRPr kumimoji="1" lang="en-US" altLang="id-ID" sz="2800" b="1" i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49476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848600" cy="1143000"/>
          </a:xfrm>
        </p:spPr>
        <p:txBody>
          <a:bodyPr/>
          <a:lstStyle/>
          <a:p>
            <a:pPr eaLnBrk="1" hangingPunct="1"/>
            <a:r>
              <a:rPr lang="en-GB" altLang="id-ID" sz="3600" smtClean="0"/>
              <a:t>Organisasi ingin lebih kompetitf (2)</a:t>
            </a:r>
            <a:endParaRPr lang="en-US" altLang="id-ID" sz="3600" i="1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GB" altLang="id-ID" smtClean="0"/>
              <a:t>Memerlukan Informasi pelanggan:</a:t>
            </a:r>
          </a:p>
          <a:p>
            <a:pPr lvl="1" eaLnBrk="1" hangingPunct="1">
              <a:buClr>
                <a:srgbClr val="660066"/>
              </a:buClr>
              <a:buFontTx/>
              <a:buChar char="•"/>
            </a:pPr>
            <a:r>
              <a:rPr lang="en-US" altLang="id-ID" smtClean="0"/>
              <a:t>Consumer taste</a:t>
            </a:r>
          </a:p>
          <a:p>
            <a:pPr lvl="1" eaLnBrk="1" hangingPunct="1">
              <a:buClr>
                <a:srgbClr val="660066"/>
              </a:buClr>
              <a:buFontTx/>
              <a:buChar char="•"/>
            </a:pPr>
            <a:r>
              <a:rPr lang="en-US" altLang="id-ID" smtClean="0"/>
              <a:t>Kebutuhan konsumen</a:t>
            </a:r>
          </a:p>
          <a:p>
            <a:pPr lvl="1" eaLnBrk="1" hangingPunct="1">
              <a:buClr>
                <a:srgbClr val="660066"/>
              </a:buClr>
              <a:buFontTx/>
              <a:buChar char="•"/>
            </a:pPr>
            <a:r>
              <a:rPr lang="en-US" altLang="id-ID" smtClean="0"/>
              <a:t>Keinginan konsumen</a:t>
            </a:r>
          </a:p>
          <a:p>
            <a:pPr lvl="1" eaLnBrk="1" hangingPunct="1">
              <a:buClr>
                <a:srgbClr val="660066"/>
              </a:buClr>
              <a:buFontTx/>
              <a:buChar char="•"/>
            </a:pPr>
            <a:r>
              <a:rPr lang="en-US" altLang="id-ID" smtClean="0"/>
              <a:t>Kesukaan konsumen</a:t>
            </a:r>
          </a:p>
          <a:p>
            <a:pPr lvl="1" eaLnBrk="1" hangingPunct="1">
              <a:buClr>
                <a:srgbClr val="660066"/>
              </a:buClr>
              <a:buFontTx/>
              <a:buChar char="•"/>
            </a:pPr>
            <a:r>
              <a:rPr lang="en-US" altLang="id-ID" smtClean="0"/>
              <a:t>Sikap/Perilaku konsumen</a:t>
            </a:r>
          </a:p>
          <a:p>
            <a:pPr lvl="1" eaLnBrk="1" hangingPunct="1">
              <a:buClr>
                <a:srgbClr val="660066"/>
              </a:buClr>
              <a:buFontTx/>
              <a:buChar char="•"/>
            </a:pPr>
            <a:r>
              <a:rPr lang="en-US" altLang="id-ID" smtClean="0"/>
              <a:t>Kepuasan konsumen</a:t>
            </a:r>
          </a:p>
          <a:p>
            <a:pPr lvl="1" eaLnBrk="1" hangingPunct="1">
              <a:buClr>
                <a:srgbClr val="660066"/>
              </a:buClr>
              <a:buFontTx/>
              <a:buChar char="•"/>
            </a:pPr>
            <a:r>
              <a:rPr lang="en-US" altLang="id-ID" smtClean="0"/>
              <a:t>Tingkat konsumsi konsumen</a:t>
            </a:r>
          </a:p>
          <a:p>
            <a:pPr eaLnBrk="1" hangingPunct="1"/>
            <a:endParaRPr lang="en-US" altLang="id-ID" smtClean="0"/>
          </a:p>
        </p:txBody>
      </p:sp>
    </p:spTree>
    <p:extLst>
      <p:ext uri="{BB962C8B-B14F-4D97-AF65-F5344CB8AC3E}">
        <p14:creationId xmlns:p14="http://schemas.microsoft.com/office/powerpoint/2010/main" val="17291575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988147"/>
            <a:ext cx="81534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id-ID" sz="2600" dirty="0" err="1" smtClean="0"/>
              <a:t>Informasi</a:t>
            </a:r>
            <a:r>
              <a:rPr lang="en-GB" altLang="id-ID" sz="2600" dirty="0" smtClean="0"/>
              <a:t> </a:t>
            </a:r>
            <a:r>
              <a:rPr lang="en-GB" altLang="id-ID" sz="2600" dirty="0" err="1" smtClean="0"/>
              <a:t>Lingkungan</a:t>
            </a:r>
            <a:r>
              <a:rPr lang="en-GB" altLang="id-ID" sz="2600" dirty="0" smtClean="0"/>
              <a:t> :</a:t>
            </a:r>
          </a:p>
          <a:p>
            <a:pPr eaLnBrk="1" hangingPunct="1"/>
            <a:r>
              <a:rPr lang="en-GB" altLang="id-ID" sz="2600" dirty="0" err="1" smtClean="0"/>
              <a:t>Teknologi</a:t>
            </a:r>
            <a:r>
              <a:rPr lang="en-GB" altLang="id-ID" sz="2600" dirty="0" smtClean="0"/>
              <a:t> : </a:t>
            </a:r>
            <a:r>
              <a:rPr lang="en-GB" altLang="id-ID" sz="2600" dirty="0" err="1" smtClean="0"/>
              <a:t>teknik</a:t>
            </a:r>
            <a:r>
              <a:rPr lang="en-GB" altLang="id-ID" sz="2600" dirty="0" smtClean="0"/>
              <a:t> </a:t>
            </a:r>
            <a:r>
              <a:rPr lang="en-GB" altLang="id-ID" sz="2600" dirty="0" err="1" smtClean="0"/>
              <a:t>produksi</a:t>
            </a:r>
            <a:r>
              <a:rPr lang="en-GB" altLang="id-ID" sz="2600" dirty="0" smtClean="0"/>
              <a:t> </a:t>
            </a:r>
            <a:r>
              <a:rPr lang="en-GB" altLang="id-ID" sz="2600" dirty="0" err="1" smtClean="0"/>
              <a:t>terbaru</a:t>
            </a:r>
            <a:r>
              <a:rPr lang="en-GB" altLang="id-ID" sz="2600" dirty="0" smtClean="0"/>
              <a:t>. </a:t>
            </a:r>
          </a:p>
          <a:p>
            <a:pPr eaLnBrk="1" hangingPunct="1"/>
            <a:r>
              <a:rPr lang="en-GB" altLang="id-ID" sz="2600" dirty="0" err="1" smtClean="0"/>
              <a:t>Peraturan</a:t>
            </a:r>
            <a:r>
              <a:rPr lang="en-GB" altLang="id-ID" sz="2600" dirty="0" smtClean="0"/>
              <a:t> : </a:t>
            </a:r>
            <a:r>
              <a:rPr lang="en-GB" altLang="id-ID" sz="2600" dirty="0" err="1" smtClean="0"/>
              <a:t>aturan</a:t>
            </a:r>
            <a:r>
              <a:rPr lang="en-GB" altLang="id-ID" sz="2600" dirty="0" smtClean="0"/>
              <a:t> </a:t>
            </a:r>
            <a:r>
              <a:rPr lang="en-GB" altLang="id-ID" sz="2600" dirty="0" err="1" smtClean="0"/>
              <a:t>cukai</a:t>
            </a:r>
            <a:r>
              <a:rPr lang="en-GB" altLang="id-ID" sz="2600" dirty="0" smtClean="0"/>
              <a:t>,  </a:t>
            </a:r>
            <a:r>
              <a:rPr lang="en-GB" altLang="id-ID" sz="2600" dirty="0" err="1" smtClean="0"/>
              <a:t>kadar</a:t>
            </a:r>
            <a:r>
              <a:rPr lang="en-GB" altLang="id-ID" sz="2600" dirty="0" smtClean="0"/>
              <a:t> </a:t>
            </a:r>
            <a:r>
              <a:rPr lang="en-GB" altLang="id-ID" sz="2600" dirty="0" err="1" smtClean="0"/>
              <a:t>nikotin</a:t>
            </a:r>
            <a:r>
              <a:rPr lang="en-GB" altLang="id-ID" sz="2600" dirty="0" smtClean="0"/>
              <a:t> </a:t>
            </a:r>
            <a:r>
              <a:rPr lang="en-GB" altLang="id-ID" sz="2600" dirty="0" err="1" smtClean="0"/>
              <a:t>rokok</a:t>
            </a:r>
            <a:r>
              <a:rPr lang="en-GB" altLang="id-ID" sz="2600" dirty="0" smtClean="0"/>
              <a:t>, </a:t>
            </a:r>
            <a:r>
              <a:rPr lang="en-GB" altLang="id-ID" sz="2600" dirty="0" err="1" smtClean="0"/>
              <a:t>kadar</a:t>
            </a:r>
            <a:r>
              <a:rPr lang="en-GB" altLang="id-ID" sz="2600" dirty="0" smtClean="0"/>
              <a:t> </a:t>
            </a:r>
            <a:r>
              <a:rPr lang="en-GB" altLang="id-ID" sz="2600" dirty="0" err="1" smtClean="0"/>
              <a:t>alkohol</a:t>
            </a:r>
            <a:r>
              <a:rPr lang="en-GB" altLang="id-ID" sz="2600" dirty="0" smtClean="0"/>
              <a:t> </a:t>
            </a:r>
            <a:r>
              <a:rPr lang="en-GB" altLang="id-ID" sz="2600" dirty="0" err="1" smtClean="0"/>
              <a:t>minuman</a:t>
            </a:r>
            <a:r>
              <a:rPr lang="en-GB" altLang="id-ID" sz="2600" dirty="0" smtClean="0"/>
              <a:t>. </a:t>
            </a:r>
          </a:p>
          <a:p>
            <a:pPr eaLnBrk="1" hangingPunct="1"/>
            <a:r>
              <a:rPr lang="en-GB" altLang="id-ID" sz="2600" dirty="0" err="1" smtClean="0"/>
              <a:t>Dinamika</a:t>
            </a:r>
            <a:r>
              <a:rPr lang="en-GB" altLang="id-ID" sz="2600" dirty="0" smtClean="0"/>
              <a:t> </a:t>
            </a:r>
            <a:r>
              <a:rPr lang="en-GB" altLang="id-ID" sz="2600" dirty="0" err="1" smtClean="0"/>
              <a:t>pasar</a:t>
            </a:r>
            <a:r>
              <a:rPr lang="en-GB" altLang="id-ID" sz="2600" dirty="0" smtClean="0"/>
              <a:t>: </a:t>
            </a:r>
            <a:r>
              <a:rPr lang="en-GB" altLang="id-ID" sz="2600" dirty="0" err="1" smtClean="0"/>
              <a:t>dimana</a:t>
            </a:r>
            <a:r>
              <a:rPr lang="en-GB" altLang="id-ID" sz="2600" dirty="0" smtClean="0"/>
              <a:t> </a:t>
            </a:r>
            <a:r>
              <a:rPr lang="en-GB" altLang="id-ID" sz="2600" dirty="0" err="1" smtClean="0"/>
              <a:t>dan</a:t>
            </a:r>
            <a:r>
              <a:rPr lang="en-GB" altLang="id-ID" sz="2600" dirty="0" smtClean="0"/>
              <a:t> </a:t>
            </a:r>
            <a:r>
              <a:rPr lang="en-GB" altLang="id-ID" sz="2600" dirty="0" err="1" smtClean="0"/>
              <a:t>seberapa</a:t>
            </a:r>
            <a:r>
              <a:rPr lang="en-GB" altLang="id-ID" sz="2600" dirty="0" smtClean="0"/>
              <a:t> </a:t>
            </a:r>
            <a:r>
              <a:rPr lang="en-GB" altLang="id-ID" sz="2600" dirty="0" err="1" smtClean="0"/>
              <a:t>besar</a:t>
            </a:r>
            <a:r>
              <a:rPr lang="en-GB" altLang="id-ID" sz="2600" dirty="0" smtClean="0"/>
              <a:t> </a:t>
            </a:r>
            <a:r>
              <a:rPr lang="en-GB" altLang="id-ID" sz="2600" dirty="0" err="1" smtClean="0"/>
              <a:t>pasar</a:t>
            </a:r>
            <a:r>
              <a:rPr lang="en-GB" altLang="id-ID" sz="2600" dirty="0" smtClean="0"/>
              <a:t> </a:t>
            </a:r>
            <a:r>
              <a:rPr lang="en-GB" altLang="id-ID" sz="2600" dirty="0" err="1" smtClean="0"/>
              <a:t>baru</a:t>
            </a:r>
            <a:r>
              <a:rPr lang="en-GB" altLang="id-ID" sz="2600" dirty="0" smtClean="0"/>
              <a:t> yang </a:t>
            </a:r>
            <a:r>
              <a:rPr lang="en-GB" altLang="id-ID" sz="2600" dirty="0" err="1" smtClean="0"/>
              <a:t>ada</a:t>
            </a:r>
            <a:r>
              <a:rPr lang="en-GB" altLang="id-ID" sz="2600" dirty="0" smtClean="0"/>
              <a:t>? </a:t>
            </a:r>
          </a:p>
          <a:p>
            <a:pPr eaLnBrk="1" hangingPunct="1"/>
            <a:r>
              <a:rPr lang="en-GB" altLang="id-ID" sz="2600" dirty="0" err="1" smtClean="0"/>
              <a:t>Perekonomian</a:t>
            </a:r>
            <a:r>
              <a:rPr lang="en-GB" altLang="id-ID" sz="2600" dirty="0" smtClean="0"/>
              <a:t>: </a:t>
            </a:r>
            <a:r>
              <a:rPr lang="en-GB" altLang="id-ID" sz="2600" dirty="0" err="1" smtClean="0"/>
              <a:t>tingkat</a:t>
            </a:r>
            <a:r>
              <a:rPr lang="en-GB" altLang="id-ID" sz="2600" dirty="0" smtClean="0"/>
              <a:t> </a:t>
            </a:r>
            <a:r>
              <a:rPr lang="en-GB" altLang="id-ID" sz="2600" dirty="0" err="1" smtClean="0"/>
              <a:t>bunga</a:t>
            </a:r>
            <a:r>
              <a:rPr lang="en-GB" altLang="id-ID" sz="2600" dirty="0" smtClean="0"/>
              <a:t>, </a:t>
            </a:r>
            <a:r>
              <a:rPr lang="en-GB" altLang="id-ID" sz="2600" dirty="0" err="1" smtClean="0"/>
              <a:t>tingkat</a:t>
            </a:r>
            <a:r>
              <a:rPr lang="en-GB" altLang="id-ID" sz="2600" dirty="0" smtClean="0"/>
              <a:t> </a:t>
            </a:r>
            <a:r>
              <a:rPr lang="en-GB" altLang="id-ID" sz="2600" dirty="0" err="1" smtClean="0"/>
              <a:t>pengangguran</a:t>
            </a:r>
            <a:r>
              <a:rPr lang="en-GB" altLang="id-ID" sz="2600" dirty="0" smtClean="0"/>
              <a:t>. </a:t>
            </a:r>
          </a:p>
          <a:p>
            <a:pPr eaLnBrk="1" hangingPunct="1"/>
            <a:r>
              <a:rPr lang="en-GB" altLang="id-ID" sz="2600" dirty="0" err="1" smtClean="0"/>
              <a:t>Lingkungan</a:t>
            </a:r>
            <a:r>
              <a:rPr lang="en-GB" altLang="id-ID" sz="2600" dirty="0" smtClean="0"/>
              <a:t> social: </a:t>
            </a:r>
            <a:r>
              <a:rPr lang="en-GB" altLang="id-ID" sz="2600" dirty="0" err="1" smtClean="0"/>
              <a:t>kondisi</a:t>
            </a:r>
            <a:r>
              <a:rPr lang="en-GB" altLang="id-ID" sz="2600" dirty="0" smtClean="0"/>
              <a:t> </a:t>
            </a:r>
            <a:r>
              <a:rPr lang="en-GB" altLang="id-ID" sz="2600" dirty="0" err="1" smtClean="0"/>
              <a:t>demografi</a:t>
            </a:r>
            <a:r>
              <a:rPr lang="en-GB" altLang="id-ID" sz="2600" dirty="0" smtClean="0"/>
              <a:t>.</a:t>
            </a:r>
            <a:endParaRPr lang="en-GB" altLang="id-ID" dirty="0" smtClean="0"/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457200" y="381000"/>
            <a:ext cx="807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Arial" charset="0"/>
              </a:defRPr>
            </a:lvl1pPr>
            <a:lvl2pPr>
              <a:defRPr sz="26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id-ID" sz="3200">
                <a:solidFill>
                  <a:schemeClr val="bg1"/>
                </a:solidFill>
              </a:rPr>
              <a:t>Organisasi ingin lebih kompetitf </a:t>
            </a:r>
            <a:r>
              <a:rPr lang="en-GB" altLang="id-ID" sz="3200" i="1">
                <a:solidFill>
                  <a:schemeClr val="bg1"/>
                </a:solidFill>
              </a:rPr>
              <a:t>(3)</a:t>
            </a:r>
            <a:endParaRPr lang="en-US" altLang="id-ID" sz="3200" i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240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7543800" cy="762000"/>
          </a:xfrm>
        </p:spPr>
        <p:txBody>
          <a:bodyPr/>
          <a:lstStyle/>
          <a:p>
            <a:pPr eaLnBrk="1" hangingPunct="1"/>
            <a:r>
              <a:rPr lang="en-US" altLang="zh-CN" smtClean="0">
                <a:ea typeface="SimSun" pitchFamily="2" charset="-122"/>
              </a:rPr>
              <a:t>Business Intelligence Tools</a:t>
            </a:r>
          </a:p>
        </p:txBody>
      </p:sp>
      <p:grpSp>
        <p:nvGrpSpPr>
          <p:cNvPr id="2" name="Organization Chart 3"/>
          <p:cNvGrpSpPr>
            <a:grpSpLocks/>
          </p:cNvGrpSpPr>
          <p:nvPr/>
        </p:nvGrpSpPr>
        <p:grpSpPr bwMode="auto">
          <a:xfrm>
            <a:off x="304800" y="1724025"/>
            <a:ext cx="8534400" cy="4953000"/>
            <a:chOff x="0" y="1104"/>
            <a:chExt cx="5760" cy="3024"/>
          </a:xfrm>
        </p:grpSpPr>
        <p:graphicFrame>
          <p:nvGraphicFramePr>
            <p:cNvPr id="11" name="Diagram 10"/>
            <p:cNvGraphicFramePr/>
            <p:nvPr/>
          </p:nvGraphicFramePr>
          <p:xfrm>
            <a:off x="0" y="1104"/>
            <a:ext cx="5760" cy="3024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grpSp>
          <p:nvGrpSpPr>
            <p:cNvPr id="4" name="Group 5"/>
            <p:cNvGrpSpPr>
              <a:grpSpLocks/>
            </p:cNvGrpSpPr>
            <p:nvPr/>
          </p:nvGrpSpPr>
          <p:grpSpPr bwMode="auto">
            <a:xfrm>
              <a:off x="144" y="1104"/>
              <a:ext cx="816" cy="2832"/>
              <a:chOff x="120" y="1200"/>
              <a:chExt cx="816" cy="2832"/>
            </a:xfrm>
          </p:grpSpPr>
          <p:sp>
            <p:nvSpPr>
              <p:cNvPr id="5" name="AutoShape 6"/>
              <p:cNvSpPr>
                <a:spLocks noChangeArrowheads="1"/>
              </p:cNvSpPr>
              <p:nvPr/>
            </p:nvSpPr>
            <p:spPr bwMode="auto">
              <a:xfrm>
                <a:off x="120" y="1200"/>
                <a:ext cx="816" cy="336"/>
              </a:xfrm>
              <a:prstGeom prst="flowChartMagneticDisk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SimSun" pitchFamily="2" charset="-122"/>
                  </a:rPr>
                  <a:t>Customer</a:t>
                </a:r>
              </a:p>
            </p:txBody>
          </p:sp>
          <p:sp>
            <p:nvSpPr>
              <p:cNvPr id="6" name="AutoShape 7"/>
              <p:cNvSpPr>
                <a:spLocks noChangeArrowheads="1"/>
              </p:cNvSpPr>
              <p:nvPr/>
            </p:nvSpPr>
            <p:spPr bwMode="auto">
              <a:xfrm>
                <a:off x="120" y="1699"/>
                <a:ext cx="816" cy="336"/>
              </a:xfrm>
              <a:prstGeom prst="flowChartMagneticDisk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SimSun" pitchFamily="2" charset="-122"/>
                  </a:rPr>
                  <a:t>Inventory</a:t>
                </a:r>
              </a:p>
            </p:txBody>
          </p:sp>
          <p:sp>
            <p:nvSpPr>
              <p:cNvPr id="7" name="AutoShape 8"/>
              <p:cNvSpPr>
                <a:spLocks noChangeArrowheads="1"/>
              </p:cNvSpPr>
              <p:nvPr/>
            </p:nvSpPr>
            <p:spPr bwMode="auto">
              <a:xfrm>
                <a:off x="120" y="3196"/>
                <a:ext cx="816" cy="336"/>
              </a:xfrm>
              <a:prstGeom prst="flowChartMagneticDisk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SimSun" pitchFamily="2" charset="-122"/>
                  </a:rPr>
                  <a:t>Operation</a:t>
                </a:r>
              </a:p>
            </p:txBody>
          </p:sp>
          <p:sp>
            <p:nvSpPr>
              <p:cNvPr id="8" name="AutoShape 9"/>
              <p:cNvSpPr>
                <a:spLocks noChangeArrowheads="1"/>
              </p:cNvSpPr>
              <p:nvPr/>
            </p:nvSpPr>
            <p:spPr bwMode="auto">
              <a:xfrm>
                <a:off x="120" y="3696"/>
                <a:ext cx="816" cy="336"/>
              </a:xfrm>
              <a:prstGeom prst="flowChartMagneticDisk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SimSun" pitchFamily="2" charset="-122"/>
                  </a:rPr>
                  <a:t>External</a:t>
                </a:r>
              </a:p>
            </p:txBody>
          </p:sp>
          <p:sp>
            <p:nvSpPr>
              <p:cNvPr id="9" name="AutoShape 10"/>
              <p:cNvSpPr>
                <a:spLocks noChangeArrowheads="1"/>
              </p:cNvSpPr>
              <p:nvPr/>
            </p:nvSpPr>
            <p:spPr bwMode="auto">
              <a:xfrm>
                <a:off x="120" y="2198"/>
                <a:ext cx="816" cy="336"/>
              </a:xfrm>
              <a:prstGeom prst="flowChartMagneticDisk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SimSun" pitchFamily="2" charset="-122"/>
                  </a:rPr>
                  <a:t>Credit</a:t>
                </a:r>
              </a:p>
            </p:txBody>
          </p:sp>
          <p:sp>
            <p:nvSpPr>
              <p:cNvPr id="10" name="AutoShape 11"/>
              <p:cNvSpPr>
                <a:spLocks noChangeArrowheads="1"/>
              </p:cNvSpPr>
              <p:nvPr/>
            </p:nvSpPr>
            <p:spPr bwMode="auto">
              <a:xfrm>
                <a:off x="120" y="2697"/>
                <a:ext cx="816" cy="336"/>
              </a:xfrm>
              <a:prstGeom prst="flowChartMagneticDisk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SimSun" pitchFamily="2" charset="-122"/>
                  </a:rPr>
                  <a:t>Sales</a:t>
                </a:r>
              </a:p>
            </p:txBody>
          </p:sp>
        </p:grpSp>
      </p:grpSp>
      <p:sp>
        <p:nvSpPr>
          <p:cNvPr id="1036" name="AutoShape 12"/>
          <p:cNvSpPr>
            <a:spLocks noChangeArrowheads="1"/>
          </p:cNvSpPr>
          <p:nvPr/>
        </p:nvSpPr>
        <p:spPr bwMode="auto">
          <a:xfrm>
            <a:off x="1981200" y="2286000"/>
            <a:ext cx="609600" cy="2362200"/>
          </a:xfrm>
          <a:prstGeom prst="flowChartAlternateProcess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>
                <a:ea typeface="SimSun" pitchFamily="2" charset="-122"/>
              </a:rPr>
              <a:t>ETL</a:t>
            </a:r>
          </a:p>
          <a:p>
            <a:pPr algn="ctr"/>
            <a:r>
              <a:rPr lang="en-US" altLang="zh-CN" sz="1800">
                <a:ea typeface="SimSun" pitchFamily="2" charset="-122"/>
              </a:rPr>
              <a:t>tools</a:t>
            </a:r>
          </a:p>
        </p:txBody>
      </p:sp>
      <p:sp>
        <p:nvSpPr>
          <p:cNvPr id="1037" name="AutoShape 13"/>
          <p:cNvSpPr>
            <a:spLocks noChangeArrowheads="1"/>
          </p:cNvSpPr>
          <p:nvPr/>
        </p:nvSpPr>
        <p:spPr bwMode="auto">
          <a:xfrm>
            <a:off x="3048000" y="2743200"/>
            <a:ext cx="1219200" cy="1371600"/>
          </a:xfrm>
          <a:prstGeom prst="flowChartMagneticDisk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600">
                <a:ea typeface="SimSun" pitchFamily="2" charset="-122"/>
              </a:rPr>
              <a:t>Data </a:t>
            </a:r>
          </a:p>
          <a:p>
            <a:pPr algn="ctr"/>
            <a:r>
              <a:rPr lang="en-US" altLang="zh-CN" sz="1600">
                <a:ea typeface="SimSun" pitchFamily="2" charset="-122"/>
              </a:rPr>
              <a:t>Warehouse</a:t>
            </a:r>
          </a:p>
        </p:txBody>
      </p:sp>
      <p:grpSp>
        <p:nvGrpSpPr>
          <p:cNvPr id="1038" name="Group 14"/>
          <p:cNvGrpSpPr>
            <a:grpSpLocks/>
          </p:cNvGrpSpPr>
          <p:nvPr/>
        </p:nvGrpSpPr>
        <p:grpSpPr bwMode="auto">
          <a:xfrm>
            <a:off x="4572000" y="1866900"/>
            <a:ext cx="1219200" cy="3124200"/>
            <a:chOff x="3288" y="1632"/>
            <a:chExt cx="768" cy="1968"/>
          </a:xfrm>
        </p:grpSpPr>
        <p:sp>
          <p:nvSpPr>
            <p:cNvPr id="1065" name="AutoShape 15"/>
            <p:cNvSpPr>
              <a:spLocks noChangeArrowheads="1"/>
            </p:cNvSpPr>
            <p:nvPr/>
          </p:nvSpPr>
          <p:spPr bwMode="auto">
            <a:xfrm>
              <a:off x="3288" y="1632"/>
              <a:ext cx="768" cy="528"/>
            </a:xfrm>
            <a:prstGeom prst="flowChartMagneticDisk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zh-CN" sz="1400">
                  <a:ea typeface="SimSun" pitchFamily="2" charset="-122"/>
                </a:rPr>
                <a:t>Marketing</a:t>
              </a:r>
            </a:p>
            <a:p>
              <a:pPr algn="ctr"/>
              <a:r>
                <a:rPr lang="en-US" altLang="zh-CN" sz="1400">
                  <a:ea typeface="SimSun" pitchFamily="2" charset="-122"/>
                </a:rPr>
                <a:t>Data Mart</a:t>
              </a:r>
            </a:p>
          </p:txBody>
        </p:sp>
        <p:sp>
          <p:nvSpPr>
            <p:cNvPr id="1066" name="AutoShape 16"/>
            <p:cNvSpPr>
              <a:spLocks noChangeArrowheads="1"/>
            </p:cNvSpPr>
            <p:nvPr/>
          </p:nvSpPr>
          <p:spPr bwMode="auto">
            <a:xfrm>
              <a:off x="3288" y="2352"/>
              <a:ext cx="768" cy="528"/>
            </a:xfrm>
            <a:prstGeom prst="flowChartMagneticDisk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zh-CN" sz="1400">
                  <a:ea typeface="SimSun" pitchFamily="2" charset="-122"/>
                </a:rPr>
                <a:t>Finance</a:t>
              </a:r>
            </a:p>
            <a:p>
              <a:pPr algn="ctr"/>
              <a:r>
                <a:rPr lang="en-US" altLang="zh-CN" sz="1400">
                  <a:ea typeface="SimSun" pitchFamily="2" charset="-122"/>
                </a:rPr>
                <a:t>Data Mart</a:t>
              </a:r>
            </a:p>
          </p:txBody>
        </p:sp>
        <p:sp>
          <p:nvSpPr>
            <p:cNvPr id="1067" name="AutoShape 17"/>
            <p:cNvSpPr>
              <a:spLocks noChangeArrowheads="1"/>
            </p:cNvSpPr>
            <p:nvPr/>
          </p:nvSpPr>
          <p:spPr bwMode="auto">
            <a:xfrm>
              <a:off x="3288" y="3072"/>
              <a:ext cx="768" cy="528"/>
            </a:xfrm>
            <a:prstGeom prst="flowChartMagneticDisk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zh-CN" sz="1400">
                  <a:ea typeface="SimSun" pitchFamily="2" charset="-122"/>
                </a:rPr>
                <a:t>Distribution</a:t>
              </a:r>
            </a:p>
            <a:p>
              <a:pPr algn="ctr"/>
              <a:r>
                <a:rPr lang="en-US" altLang="zh-CN" sz="1400">
                  <a:ea typeface="SimSun" pitchFamily="2" charset="-122"/>
                </a:rPr>
                <a:t>Data Mart</a:t>
              </a:r>
            </a:p>
          </p:txBody>
        </p:sp>
      </p:grpSp>
      <p:sp>
        <p:nvSpPr>
          <p:cNvPr id="1039" name="Oval 18"/>
          <p:cNvSpPr>
            <a:spLocks noChangeArrowheads="1"/>
          </p:cNvSpPr>
          <p:nvPr/>
        </p:nvSpPr>
        <p:spPr bwMode="auto">
          <a:xfrm>
            <a:off x="6324600" y="2133600"/>
            <a:ext cx="609600" cy="2590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>
                <a:ea typeface="SimSun" pitchFamily="2" charset="-122"/>
              </a:rPr>
              <a:t>BI</a:t>
            </a:r>
          </a:p>
        </p:txBody>
      </p:sp>
      <p:sp>
        <p:nvSpPr>
          <p:cNvPr id="1040" name="AutoShape 19"/>
          <p:cNvSpPr>
            <a:spLocks noChangeArrowheads="1"/>
          </p:cNvSpPr>
          <p:nvPr/>
        </p:nvSpPr>
        <p:spPr bwMode="auto">
          <a:xfrm>
            <a:off x="7391400" y="1790700"/>
            <a:ext cx="1219200" cy="1143000"/>
          </a:xfrm>
          <a:prstGeom prst="cube">
            <a:avLst>
              <a:gd name="adj" fmla="val 25000"/>
            </a:avLst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400">
                <a:ea typeface="SimSun" pitchFamily="2" charset="-122"/>
              </a:rPr>
              <a:t>OLAP</a:t>
            </a:r>
          </a:p>
        </p:txBody>
      </p:sp>
      <p:sp>
        <p:nvSpPr>
          <p:cNvPr id="1041" name="AutoShape 20"/>
          <p:cNvSpPr>
            <a:spLocks noChangeArrowheads="1"/>
          </p:cNvSpPr>
          <p:nvPr/>
        </p:nvSpPr>
        <p:spPr bwMode="auto">
          <a:xfrm>
            <a:off x="7315200" y="3695700"/>
            <a:ext cx="1371600" cy="1371600"/>
          </a:xfrm>
          <a:prstGeom prst="flowChartMultidocumen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400">
                <a:ea typeface="SimSun" pitchFamily="2" charset="-122"/>
              </a:rPr>
              <a:t>Reports</a:t>
            </a:r>
          </a:p>
        </p:txBody>
      </p:sp>
      <p:sp>
        <p:nvSpPr>
          <p:cNvPr id="1042" name="AutoShape 21"/>
          <p:cNvSpPr>
            <a:spLocks noChangeArrowheads="1"/>
          </p:cNvSpPr>
          <p:nvPr/>
        </p:nvSpPr>
        <p:spPr bwMode="auto">
          <a:xfrm>
            <a:off x="2667000" y="2743200"/>
            <a:ext cx="228600" cy="1447800"/>
          </a:xfrm>
          <a:prstGeom prst="rightArrow">
            <a:avLst>
              <a:gd name="adj1" fmla="val 50000"/>
              <a:gd name="adj2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id-ID" altLang="id-ID"/>
          </a:p>
        </p:txBody>
      </p:sp>
      <p:sp>
        <p:nvSpPr>
          <p:cNvPr id="1043" name="Line 22"/>
          <p:cNvSpPr>
            <a:spLocks noChangeShapeType="1"/>
          </p:cNvSpPr>
          <p:nvPr/>
        </p:nvSpPr>
        <p:spPr bwMode="auto">
          <a:xfrm flipV="1">
            <a:off x="4267200" y="2324100"/>
            <a:ext cx="3048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4" name="Line 23"/>
          <p:cNvSpPr>
            <a:spLocks noChangeShapeType="1"/>
          </p:cNvSpPr>
          <p:nvPr/>
        </p:nvSpPr>
        <p:spPr bwMode="auto">
          <a:xfrm>
            <a:off x="4267200" y="33147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5" name="Line 24"/>
          <p:cNvSpPr>
            <a:spLocks noChangeShapeType="1"/>
          </p:cNvSpPr>
          <p:nvPr/>
        </p:nvSpPr>
        <p:spPr bwMode="auto">
          <a:xfrm>
            <a:off x="4267200" y="3314700"/>
            <a:ext cx="3048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6" name="Line 25"/>
          <p:cNvSpPr>
            <a:spLocks noChangeShapeType="1"/>
          </p:cNvSpPr>
          <p:nvPr/>
        </p:nvSpPr>
        <p:spPr bwMode="auto">
          <a:xfrm>
            <a:off x="1600200" y="1371600"/>
            <a:ext cx="3048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7" name="Line 26"/>
          <p:cNvSpPr>
            <a:spLocks noChangeShapeType="1"/>
          </p:cNvSpPr>
          <p:nvPr/>
        </p:nvSpPr>
        <p:spPr bwMode="auto">
          <a:xfrm>
            <a:off x="1524000" y="22098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8" name="Line 27"/>
          <p:cNvSpPr>
            <a:spLocks noChangeShapeType="1"/>
          </p:cNvSpPr>
          <p:nvPr/>
        </p:nvSpPr>
        <p:spPr bwMode="auto">
          <a:xfrm>
            <a:off x="1524000" y="29718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9" name="Line 28"/>
          <p:cNvSpPr>
            <a:spLocks noChangeShapeType="1"/>
          </p:cNvSpPr>
          <p:nvPr/>
        </p:nvSpPr>
        <p:spPr bwMode="auto">
          <a:xfrm flipV="1">
            <a:off x="1371600" y="3048000"/>
            <a:ext cx="533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0" name="Line 29"/>
          <p:cNvSpPr>
            <a:spLocks noChangeShapeType="1"/>
          </p:cNvSpPr>
          <p:nvPr/>
        </p:nvSpPr>
        <p:spPr bwMode="auto">
          <a:xfrm flipV="1">
            <a:off x="1295400" y="3200400"/>
            <a:ext cx="6096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1" name="Line 30"/>
          <p:cNvSpPr>
            <a:spLocks noChangeShapeType="1"/>
          </p:cNvSpPr>
          <p:nvPr/>
        </p:nvSpPr>
        <p:spPr bwMode="auto">
          <a:xfrm flipV="1">
            <a:off x="1524000" y="3276600"/>
            <a:ext cx="3810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2" name="Line 31"/>
          <p:cNvSpPr>
            <a:spLocks noChangeShapeType="1"/>
          </p:cNvSpPr>
          <p:nvPr/>
        </p:nvSpPr>
        <p:spPr bwMode="auto">
          <a:xfrm>
            <a:off x="5867400" y="2247900"/>
            <a:ext cx="457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3" name="Line 32"/>
          <p:cNvSpPr>
            <a:spLocks noChangeShapeType="1"/>
          </p:cNvSpPr>
          <p:nvPr/>
        </p:nvSpPr>
        <p:spPr bwMode="auto">
          <a:xfrm flipV="1">
            <a:off x="5791200" y="32385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4" name="Line 33"/>
          <p:cNvSpPr>
            <a:spLocks noChangeShapeType="1"/>
          </p:cNvSpPr>
          <p:nvPr/>
        </p:nvSpPr>
        <p:spPr bwMode="auto">
          <a:xfrm flipV="1">
            <a:off x="5791200" y="3238500"/>
            <a:ext cx="5334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5" name="Line 34"/>
          <p:cNvSpPr>
            <a:spLocks noChangeShapeType="1"/>
          </p:cNvSpPr>
          <p:nvPr/>
        </p:nvSpPr>
        <p:spPr bwMode="auto">
          <a:xfrm flipV="1">
            <a:off x="6934200" y="25527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6" name="Line 35"/>
          <p:cNvSpPr>
            <a:spLocks noChangeShapeType="1"/>
          </p:cNvSpPr>
          <p:nvPr/>
        </p:nvSpPr>
        <p:spPr bwMode="auto">
          <a:xfrm>
            <a:off x="7848600" y="29337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7" name="AutoShape 36"/>
          <p:cNvSpPr>
            <a:spLocks noChangeArrowheads="1"/>
          </p:cNvSpPr>
          <p:nvPr/>
        </p:nvSpPr>
        <p:spPr bwMode="auto">
          <a:xfrm>
            <a:off x="5867400" y="5143500"/>
            <a:ext cx="1447800" cy="762000"/>
          </a:xfrm>
          <a:prstGeom prst="flowChartInternalStorag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400">
                <a:ea typeface="SimSun" pitchFamily="2" charset="-122"/>
              </a:rPr>
              <a:t>Pivot Table</a:t>
            </a:r>
          </a:p>
        </p:txBody>
      </p:sp>
      <p:sp>
        <p:nvSpPr>
          <p:cNvPr id="1058" name="Line 37"/>
          <p:cNvSpPr>
            <a:spLocks noChangeShapeType="1"/>
          </p:cNvSpPr>
          <p:nvPr/>
        </p:nvSpPr>
        <p:spPr bwMode="auto">
          <a:xfrm>
            <a:off x="6629400" y="47625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9" name="Line 38"/>
          <p:cNvSpPr>
            <a:spLocks noChangeShapeType="1"/>
          </p:cNvSpPr>
          <p:nvPr/>
        </p:nvSpPr>
        <p:spPr bwMode="auto">
          <a:xfrm flipV="1">
            <a:off x="7315200" y="50673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60" name="Text Box 40"/>
          <p:cNvSpPr txBox="1">
            <a:spLocks noChangeArrowheads="1"/>
          </p:cNvSpPr>
          <p:nvPr/>
        </p:nvSpPr>
        <p:spPr bwMode="auto">
          <a:xfrm>
            <a:off x="2743200" y="1371600"/>
            <a:ext cx="1676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Arial" charset="0"/>
              </a:defRPr>
            </a:lvl1pPr>
            <a:lvl2pPr>
              <a:defRPr sz="26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id-ID" altLang="id-ID" sz="2000"/>
          </a:p>
        </p:txBody>
      </p: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2133600" y="1143000"/>
            <a:ext cx="3352800" cy="838200"/>
            <a:chOff x="1956" y="480"/>
            <a:chExt cx="2208" cy="936"/>
          </a:xfrm>
        </p:grpSpPr>
        <p:sp>
          <p:nvSpPr>
            <p:cNvPr id="1062" name="AutoShape 42"/>
            <p:cNvSpPr>
              <a:spLocks noChangeArrowheads="1"/>
            </p:cNvSpPr>
            <p:nvPr/>
          </p:nvSpPr>
          <p:spPr bwMode="auto">
            <a:xfrm>
              <a:off x="2556" y="480"/>
              <a:ext cx="984" cy="564"/>
            </a:xfrm>
            <a:prstGeom prst="can">
              <a:avLst>
                <a:gd name="adj" fmla="val 25000"/>
              </a:avLst>
            </a:prstGeom>
            <a:gradFill rotWithShape="0">
              <a:gsLst>
                <a:gs pos="0">
                  <a:srgbClr val="FFCC66"/>
                </a:gs>
                <a:gs pos="100000">
                  <a:schemeClr val="hlink"/>
                </a:gs>
              </a:gsLst>
              <a:lin ang="5400000" scaled="1"/>
            </a:gradFill>
            <a:ln w="9525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d-ID" altLang="id-ID"/>
            </a:p>
          </p:txBody>
        </p:sp>
        <p:sp>
          <p:nvSpPr>
            <p:cNvPr id="1063" name="Text Box 43"/>
            <p:cNvSpPr txBox="1">
              <a:spLocks noChangeArrowheads="1"/>
            </p:cNvSpPr>
            <p:nvPr/>
          </p:nvSpPr>
          <p:spPr bwMode="auto">
            <a:xfrm>
              <a:off x="2568" y="650"/>
              <a:ext cx="936" cy="3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54000" rIns="54000"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0" hangingPunct="0">
                <a:spcBef>
                  <a:spcPct val="50000"/>
                </a:spcBef>
              </a:pPr>
              <a:r>
                <a:rPr lang="en-US" altLang="en-US" sz="1600" b="1">
                  <a:solidFill>
                    <a:srgbClr val="FF6600"/>
                  </a:solidFill>
                </a:rPr>
                <a:t>datamining</a:t>
              </a:r>
            </a:p>
          </p:txBody>
        </p:sp>
        <p:sp>
          <p:nvSpPr>
            <p:cNvPr id="1064" name="AutoShape 44"/>
            <p:cNvSpPr>
              <a:spLocks/>
            </p:cNvSpPr>
            <p:nvPr/>
          </p:nvSpPr>
          <p:spPr bwMode="auto">
            <a:xfrm rot="-5400000">
              <a:off x="2898" y="150"/>
              <a:ext cx="324" cy="2208"/>
            </a:xfrm>
            <a:prstGeom prst="rightBrace">
              <a:avLst>
                <a:gd name="adj1" fmla="val 56790"/>
                <a:gd name="adj2" fmla="val 50000"/>
              </a:avLst>
            </a:prstGeom>
            <a:noFill/>
            <a:ln w="38100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/>
            <a:p>
              <a:pPr algn="ctr" eaLnBrk="0" hangingPunct="0"/>
              <a:endParaRPr lang="it-IT" altLang="en-US" sz="2400">
                <a:solidFill>
                  <a:schemeClr val="hlin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698494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2"/>
          <p:cNvGrpSpPr>
            <a:grpSpLocks/>
          </p:cNvGrpSpPr>
          <p:nvPr/>
        </p:nvGrpSpPr>
        <p:grpSpPr bwMode="auto">
          <a:xfrm>
            <a:off x="381000" y="1066800"/>
            <a:ext cx="8431213" cy="5246688"/>
            <a:chOff x="244" y="666"/>
            <a:chExt cx="5311" cy="3305"/>
          </a:xfrm>
        </p:grpSpPr>
        <p:sp>
          <p:nvSpPr>
            <p:cNvPr id="29700" name="AutoShape 3"/>
            <p:cNvSpPr>
              <a:spLocks noChangeArrowheads="1"/>
            </p:cNvSpPr>
            <p:nvPr/>
          </p:nvSpPr>
          <p:spPr bwMode="auto">
            <a:xfrm>
              <a:off x="1394" y="1732"/>
              <a:ext cx="1259" cy="447"/>
            </a:xfrm>
            <a:prstGeom prst="roundRect">
              <a:avLst>
                <a:gd name="adj" fmla="val 12468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/>
            <a:p>
              <a:pPr algn="ctr" eaLnBrk="0" hangingPunct="0"/>
              <a:r>
                <a:rPr lang="it-IT" altLang="id-ID" sz="2400">
                  <a:solidFill>
                    <a:srgbClr val="FD113C"/>
                  </a:solidFill>
                  <a:latin typeface="Times New Roman" pitchFamily="18" charset="0"/>
                </a:rPr>
                <a:t>Selection and </a:t>
              </a:r>
            </a:p>
            <a:p>
              <a:pPr algn="ctr" eaLnBrk="0" hangingPunct="0"/>
              <a:r>
                <a:rPr lang="it-IT" altLang="id-ID" sz="2400">
                  <a:solidFill>
                    <a:srgbClr val="FD113C"/>
                  </a:solidFill>
                  <a:latin typeface="Times New Roman" pitchFamily="18" charset="0"/>
                </a:rPr>
                <a:t>Preprocessing</a:t>
              </a:r>
            </a:p>
          </p:txBody>
        </p:sp>
        <p:sp>
          <p:nvSpPr>
            <p:cNvPr id="29701" name="AutoShape 4"/>
            <p:cNvSpPr>
              <a:spLocks noChangeArrowheads="1"/>
            </p:cNvSpPr>
            <p:nvPr/>
          </p:nvSpPr>
          <p:spPr bwMode="auto">
            <a:xfrm>
              <a:off x="2598" y="1191"/>
              <a:ext cx="1275" cy="462"/>
            </a:xfrm>
            <a:prstGeom prst="roundRect">
              <a:avLst>
                <a:gd name="adj" fmla="val 12468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/>
            <a:p>
              <a:pPr algn="ctr" eaLnBrk="0" hangingPunct="0"/>
              <a:r>
                <a:rPr lang="it-IT" altLang="id-ID" sz="2400">
                  <a:solidFill>
                    <a:srgbClr val="FD113C"/>
                  </a:solidFill>
                  <a:latin typeface="Times New Roman" pitchFamily="18" charset="0"/>
                </a:rPr>
                <a:t>Data Mining</a:t>
              </a:r>
              <a:endParaRPr lang="it-IT" altLang="id-ID" sz="2800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  <p:sp>
          <p:nvSpPr>
            <p:cNvPr id="29702" name="AutoShape 5"/>
            <p:cNvSpPr>
              <a:spLocks noChangeArrowheads="1"/>
            </p:cNvSpPr>
            <p:nvPr/>
          </p:nvSpPr>
          <p:spPr bwMode="auto">
            <a:xfrm>
              <a:off x="3847" y="666"/>
              <a:ext cx="1266" cy="466"/>
            </a:xfrm>
            <a:prstGeom prst="roundRect">
              <a:avLst>
                <a:gd name="adj" fmla="val 12468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/>
            <a:p>
              <a:pPr algn="ctr" eaLnBrk="0" hangingPunct="0"/>
              <a:r>
                <a:rPr lang="it-IT" altLang="id-ID" sz="2400">
                  <a:solidFill>
                    <a:srgbClr val="FD113C"/>
                  </a:solidFill>
                  <a:latin typeface="Times New Roman" pitchFamily="18" charset="0"/>
                </a:rPr>
                <a:t>Interpretation </a:t>
              </a:r>
            </a:p>
            <a:p>
              <a:pPr algn="ctr" eaLnBrk="0" hangingPunct="0"/>
              <a:r>
                <a:rPr lang="it-IT" altLang="id-ID" sz="2400">
                  <a:solidFill>
                    <a:srgbClr val="FD113C"/>
                  </a:solidFill>
                  <a:latin typeface="Times New Roman" pitchFamily="18" charset="0"/>
                </a:rPr>
                <a:t>and Evaluation</a:t>
              </a:r>
              <a:endParaRPr lang="it-IT" altLang="id-ID" sz="2400">
                <a:solidFill>
                  <a:srgbClr val="FDC0E5"/>
                </a:solidFill>
                <a:latin typeface="Times New Roman" pitchFamily="18" charset="0"/>
              </a:endParaRPr>
            </a:p>
          </p:txBody>
        </p:sp>
        <p:sp>
          <p:nvSpPr>
            <p:cNvPr id="29703" name="AutoShape 6"/>
            <p:cNvSpPr>
              <a:spLocks noChangeArrowheads="1"/>
            </p:cNvSpPr>
            <p:nvPr/>
          </p:nvSpPr>
          <p:spPr bwMode="auto">
            <a:xfrm>
              <a:off x="244" y="2324"/>
              <a:ext cx="1312" cy="462"/>
            </a:xfrm>
            <a:prstGeom prst="roundRect">
              <a:avLst>
                <a:gd name="adj" fmla="val 12468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/>
            <a:p>
              <a:pPr algn="ctr" eaLnBrk="0" hangingPunct="0"/>
              <a:r>
                <a:rPr lang="it-IT" altLang="id-ID" sz="2400">
                  <a:solidFill>
                    <a:srgbClr val="FD113C"/>
                  </a:solidFill>
                  <a:latin typeface="Times New Roman" pitchFamily="18" charset="0"/>
                </a:rPr>
                <a:t>Data </a:t>
              </a:r>
            </a:p>
            <a:p>
              <a:pPr algn="ctr" eaLnBrk="0" hangingPunct="0"/>
              <a:r>
                <a:rPr lang="it-IT" altLang="id-ID" sz="2400">
                  <a:solidFill>
                    <a:srgbClr val="FD113C"/>
                  </a:solidFill>
                  <a:latin typeface="Times New Roman" pitchFamily="18" charset="0"/>
                </a:rPr>
                <a:t>Consolidation</a:t>
              </a:r>
              <a:endParaRPr lang="it-IT" altLang="id-ID" sz="2400">
                <a:solidFill>
                  <a:schemeClr val="accent2"/>
                </a:solidFill>
                <a:latin typeface="Times New Roman" pitchFamily="18" charset="0"/>
              </a:endParaRPr>
            </a:p>
          </p:txBody>
        </p:sp>
        <p:sp>
          <p:nvSpPr>
            <p:cNvPr id="29704" name="Oval 7"/>
            <p:cNvSpPr>
              <a:spLocks noChangeArrowheads="1"/>
            </p:cNvSpPr>
            <p:nvPr/>
          </p:nvSpPr>
          <p:spPr bwMode="auto">
            <a:xfrm>
              <a:off x="343" y="3446"/>
              <a:ext cx="381" cy="121"/>
            </a:xfrm>
            <a:prstGeom prst="ellipse">
              <a:avLst/>
            </a:prstGeom>
            <a:solidFill>
              <a:srgbClr val="FE9B03"/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d-ID" altLang="id-ID"/>
            </a:p>
          </p:txBody>
        </p:sp>
        <p:sp>
          <p:nvSpPr>
            <p:cNvPr id="29705" name="Oval 8"/>
            <p:cNvSpPr>
              <a:spLocks noChangeArrowheads="1"/>
            </p:cNvSpPr>
            <p:nvPr/>
          </p:nvSpPr>
          <p:spPr bwMode="auto">
            <a:xfrm>
              <a:off x="346" y="3384"/>
              <a:ext cx="381" cy="121"/>
            </a:xfrm>
            <a:prstGeom prst="ellipse">
              <a:avLst/>
            </a:prstGeom>
            <a:solidFill>
              <a:srgbClr val="FE9B03"/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d-ID" altLang="id-ID"/>
            </a:p>
          </p:txBody>
        </p:sp>
        <p:sp>
          <p:nvSpPr>
            <p:cNvPr id="29706" name="Oval 9"/>
            <p:cNvSpPr>
              <a:spLocks noChangeArrowheads="1"/>
            </p:cNvSpPr>
            <p:nvPr/>
          </p:nvSpPr>
          <p:spPr bwMode="auto">
            <a:xfrm>
              <a:off x="700" y="3437"/>
              <a:ext cx="381" cy="121"/>
            </a:xfrm>
            <a:prstGeom prst="ellipse">
              <a:avLst/>
            </a:prstGeom>
            <a:solidFill>
              <a:srgbClr val="FE9B03"/>
            </a:solidFill>
            <a:ln w="12700">
              <a:solidFill>
                <a:srgbClr val="FC0128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d-ID" altLang="id-ID"/>
            </a:p>
          </p:txBody>
        </p:sp>
        <p:sp>
          <p:nvSpPr>
            <p:cNvPr id="29707" name="Oval 10"/>
            <p:cNvSpPr>
              <a:spLocks noChangeArrowheads="1"/>
            </p:cNvSpPr>
            <p:nvPr/>
          </p:nvSpPr>
          <p:spPr bwMode="auto">
            <a:xfrm>
              <a:off x="709" y="3374"/>
              <a:ext cx="381" cy="121"/>
            </a:xfrm>
            <a:prstGeom prst="ellipse">
              <a:avLst/>
            </a:prstGeom>
            <a:solidFill>
              <a:srgbClr val="FE9B03"/>
            </a:solidFill>
            <a:ln w="12700">
              <a:solidFill>
                <a:srgbClr val="FC0128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d-ID" altLang="id-ID"/>
            </a:p>
          </p:txBody>
        </p:sp>
        <p:sp>
          <p:nvSpPr>
            <p:cNvPr id="29708" name="Oval 11"/>
            <p:cNvSpPr>
              <a:spLocks noChangeArrowheads="1"/>
            </p:cNvSpPr>
            <p:nvPr/>
          </p:nvSpPr>
          <p:spPr bwMode="auto">
            <a:xfrm>
              <a:off x="735" y="3622"/>
              <a:ext cx="381" cy="121"/>
            </a:xfrm>
            <a:prstGeom prst="ellipse">
              <a:avLst/>
            </a:prstGeom>
            <a:solidFill>
              <a:srgbClr val="FE9B03"/>
            </a:solidFill>
            <a:ln w="12700">
              <a:solidFill>
                <a:srgbClr val="3365FB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d-ID" altLang="id-ID"/>
            </a:p>
          </p:txBody>
        </p:sp>
        <p:sp>
          <p:nvSpPr>
            <p:cNvPr id="29709" name="Oval 12"/>
            <p:cNvSpPr>
              <a:spLocks noChangeArrowheads="1"/>
            </p:cNvSpPr>
            <p:nvPr/>
          </p:nvSpPr>
          <p:spPr bwMode="auto">
            <a:xfrm>
              <a:off x="730" y="3566"/>
              <a:ext cx="381" cy="121"/>
            </a:xfrm>
            <a:prstGeom prst="ellipse">
              <a:avLst/>
            </a:prstGeom>
            <a:solidFill>
              <a:srgbClr val="FE9B03"/>
            </a:solidFill>
            <a:ln w="12700">
              <a:solidFill>
                <a:srgbClr val="3365FB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d-ID" altLang="id-ID"/>
            </a:p>
          </p:txBody>
        </p:sp>
        <p:sp>
          <p:nvSpPr>
            <p:cNvPr id="29710" name="Line 13"/>
            <p:cNvSpPr>
              <a:spLocks noChangeShapeType="1"/>
            </p:cNvSpPr>
            <p:nvPr/>
          </p:nvSpPr>
          <p:spPr bwMode="auto">
            <a:xfrm>
              <a:off x="1441" y="3003"/>
              <a:ext cx="0" cy="14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1" name="Line 14"/>
            <p:cNvSpPr>
              <a:spLocks noChangeShapeType="1"/>
            </p:cNvSpPr>
            <p:nvPr/>
          </p:nvSpPr>
          <p:spPr bwMode="auto">
            <a:xfrm>
              <a:off x="2134" y="3034"/>
              <a:ext cx="0" cy="14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2" name="Rectangle 15"/>
            <p:cNvSpPr>
              <a:spLocks noChangeArrowheads="1"/>
            </p:cNvSpPr>
            <p:nvPr/>
          </p:nvSpPr>
          <p:spPr bwMode="auto">
            <a:xfrm>
              <a:off x="2517" y="2388"/>
              <a:ext cx="677" cy="417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 altLang="id-ID"/>
            </a:p>
          </p:txBody>
        </p:sp>
        <p:sp>
          <p:nvSpPr>
            <p:cNvPr id="29713" name="Line 16"/>
            <p:cNvSpPr>
              <a:spLocks noChangeShapeType="1"/>
            </p:cNvSpPr>
            <p:nvPr/>
          </p:nvSpPr>
          <p:spPr bwMode="auto">
            <a:xfrm>
              <a:off x="2585" y="2484"/>
              <a:ext cx="557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4" name="Line 17"/>
            <p:cNvSpPr>
              <a:spLocks noChangeShapeType="1"/>
            </p:cNvSpPr>
            <p:nvPr/>
          </p:nvSpPr>
          <p:spPr bwMode="auto">
            <a:xfrm>
              <a:off x="2580" y="2558"/>
              <a:ext cx="557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5" name="Line 18"/>
            <p:cNvSpPr>
              <a:spLocks noChangeShapeType="1"/>
            </p:cNvSpPr>
            <p:nvPr/>
          </p:nvSpPr>
          <p:spPr bwMode="auto">
            <a:xfrm>
              <a:off x="2588" y="2648"/>
              <a:ext cx="557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6" name="Line 19"/>
            <p:cNvSpPr>
              <a:spLocks noChangeShapeType="1"/>
            </p:cNvSpPr>
            <p:nvPr/>
          </p:nvSpPr>
          <p:spPr bwMode="auto">
            <a:xfrm>
              <a:off x="2592" y="2729"/>
              <a:ext cx="535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7" name="Line 20"/>
            <p:cNvSpPr>
              <a:spLocks noChangeShapeType="1"/>
            </p:cNvSpPr>
            <p:nvPr/>
          </p:nvSpPr>
          <p:spPr bwMode="auto">
            <a:xfrm>
              <a:off x="2694" y="2442"/>
              <a:ext cx="1" cy="323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8" name="Line 21"/>
            <p:cNvSpPr>
              <a:spLocks noChangeShapeType="1"/>
            </p:cNvSpPr>
            <p:nvPr/>
          </p:nvSpPr>
          <p:spPr bwMode="auto">
            <a:xfrm>
              <a:off x="2843" y="2447"/>
              <a:ext cx="1" cy="323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9" name="Line 22"/>
            <p:cNvSpPr>
              <a:spLocks noChangeShapeType="1"/>
            </p:cNvSpPr>
            <p:nvPr/>
          </p:nvSpPr>
          <p:spPr bwMode="auto">
            <a:xfrm>
              <a:off x="3018" y="2435"/>
              <a:ext cx="1" cy="323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0" name="Rectangle 23"/>
            <p:cNvSpPr>
              <a:spLocks noChangeArrowheads="1"/>
            </p:cNvSpPr>
            <p:nvPr/>
          </p:nvSpPr>
          <p:spPr bwMode="auto">
            <a:xfrm>
              <a:off x="3610" y="1991"/>
              <a:ext cx="792" cy="461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 altLang="id-ID"/>
            </a:p>
          </p:txBody>
        </p:sp>
        <p:sp>
          <p:nvSpPr>
            <p:cNvPr id="29721" name="Line 24"/>
            <p:cNvSpPr>
              <a:spLocks noChangeShapeType="1"/>
            </p:cNvSpPr>
            <p:nvPr/>
          </p:nvSpPr>
          <p:spPr bwMode="auto">
            <a:xfrm>
              <a:off x="3765" y="2067"/>
              <a:ext cx="0" cy="362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2" name="Line 25"/>
            <p:cNvSpPr>
              <a:spLocks noChangeShapeType="1"/>
            </p:cNvSpPr>
            <p:nvPr/>
          </p:nvSpPr>
          <p:spPr bwMode="auto">
            <a:xfrm flipH="1">
              <a:off x="3669" y="2412"/>
              <a:ext cx="663" cy="1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2858" name="AutoShape 26"/>
            <p:cNvSpPr>
              <a:spLocks noChangeArrowheads="1"/>
            </p:cNvSpPr>
            <p:nvPr/>
          </p:nvSpPr>
          <p:spPr bwMode="auto">
            <a:xfrm>
              <a:off x="3963" y="2109"/>
              <a:ext cx="36" cy="32"/>
            </a:xfrm>
            <a:prstGeom prst="star5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2859" name="AutoShape 27"/>
            <p:cNvSpPr>
              <a:spLocks noChangeArrowheads="1"/>
            </p:cNvSpPr>
            <p:nvPr/>
          </p:nvSpPr>
          <p:spPr bwMode="auto">
            <a:xfrm>
              <a:off x="3930" y="2190"/>
              <a:ext cx="36" cy="32"/>
            </a:xfrm>
            <a:prstGeom prst="star5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2860" name="AutoShape 28"/>
            <p:cNvSpPr>
              <a:spLocks noChangeArrowheads="1"/>
            </p:cNvSpPr>
            <p:nvPr/>
          </p:nvSpPr>
          <p:spPr bwMode="auto">
            <a:xfrm>
              <a:off x="4104" y="2149"/>
              <a:ext cx="36" cy="32"/>
            </a:xfrm>
            <a:prstGeom prst="star5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2861" name="AutoShape 29"/>
            <p:cNvSpPr>
              <a:spLocks noChangeArrowheads="1"/>
            </p:cNvSpPr>
            <p:nvPr/>
          </p:nvSpPr>
          <p:spPr bwMode="auto">
            <a:xfrm>
              <a:off x="4071" y="2332"/>
              <a:ext cx="36" cy="32"/>
            </a:xfrm>
            <a:prstGeom prst="star5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727" name="Arc 30"/>
            <p:cNvSpPr>
              <a:spLocks/>
            </p:cNvSpPr>
            <p:nvPr/>
          </p:nvSpPr>
          <p:spPr bwMode="auto">
            <a:xfrm>
              <a:off x="3720" y="2068"/>
              <a:ext cx="546" cy="346"/>
            </a:xfrm>
            <a:custGeom>
              <a:avLst/>
              <a:gdLst>
                <a:gd name="T0" fmla="*/ 0 w 21760"/>
                <a:gd name="T1" fmla="*/ 0 h 21663"/>
                <a:gd name="T2" fmla="*/ 0 w 21760"/>
                <a:gd name="T3" fmla="*/ 0 h 21663"/>
                <a:gd name="T4" fmla="*/ 0 w 21760"/>
                <a:gd name="T5" fmla="*/ 0 h 21663"/>
                <a:gd name="T6" fmla="*/ 0 60000 65536"/>
                <a:gd name="T7" fmla="*/ 0 60000 65536"/>
                <a:gd name="T8" fmla="*/ 0 60000 65536"/>
                <a:gd name="T9" fmla="*/ 0 w 21760"/>
                <a:gd name="T10" fmla="*/ 0 h 21663"/>
                <a:gd name="T11" fmla="*/ 21760 w 21760"/>
                <a:gd name="T12" fmla="*/ 21663 h 2166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60" h="21663" fill="none" extrusionOk="0">
                  <a:moveTo>
                    <a:pt x="21759" y="0"/>
                  </a:moveTo>
                  <a:cubicBezTo>
                    <a:pt x="21759" y="21"/>
                    <a:pt x="21760" y="42"/>
                    <a:pt x="21760" y="63"/>
                  </a:cubicBezTo>
                  <a:cubicBezTo>
                    <a:pt x="21760" y="11992"/>
                    <a:pt x="12089" y="21663"/>
                    <a:pt x="160" y="21663"/>
                  </a:cubicBezTo>
                  <a:cubicBezTo>
                    <a:pt x="106" y="21663"/>
                    <a:pt x="53" y="21662"/>
                    <a:pt x="-1" y="21662"/>
                  </a:cubicBezTo>
                </a:path>
                <a:path w="21760" h="21663" stroke="0" extrusionOk="0">
                  <a:moveTo>
                    <a:pt x="21759" y="0"/>
                  </a:moveTo>
                  <a:cubicBezTo>
                    <a:pt x="21759" y="21"/>
                    <a:pt x="21760" y="42"/>
                    <a:pt x="21760" y="63"/>
                  </a:cubicBezTo>
                  <a:cubicBezTo>
                    <a:pt x="21760" y="11992"/>
                    <a:pt x="12089" y="21663"/>
                    <a:pt x="160" y="21663"/>
                  </a:cubicBezTo>
                  <a:cubicBezTo>
                    <a:pt x="106" y="21663"/>
                    <a:pt x="53" y="21662"/>
                    <a:pt x="-1" y="21662"/>
                  </a:cubicBezTo>
                  <a:lnTo>
                    <a:pt x="160" y="63"/>
                  </a:lnTo>
                  <a:lnTo>
                    <a:pt x="21759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8" name="AutoShape 31"/>
            <p:cNvSpPr>
              <a:spLocks noChangeArrowheads="1"/>
            </p:cNvSpPr>
            <p:nvPr/>
          </p:nvSpPr>
          <p:spPr bwMode="auto">
            <a:xfrm>
              <a:off x="4692" y="1437"/>
              <a:ext cx="863" cy="410"/>
            </a:xfrm>
            <a:prstGeom prst="plus">
              <a:avLst>
                <a:gd name="adj" fmla="val 24968"/>
              </a:avLst>
            </a:prstGeom>
            <a:solidFill>
              <a:schemeClr val="accent1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pPr algn="ctr" eaLnBrk="0" hangingPunct="0"/>
              <a:r>
                <a:rPr lang="it-IT" altLang="id-ID">
                  <a:solidFill>
                    <a:srgbClr val="414141"/>
                  </a:solidFill>
                  <a:latin typeface="Times New Roman" pitchFamily="18" charset="0"/>
                </a:rPr>
                <a:t>Knowledge</a:t>
              </a:r>
            </a:p>
          </p:txBody>
        </p:sp>
        <p:sp>
          <p:nvSpPr>
            <p:cNvPr id="29729" name="Rectangle 32"/>
            <p:cNvSpPr>
              <a:spLocks noChangeArrowheads="1"/>
            </p:cNvSpPr>
            <p:nvPr/>
          </p:nvSpPr>
          <p:spPr bwMode="auto">
            <a:xfrm>
              <a:off x="3812" y="2049"/>
              <a:ext cx="57" cy="3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 altLang="id-ID"/>
            </a:p>
          </p:txBody>
        </p:sp>
        <p:sp>
          <p:nvSpPr>
            <p:cNvPr id="29730" name="Rectangle 33"/>
            <p:cNvSpPr>
              <a:spLocks noChangeArrowheads="1"/>
            </p:cNvSpPr>
            <p:nvPr/>
          </p:nvSpPr>
          <p:spPr bwMode="auto">
            <a:xfrm>
              <a:off x="3849" y="2088"/>
              <a:ext cx="942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eaLnBrk="0" hangingPunct="0"/>
              <a:r>
                <a:rPr lang="it-IT" altLang="id-ID" sz="1400">
                  <a:solidFill>
                    <a:schemeClr val="bg1"/>
                  </a:solidFill>
                  <a:latin typeface="Times New Roman" pitchFamily="18" charset="0"/>
                </a:rPr>
                <a:t>p(x)=0.02</a:t>
              </a:r>
            </a:p>
          </p:txBody>
        </p:sp>
        <p:sp>
          <p:nvSpPr>
            <p:cNvPr id="29731" name="AutoShape 34"/>
            <p:cNvSpPr>
              <a:spLocks noChangeArrowheads="1"/>
            </p:cNvSpPr>
            <p:nvPr/>
          </p:nvSpPr>
          <p:spPr bwMode="auto">
            <a:xfrm rot="-1740000">
              <a:off x="1146" y="3246"/>
              <a:ext cx="265" cy="117"/>
            </a:xfrm>
            <a:prstGeom prst="rightArrow">
              <a:avLst>
                <a:gd name="adj1" fmla="val 50000"/>
                <a:gd name="adj2" fmla="val 113321"/>
              </a:avLst>
            </a:prstGeom>
            <a:solidFill>
              <a:schemeClr val="tx2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 altLang="id-ID"/>
            </a:p>
          </p:txBody>
        </p:sp>
        <p:sp>
          <p:nvSpPr>
            <p:cNvPr id="29732" name="AutoShape 35"/>
            <p:cNvSpPr>
              <a:spLocks noChangeArrowheads="1"/>
            </p:cNvSpPr>
            <p:nvPr/>
          </p:nvSpPr>
          <p:spPr bwMode="auto">
            <a:xfrm rot="-1740000">
              <a:off x="2179" y="2730"/>
              <a:ext cx="265" cy="117"/>
            </a:xfrm>
            <a:prstGeom prst="rightArrow">
              <a:avLst>
                <a:gd name="adj1" fmla="val 50000"/>
                <a:gd name="adj2" fmla="val 113321"/>
              </a:avLst>
            </a:prstGeom>
            <a:solidFill>
              <a:schemeClr val="tx2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 altLang="id-ID"/>
            </a:p>
          </p:txBody>
        </p:sp>
        <p:sp>
          <p:nvSpPr>
            <p:cNvPr id="29733" name="AutoShape 36"/>
            <p:cNvSpPr>
              <a:spLocks noChangeArrowheads="1"/>
            </p:cNvSpPr>
            <p:nvPr/>
          </p:nvSpPr>
          <p:spPr bwMode="auto">
            <a:xfrm rot="-1740000">
              <a:off x="3275" y="2250"/>
              <a:ext cx="265" cy="117"/>
            </a:xfrm>
            <a:prstGeom prst="rightArrow">
              <a:avLst>
                <a:gd name="adj1" fmla="val 50000"/>
                <a:gd name="adj2" fmla="val 113321"/>
              </a:avLst>
            </a:prstGeom>
            <a:solidFill>
              <a:schemeClr val="tx2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 altLang="id-ID"/>
            </a:p>
          </p:txBody>
        </p:sp>
        <p:sp>
          <p:nvSpPr>
            <p:cNvPr id="29734" name="AutoShape 37"/>
            <p:cNvSpPr>
              <a:spLocks noChangeArrowheads="1"/>
            </p:cNvSpPr>
            <p:nvPr/>
          </p:nvSpPr>
          <p:spPr bwMode="auto">
            <a:xfrm rot="-1740000">
              <a:off x="4400" y="1768"/>
              <a:ext cx="265" cy="117"/>
            </a:xfrm>
            <a:prstGeom prst="rightArrow">
              <a:avLst>
                <a:gd name="adj1" fmla="val 50000"/>
                <a:gd name="adj2" fmla="val 113321"/>
              </a:avLst>
            </a:prstGeom>
            <a:solidFill>
              <a:schemeClr val="tx2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 altLang="id-ID"/>
            </a:p>
          </p:txBody>
        </p:sp>
        <p:sp>
          <p:nvSpPr>
            <p:cNvPr id="29735" name="Line 38"/>
            <p:cNvSpPr>
              <a:spLocks noChangeShapeType="1"/>
            </p:cNvSpPr>
            <p:nvPr/>
          </p:nvSpPr>
          <p:spPr bwMode="auto">
            <a:xfrm>
              <a:off x="900" y="2802"/>
              <a:ext cx="305" cy="47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6" name="Line 39"/>
            <p:cNvSpPr>
              <a:spLocks noChangeShapeType="1"/>
            </p:cNvSpPr>
            <p:nvPr/>
          </p:nvSpPr>
          <p:spPr bwMode="auto">
            <a:xfrm>
              <a:off x="2989" y="1692"/>
              <a:ext cx="371" cy="60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7" name="Line 40"/>
            <p:cNvSpPr>
              <a:spLocks noChangeShapeType="1"/>
            </p:cNvSpPr>
            <p:nvPr/>
          </p:nvSpPr>
          <p:spPr bwMode="auto">
            <a:xfrm>
              <a:off x="1844" y="2197"/>
              <a:ext cx="419" cy="5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8" name="Oval 41"/>
            <p:cNvSpPr>
              <a:spLocks noChangeArrowheads="1"/>
            </p:cNvSpPr>
            <p:nvPr/>
          </p:nvSpPr>
          <p:spPr bwMode="auto">
            <a:xfrm>
              <a:off x="1440" y="3038"/>
              <a:ext cx="683" cy="259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d-ID" altLang="id-ID"/>
            </a:p>
          </p:txBody>
        </p:sp>
        <p:sp>
          <p:nvSpPr>
            <p:cNvPr id="29739" name="Oval 42"/>
            <p:cNvSpPr>
              <a:spLocks noChangeArrowheads="1"/>
            </p:cNvSpPr>
            <p:nvPr/>
          </p:nvSpPr>
          <p:spPr bwMode="auto">
            <a:xfrm>
              <a:off x="1437" y="2941"/>
              <a:ext cx="683" cy="259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d-ID" altLang="id-ID"/>
            </a:p>
          </p:txBody>
        </p:sp>
        <p:sp>
          <p:nvSpPr>
            <p:cNvPr id="29740" name="Oval 43"/>
            <p:cNvSpPr>
              <a:spLocks noChangeArrowheads="1"/>
            </p:cNvSpPr>
            <p:nvPr/>
          </p:nvSpPr>
          <p:spPr bwMode="auto">
            <a:xfrm>
              <a:off x="1440" y="2851"/>
              <a:ext cx="683" cy="259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pPr algn="ctr" eaLnBrk="0" hangingPunct="0"/>
              <a:r>
                <a:rPr lang="it-IT" altLang="id-ID" sz="1600" b="1" i="1">
                  <a:solidFill>
                    <a:schemeClr val="bg1"/>
                  </a:solidFill>
                  <a:latin typeface="Times New Roman" pitchFamily="18" charset="0"/>
                </a:rPr>
                <a:t>Warehouse</a:t>
              </a:r>
            </a:p>
          </p:txBody>
        </p:sp>
        <p:sp>
          <p:nvSpPr>
            <p:cNvPr id="29741" name="Line 44"/>
            <p:cNvSpPr>
              <a:spLocks noChangeShapeType="1"/>
            </p:cNvSpPr>
            <p:nvPr/>
          </p:nvSpPr>
          <p:spPr bwMode="auto">
            <a:xfrm>
              <a:off x="4105" y="1160"/>
              <a:ext cx="376" cy="64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42" name="Line 45"/>
            <p:cNvSpPr>
              <a:spLocks noChangeShapeType="1"/>
            </p:cNvSpPr>
            <p:nvPr/>
          </p:nvSpPr>
          <p:spPr bwMode="auto">
            <a:xfrm>
              <a:off x="4586" y="2038"/>
              <a:ext cx="4" cy="1421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prstDash val="dash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43" name="Line 46"/>
            <p:cNvSpPr>
              <a:spLocks noChangeShapeType="1"/>
            </p:cNvSpPr>
            <p:nvPr/>
          </p:nvSpPr>
          <p:spPr bwMode="auto">
            <a:xfrm flipV="1">
              <a:off x="1298" y="3432"/>
              <a:ext cx="3297" cy="23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prstDash val="dash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44" name="Line 47"/>
            <p:cNvSpPr>
              <a:spLocks noChangeShapeType="1"/>
            </p:cNvSpPr>
            <p:nvPr/>
          </p:nvSpPr>
          <p:spPr bwMode="auto">
            <a:xfrm flipH="1">
              <a:off x="3428" y="2535"/>
              <a:ext cx="25" cy="89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prstDash val="dash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45" name="Rectangle 48"/>
            <p:cNvSpPr>
              <a:spLocks noChangeArrowheads="1"/>
            </p:cNvSpPr>
            <p:nvPr/>
          </p:nvSpPr>
          <p:spPr bwMode="auto">
            <a:xfrm>
              <a:off x="4088" y="2265"/>
              <a:ext cx="27" cy="16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 altLang="id-ID"/>
            </a:p>
          </p:txBody>
        </p:sp>
        <p:sp>
          <p:nvSpPr>
            <p:cNvPr id="29746" name="Rectangle 49"/>
            <p:cNvSpPr>
              <a:spLocks noChangeArrowheads="1"/>
            </p:cNvSpPr>
            <p:nvPr/>
          </p:nvSpPr>
          <p:spPr bwMode="auto">
            <a:xfrm>
              <a:off x="351" y="3742"/>
              <a:ext cx="878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it-IT" altLang="id-ID" sz="1800">
                  <a:latin typeface="Times New Roman" pitchFamily="18" charset="0"/>
                </a:rPr>
                <a:t>Data Sources</a:t>
              </a:r>
            </a:p>
          </p:txBody>
        </p:sp>
        <p:sp>
          <p:nvSpPr>
            <p:cNvPr id="29747" name="Rectangle 50"/>
            <p:cNvSpPr>
              <a:spLocks noChangeArrowheads="1"/>
            </p:cNvSpPr>
            <p:nvPr/>
          </p:nvSpPr>
          <p:spPr bwMode="auto">
            <a:xfrm>
              <a:off x="3615" y="2482"/>
              <a:ext cx="762" cy="4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it-IT" altLang="id-ID" sz="1800">
                  <a:latin typeface="Times New Roman" pitchFamily="18" charset="0"/>
                </a:rPr>
                <a:t>Patterns &amp; </a:t>
              </a:r>
            </a:p>
            <a:p>
              <a:pPr eaLnBrk="0" hangingPunct="0"/>
              <a:r>
                <a:rPr lang="it-IT" altLang="id-ID" sz="1800">
                  <a:latin typeface="Times New Roman" pitchFamily="18" charset="0"/>
                </a:rPr>
                <a:t>Models</a:t>
              </a:r>
            </a:p>
          </p:txBody>
        </p:sp>
        <p:sp>
          <p:nvSpPr>
            <p:cNvPr id="29748" name="Rectangle 51"/>
            <p:cNvSpPr>
              <a:spLocks noChangeArrowheads="1"/>
            </p:cNvSpPr>
            <p:nvPr/>
          </p:nvSpPr>
          <p:spPr bwMode="auto">
            <a:xfrm>
              <a:off x="2451" y="2830"/>
              <a:ext cx="970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it-IT" altLang="id-ID" sz="1800">
                  <a:latin typeface="Times New Roman" pitchFamily="18" charset="0"/>
                </a:rPr>
                <a:t>Prepared Data </a:t>
              </a:r>
            </a:p>
          </p:txBody>
        </p:sp>
        <p:sp>
          <p:nvSpPr>
            <p:cNvPr id="29749" name="Rectangle 52"/>
            <p:cNvSpPr>
              <a:spLocks noChangeArrowheads="1"/>
            </p:cNvSpPr>
            <p:nvPr/>
          </p:nvSpPr>
          <p:spPr bwMode="auto">
            <a:xfrm>
              <a:off x="1371" y="3262"/>
              <a:ext cx="874" cy="4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/>
              <a:r>
                <a:rPr lang="it-IT" altLang="id-ID" sz="1800">
                  <a:latin typeface="Times New Roman" pitchFamily="18" charset="0"/>
                </a:rPr>
                <a:t>Consolidated</a:t>
              </a:r>
            </a:p>
            <a:p>
              <a:pPr algn="ctr" eaLnBrk="0" hangingPunct="0"/>
              <a:r>
                <a:rPr lang="it-IT" altLang="id-ID" sz="1800">
                  <a:latin typeface="Times New Roman" pitchFamily="18" charset="0"/>
                </a:rPr>
                <a:t>Data</a:t>
              </a:r>
            </a:p>
          </p:txBody>
        </p:sp>
        <p:sp>
          <p:nvSpPr>
            <p:cNvPr id="29750" name="Line 53"/>
            <p:cNvSpPr>
              <a:spLocks noChangeShapeType="1"/>
            </p:cNvSpPr>
            <p:nvPr/>
          </p:nvSpPr>
          <p:spPr bwMode="auto">
            <a:xfrm flipH="1">
              <a:off x="2300" y="2917"/>
              <a:ext cx="23" cy="503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prstDash val="dash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9699" name="Rectangle 54"/>
          <p:cNvSpPr>
            <a:spLocks noGrp="1" noChangeArrowheads="1"/>
          </p:cNvSpPr>
          <p:nvPr>
            <p:ph type="title"/>
          </p:nvPr>
        </p:nvSpPr>
        <p:spPr>
          <a:xfrm>
            <a:off x="735013" y="-34636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id-ID" dirty="0" smtClean="0"/>
              <a:t>BIS Process</a:t>
            </a:r>
          </a:p>
        </p:txBody>
      </p:sp>
    </p:spTree>
    <p:extLst>
      <p:ext uri="{BB962C8B-B14F-4D97-AF65-F5344CB8AC3E}">
        <p14:creationId xmlns:p14="http://schemas.microsoft.com/office/powerpoint/2010/main" val="1675880618"/>
      </p:ext>
    </p:extLst>
  </p:cSld>
  <p:clrMapOvr>
    <a:masterClrMapping/>
  </p:clrMapOvr>
  <p:transition spd="med">
    <p:push dir="r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SimSun" pitchFamily="2" charset="-122"/>
              </a:rPr>
              <a:t>Business Intelligence Tools</a:t>
            </a:r>
            <a:endParaRPr lang="en-US" altLang="id-ID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altLang="zh-CN" sz="2800" smtClean="0">
                <a:ea typeface="SimSun" pitchFamily="2" charset="-122"/>
              </a:rPr>
              <a:t>Operational Data Source</a:t>
            </a:r>
          </a:p>
          <a:p>
            <a:pPr eaLnBrk="1" hangingPunct="1"/>
            <a:r>
              <a:rPr lang="en-US" altLang="zh-CN" sz="2800" smtClean="0">
                <a:ea typeface="SimSun" pitchFamily="2" charset="-122"/>
              </a:rPr>
              <a:t>ETL tools (Extract, Transform, Load)</a:t>
            </a:r>
          </a:p>
          <a:p>
            <a:pPr eaLnBrk="1" hangingPunct="1"/>
            <a:r>
              <a:rPr lang="en-US" altLang="zh-CN" sz="2800" smtClean="0">
                <a:ea typeface="SimSun" pitchFamily="2" charset="-122"/>
              </a:rPr>
              <a:t>Data Warehouse</a:t>
            </a:r>
          </a:p>
          <a:p>
            <a:pPr eaLnBrk="1" hangingPunct="1"/>
            <a:r>
              <a:rPr lang="en-US" altLang="zh-CN" sz="2900" smtClean="0">
                <a:ea typeface="SimSun" pitchFamily="2" charset="-122"/>
              </a:rPr>
              <a:t>Data mart</a:t>
            </a:r>
          </a:p>
          <a:p>
            <a:pPr eaLnBrk="1" hangingPunct="1"/>
            <a:r>
              <a:rPr lang="en-US" altLang="zh-CN" sz="2900" smtClean="0">
                <a:ea typeface="SimSun" pitchFamily="2" charset="-122"/>
              </a:rPr>
              <a:t>Datamining</a:t>
            </a:r>
          </a:p>
          <a:p>
            <a:pPr eaLnBrk="1" hangingPunct="1"/>
            <a:r>
              <a:rPr lang="en-US" altLang="zh-CN" sz="2900" smtClean="0">
                <a:ea typeface="SimSun" pitchFamily="2" charset="-122"/>
              </a:rPr>
              <a:t>OLAP</a:t>
            </a:r>
            <a:endParaRPr lang="en-US" altLang="zh-CN" sz="2800" smtClean="0">
              <a:ea typeface="SimSun" pitchFamily="2" charset="-122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id-ID" sz="2800" smtClean="0"/>
          </a:p>
        </p:txBody>
      </p:sp>
    </p:spTree>
    <p:extLst>
      <p:ext uri="{BB962C8B-B14F-4D97-AF65-F5344CB8AC3E}">
        <p14:creationId xmlns:p14="http://schemas.microsoft.com/office/powerpoint/2010/main" val="1959636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 i="1" smtClean="0"/>
              <a:t>Intelligence?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752600"/>
            <a:ext cx="8229600" cy="3497263"/>
          </a:xfrm>
        </p:spPr>
        <p:txBody>
          <a:bodyPr/>
          <a:lstStyle/>
          <a:p>
            <a:pPr eaLnBrk="1" hangingPunct="1">
              <a:buFont typeface="Wingdings" pitchFamily="2" charset="2"/>
              <a:buChar char="F"/>
            </a:pPr>
            <a:r>
              <a:rPr lang="en-US" altLang="id-ID" i="1" smtClean="0"/>
              <a:t>Intelligence</a:t>
            </a:r>
            <a:r>
              <a:rPr lang="en-US" altLang="id-ID" smtClean="0"/>
              <a:t> adalah kemampuan belajar, memahami, atau menyesuaikan situasi baru; kemampuan berargumentasi, mengaplikasikan pengetahuan untuk memanipulasi lingkungannya atau  berpikir abstrak. </a:t>
            </a:r>
            <a:r>
              <a:rPr lang="en-US" altLang="id-ID" i="1" smtClean="0">
                <a:hlinkClick r:id="rId3"/>
              </a:rPr>
              <a:t>Michael H. Brackett</a:t>
            </a:r>
            <a:r>
              <a:rPr lang="en-US" altLang="id-ID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069923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en-US" altLang="id-ID" sz="2800" dirty="0" smtClean="0"/>
          </a:p>
          <a:p>
            <a:pPr algn="ctr" eaLnBrk="1" hangingPunct="1">
              <a:buFont typeface="Wingdings" pitchFamily="2" charset="2"/>
              <a:buNone/>
            </a:pPr>
            <a:endParaRPr lang="en-US" altLang="id-ID" sz="2800" dirty="0"/>
          </a:p>
          <a:p>
            <a:pPr algn="ctr" eaLnBrk="1" hangingPunct="1">
              <a:buFont typeface="Wingdings" pitchFamily="2" charset="2"/>
              <a:buNone/>
            </a:pPr>
            <a:endParaRPr lang="en-US" altLang="id-ID" sz="2800" dirty="0" smtClean="0"/>
          </a:p>
          <a:p>
            <a:pPr algn="ctr" eaLnBrk="1" hangingPunct="1">
              <a:buFont typeface="Wingdings" pitchFamily="2" charset="2"/>
              <a:buNone/>
            </a:pPr>
            <a:endParaRPr lang="en-US" altLang="id-ID" sz="2800"/>
          </a:p>
          <a:p>
            <a:pPr algn="ctr" eaLnBrk="1" hangingPunct="1">
              <a:buFont typeface="Wingdings" pitchFamily="2" charset="2"/>
              <a:buNone/>
            </a:pPr>
            <a:r>
              <a:rPr lang="en-US" altLang="id-ID" sz="2800" smtClean="0"/>
              <a:t>TERIMAKASIH</a:t>
            </a:r>
            <a:endParaRPr lang="en-US" altLang="id-ID" sz="2800" dirty="0" smtClean="0"/>
          </a:p>
        </p:txBody>
      </p:sp>
    </p:spTree>
    <p:extLst>
      <p:ext uri="{BB962C8B-B14F-4D97-AF65-F5344CB8AC3E}">
        <p14:creationId xmlns:p14="http://schemas.microsoft.com/office/powerpoint/2010/main" val="19286880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 i="1" smtClean="0"/>
              <a:t>Business intelligence?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752600"/>
            <a:ext cx="86106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en-US" altLang="id-ID" sz="2600" i="1" smtClean="0"/>
              <a:t>Business intelligence </a:t>
            </a:r>
            <a:r>
              <a:rPr lang="en-US" altLang="id-ID" sz="2600" smtClean="0"/>
              <a:t>adalah seperangkat</a:t>
            </a:r>
            <a:r>
              <a:rPr lang="en-US" altLang="id-ID" sz="2600" i="1" smtClean="0"/>
              <a:t> konsep</a:t>
            </a:r>
            <a:r>
              <a:rPr lang="en-US" altLang="id-ID" sz="2600" smtClean="0"/>
              <a:t>, metode dan proses untuk meningkatkan keputusan bisnis dengan menggunakan berbagai sumber informasi dan mengaplikasikan pengalaman, asumsi untuk mengembangkan akurasi pemahaman bisins secara dinamik.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en-US" altLang="id-ID" sz="2600" smtClean="0"/>
              <a:t>Mencakup mendapatkan, mengelola dan menganalisis data untuk menghasilkan informasi dan mendistribusikan keseluruh organisasi untuk meningkatkan keputusan taktis dan strategis.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id-ID" sz="2600" smtClean="0"/>
              <a:t>	 </a:t>
            </a:r>
            <a:r>
              <a:rPr lang="en-US" altLang="id-ID" sz="2600" i="1" smtClean="0">
                <a:hlinkClick r:id="rId3"/>
              </a:rPr>
              <a:t>Michael H. Brackett</a:t>
            </a:r>
            <a:r>
              <a:rPr lang="en-US" altLang="id-ID" sz="260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215218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 smtClean="0"/>
              <a:t>Business Intelligence? (Lanj)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1828800"/>
            <a:ext cx="8077200" cy="4267200"/>
          </a:xfrm>
        </p:spPr>
        <p:txBody>
          <a:bodyPr/>
          <a:lstStyle/>
          <a:p>
            <a:pPr eaLnBrk="1" hangingPunct="1"/>
            <a:r>
              <a:rPr lang="en-US" altLang="id-ID" smtClean="0">
                <a:solidFill>
                  <a:srgbClr val="000099"/>
                </a:solidFill>
              </a:rPr>
              <a:t>Pengetahuan tentang pelanggan Anda, pesaing Anda, mitra bisnis Anda, lingkungan kompetitif Anda, dan operasi </a:t>
            </a:r>
            <a:r>
              <a:rPr lang="id-ID" altLang="id-ID" smtClean="0">
                <a:solidFill>
                  <a:srgbClr val="000099"/>
                </a:solidFill>
              </a:rPr>
              <a:t>internal </a:t>
            </a:r>
            <a:r>
              <a:rPr lang="en-US" altLang="id-ID" smtClean="0">
                <a:solidFill>
                  <a:srgbClr val="000099"/>
                </a:solidFill>
              </a:rPr>
              <a:t>Anda sendiri</a:t>
            </a:r>
            <a:r>
              <a:rPr lang="id-ID" altLang="id-ID" smtClean="0">
                <a:solidFill>
                  <a:srgbClr val="000099"/>
                </a:solidFill>
              </a:rPr>
              <a:t> </a:t>
            </a:r>
            <a:r>
              <a:rPr lang="en-US" altLang="id-ID" smtClean="0">
                <a:solidFill>
                  <a:srgbClr val="000099"/>
                </a:solidFill>
              </a:rPr>
              <a:t>- yang memberikan Anda kemampuan untuk membuat keputusan bisnis yang efektif, penting, dan sering strategis.</a:t>
            </a:r>
            <a:r>
              <a:rPr lang="en-US" altLang="id-ID" sz="3400" smtClean="0">
                <a:solidFill>
                  <a:srgbClr val="000099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079471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 smtClean="0"/>
              <a:t>Business Intelligence (BI)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752600"/>
            <a:ext cx="8686800" cy="4114800"/>
          </a:xfrm>
        </p:spPr>
        <p:txBody>
          <a:bodyPr/>
          <a:lstStyle/>
          <a:p>
            <a:pPr eaLnBrk="1" hangingPunct="1"/>
            <a:r>
              <a:rPr lang="en-US" altLang="id-ID" sz="2400" smtClean="0"/>
              <a:t>BI merupakan payung dari kombinasi arsitektur, alat-alat, database, alat-alat analisis, aplikasi, dan metodologi</a:t>
            </a:r>
          </a:p>
          <a:p>
            <a:pPr eaLnBrk="1" hangingPunct="1"/>
            <a:r>
              <a:rPr lang="en-US" altLang="id-ID" sz="2400" smtClean="0"/>
              <a:t>Seperti DSS, konten BI bebas ekspresi, jadi setiap orang bisa mengartikan berbeda</a:t>
            </a:r>
          </a:p>
          <a:p>
            <a:pPr eaLnBrk="1" hangingPunct="1"/>
            <a:r>
              <a:rPr lang="en-US" altLang="id-ID" sz="2400" smtClean="0"/>
              <a:t>Tujuan utama BI adalah untuk memungkinkan akses data (dan model) yang mudah agar manajer bisnis mampu melakukan analisis</a:t>
            </a:r>
          </a:p>
          <a:p>
            <a:pPr eaLnBrk="1" hangingPunct="1"/>
            <a:r>
              <a:rPr lang="en-US" altLang="id-ID" sz="2400" smtClean="0"/>
              <a:t>BI membantu mentransformasikan data, menjadi informasi (dan pengetahuan), untuk membuat keputusan dan tindakan</a:t>
            </a:r>
          </a:p>
        </p:txBody>
      </p:sp>
    </p:spTree>
    <p:extLst>
      <p:ext uri="{BB962C8B-B14F-4D97-AF65-F5344CB8AC3E}">
        <p14:creationId xmlns:p14="http://schemas.microsoft.com/office/powerpoint/2010/main" val="21316997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 sz="3600" i="1" smtClean="0"/>
              <a:t>Business Intelligence Systems</a:t>
            </a:r>
            <a:r>
              <a:rPr lang="en-US" altLang="id-ID" sz="3600" smtClean="0"/>
              <a:t>?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id-ID" sz="2800" smtClean="0"/>
              <a:t>BIS adalah sistem informasi yang menyediakan BI bagi pengambil keputusan pada setiap level organisasi </a:t>
            </a:r>
            <a:r>
              <a:rPr lang="en-US" altLang="id-ID" sz="2800" i="1" smtClean="0"/>
              <a:t>(operational, tactical, strategic levels)</a:t>
            </a:r>
          </a:p>
          <a:p>
            <a:pPr eaLnBrk="1" hangingPunct="1">
              <a:lnSpc>
                <a:spcPct val="90000"/>
              </a:lnSpc>
            </a:pPr>
            <a:endParaRPr lang="en-US" altLang="id-ID" sz="2800" smtClean="0"/>
          </a:p>
          <a:p>
            <a:pPr eaLnBrk="1" hangingPunct="1">
              <a:lnSpc>
                <a:spcPct val="90000"/>
              </a:lnSpc>
            </a:pPr>
            <a:r>
              <a:rPr lang="en-US" altLang="id-ID" sz="2800" smtClean="0"/>
              <a:t>BIS adalah sistem informasi merubah data, informasi, and/or knowledge secara selektif menjadi </a:t>
            </a:r>
            <a:r>
              <a:rPr lang="en-US" altLang="id-ID" sz="2800" i="1" smtClean="0"/>
              <a:t>desired intelligence</a:t>
            </a:r>
            <a:r>
              <a:rPr lang="en-US" altLang="id-ID" sz="2800" smtClean="0"/>
              <a:t> untuk tujuan bisnis (Thierauf, 2001)</a:t>
            </a:r>
          </a:p>
        </p:txBody>
      </p:sp>
    </p:spTree>
    <p:extLst>
      <p:ext uri="{BB962C8B-B14F-4D97-AF65-F5344CB8AC3E}">
        <p14:creationId xmlns:p14="http://schemas.microsoft.com/office/powerpoint/2010/main" val="27019343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 smtClean="0"/>
              <a:t>Business Intelligence Systems(Lanj)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1752600"/>
            <a:ext cx="8229600" cy="4800600"/>
          </a:xfrm>
        </p:spPr>
        <p:txBody>
          <a:bodyPr/>
          <a:lstStyle/>
          <a:p>
            <a:pPr eaLnBrk="1" hangingPunct="1"/>
            <a:r>
              <a:rPr lang="en-US" altLang="id-ID" b="1" i="1" smtClean="0"/>
              <a:t>Business intelligence (BI)</a:t>
            </a:r>
            <a:r>
              <a:rPr lang="en-US" altLang="id-ID" smtClean="0"/>
              <a:t> </a:t>
            </a:r>
            <a:r>
              <a:rPr lang="en-US" altLang="id-ID" b="1" i="1" smtClean="0"/>
              <a:t>systems </a:t>
            </a:r>
            <a:r>
              <a:rPr lang="en-US" altLang="id-ID" smtClean="0"/>
              <a:t>– Aplikasi dan peralatan  IT yang mendukung fungsi intelijen bisnis dalam organisasi.</a:t>
            </a:r>
            <a:endParaRPr lang="en-US" altLang="id-ID" b="1" i="1" smtClean="0"/>
          </a:p>
          <a:p>
            <a:pPr eaLnBrk="1" hangingPunct="1"/>
            <a:r>
              <a:rPr lang="en-US" altLang="id-ID" b="1" i="1" smtClean="0"/>
              <a:t>Competitive intelligence </a:t>
            </a:r>
            <a:r>
              <a:rPr lang="en-US" altLang="id-ID" smtClean="0"/>
              <a:t>- business intelligence yang difocuskan pada lingkup kompetisi eksternal. </a:t>
            </a:r>
          </a:p>
        </p:txBody>
      </p:sp>
    </p:spTree>
    <p:extLst>
      <p:ext uri="{BB962C8B-B14F-4D97-AF65-F5344CB8AC3E}">
        <p14:creationId xmlns:p14="http://schemas.microsoft.com/office/powerpoint/2010/main" val="16251430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 smtClean="0"/>
              <a:t>Sejarah singkat BI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676400"/>
            <a:ext cx="8763000" cy="48006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id-ID" smtClean="0"/>
              <a:t>Istilah BI diciptakan oleh Gartner Group pada pertengahan 1990-an</a:t>
            </a:r>
          </a:p>
          <a:p>
            <a:pPr eaLnBrk="1" hangingPunct="1"/>
            <a:r>
              <a:rPr lang="en-US" altLang="id-ID" smtClean="0"/>
              <a:t>Namun, konsep ini ada sejak lama</a:t>
            </a:r>
          </a:p>
          <a:p>
            <a:pPr lvl="1" eaLnBrk="1" hangingPunct="1"/>
            <a:r>
              <a:rPr lang="en-US" altLang="id-ID" smtClean="0"/>
              <a:t>1970 – pelaporan MIS – laporan statis / periodik</a:t>
            </a:r>
          </a:p>
          <a:p>
            <a:pPr lvl="1" eaLnBrk="1" hangingPunct="1"/>
            <a:r>
              <a:rPr lang="en-US" altLang="id-ID" smtClean="0"/>
              <a:t>1980 - Sistem Informasi Eksekutif (EIS)</a:t>
            </a:r>
          </a:p>
          <a:p>
            <a:pPr lvl="1" eaLnBrk="1" hangingPunct="1"/>
            <a:r>
              <a:rPr lang="en-US" altLang="id-ID" smtClean="0"/>
              <a:t>1990 - OLAP, dinamis, multidimensi, pelaporan ad-hoc -&gt; nilai dari "BI“</a:t>
            </a:r>
          </a:p>
          <a:p>
            <a:pPr lvl="1" eaLnBrk="1" hangingPunct="1"/>
            <a:r>
              <a:rPr lang="en-US" altLang="id-ID" smtClean="0"/>
              <a:t>2005 + memasukan AI dan Data / Teks mining, berbasis Web Portal / Panel Kontrol</a:t>
            </a:r>
          </a:p>
          <a:p>
            <a:pPr lvl="1" eaLnBrk="1" hangingPunct="1"/>
            <a:r>
              <a:rPr lang="en-US" altLang="id-ID" smtClean="0"/>
              <a:t>2010-an - belum terlihat</a:t>
            </a:r>
          </a:p>
        </p:txBody>
      </p:sp>
    </p:spTree>
    <p:extLst>
      <p:ext uri="{BB962C8B-B14F-4D97-AF65-F5344CB8AC3E}">
        <p14:creationId xmlns:p14="http://schemas.microsoft.com/office/powerpoint/2010/main" val="10054682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</TotalTime>
  <Words>1178</Words>
  <Application>Microsoft Office PowerPoint</Application>
  <PresentationFormat>On-screen Show (4:3)</PresentationFormat>
  <Paragraphs>213</Paragraphs>
  <Slides>30</Slides>
  <Notes>29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Civic</vt:lpstr>
      <vt:lpstr>PENGANTAR BUSINESS INTELLIGENCE</vt:lpstr>
      <vt:lpstr>Pengantar Business intelligence System</vt:lpstr>
      <vt:lpstr>Intelligence?</vt:lpstr>
      <vt:lpstr>Business intelligence?</vt:lpstr>
      <vt:lpstr>Business Intelligence? (Lanj)</vt:lpstr>
      <vt:lpstr>Business Intelligence (BI)</vt:lpstr>
      <vt:lpstr>Business Intelligence Systems?</vt:lpstr>
      <vt:lpstr>Business Intelligence Systems(Lanj) </vt:lpstr>
      <vt:lpstr>Sejarah singkat BI</vt:lpstr>
      <vt:lpstr>Evolusi kemampuan BI</vt:lpstr>
      <vt:lpstr>Arsitektur BI</vt:lpstr>
      <vt:lpstr>Arsitektur tingkat tinggi BI</vt:lpstr>
      <vt:lpstr>Komponen dalam arsitektur BI</vt:lpstr>
      <vt:lpstr>Ragam BI</vt:lpstr>
      <vt:lpstr>Keuntungan BI</vt:lpstr>
      <vt:lpstr>Tujuan Business Intelligence</vt:lpstr>
      <vt:lpstr>The Data-decision Value Chain</vt:lpstr>
      <vt:lpstr>Business Intelligence</vt:lpstr>
      <vt:lpstr>MENGAPA BIS DIPERLUKAN ? </vt:lpstr>
      <vt:lpstr>Kebutuhan Informasi Agregat (1)</vt:lpstr>
      <vt:lpstr>Kebutuhan Informasi Agregat (2)</vt:lpstr>
      <vt:lpstr>Kebutuhan Proses dan Alat Analisis Bisnis </vt:lpstr>
      <vt:lpstr>Kebutuhan Sistem Baru</vt:lpstr>
      <vt:lpstr>PowerPoint Presentation</vt:lpstr>
      <vt:lpstr>Organisasi ingin lebih kompetitf (2)</vt:lpstr>
      <vt:lpstr>PowerPoint Presentation</vt:lpstr>
      <vt:lpstr>Business Intelligence Tools</vt:lpstr>
      <vt:lpstr>BIS Process</vt:lpstr>
      <vt:lpstr>Business Intelligence Tools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PENGANTAR BUSINESS INTELLIGENCE</dc:title>
  <dc:creator>User</dc:creator>
  <cp:lastModifiedBy>User</cp:lastModifiedBy>
  <cp:revision>2</cp:revision>
  <dcterms:created xsi:type="dcterms:W3CDTF">2020-10-13T09:35:44Z</dcterms:created>
  <dcterms:modified xsi:type="dcterms:W3CDTF">2020-10-13T09:39:17Z</dcterms:modified>
</cp:coreProperties>
</file>