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54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  <a:endParaRPr lang="en-US" sz="5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475839"/>
            <a:ext cx="8229600" cy="2181761"/>
          </a:xfrm>
        </p:spPr>
        <p:txBody>
          <a:bodyPr>
            <a:noAutofit/>
          </a:bodyPr>
          <a:lstStyle/>
          <a:p>
            <a:pPr algn="just"/>
            <a:r>
              <a:rPr lang="en-US" sz="2000">
                <a:solidFill>
                  <a:schemeClr val="tx1"/>
                </a:solidFill>
              </a:rPr>
              <a:t>Dampak pada perilaku konsumen &amp; pasar: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/>
                </a:solidFill>
              </a:rPr>
              <a:t>Kepuasan</a:t>
            </a:r>
            <a:r>
              <a:rPr lang="en-US" sz="2000">
                <a:solidFill>
                  <a:schemeClr val="tx1"/>
                </a:solidFill>
              </a:rPr>
              <a:t> → loyalitas: pelanggan puas cenderung kembali &amp; merekomendasikan (word-of-mouth).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/>
                </a:solidFill>
              </a:rPr>
              <a:t>Reputasi &amp; review online</a:t>
            </a:r>
            <a:r>
              <a:rPr lang="en-US" sz="2000">
                <a:solidFill>
                  <a:schemeClr val="tx1"/>
                </a:solidFill>
              </a:rPr>
              <a:t>: review memengaruhi conversion dari calon tamu; reputasi buruk menurunkan okupansi.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/>
                </a:solidFill>
              </a:rPr>
              <a:t>Diferensiasi harga</a:t>
            </a:r>
            <a:r>
              <a:rPr lang="en-US" sz="2000">
                <a:solidFill>
                  <a:schemeClr val="tx1"/>
                </a:solidFill>
              </a:rPr>
              <a:t>: mutu tinggi memungkinkan premium pricing; mutu rendah memicu perang harga.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/>
                </a:solidFill>
              </a:rPr>
              <a:t>Ekonomi perilaku</a:t>
            </a:r>
            <a:r>
              <a:rPr lang="en-US" sz="2000">
                <a:solidFill>
                  <a:schemeClr val="tx1"/>
                </a:solidFill>
              </a:rPr>
              <a:t>: biaya akuisisi pelanggan baru &gt; biaya mempertahankan pelanggan lama — sehingga investasi mutu memberi ROI jangka panjang.</a:t>
            </a:r>
          </a:p>
          <a:p>
            <a:pPr algn="just"/>
            <a:endParaRPr lang="en-US" sz="2000">
              <a:solidFill>
                <a:schemeClr val="tx1"/>
              </a:solidFill>
            </a:endParaRPr>
          </a:p>
          <a:p>
            <a:pPr algn="just"/>
            <a:r>
              <a:rPr lang="en-US" sz="2000">
                <a:solidFill>
                  <a:schemeClr val="tx1"/>
                </a:solidFill>
              </a:rPr>
              <a:t>Metode pembuktian: analisis korelasi antara CSAT/NPS dan metrik keuangan (okupansi, RevPAR) — bahan diskusi/praktikum untuk mahasiswa.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3BF7F2-103F-F9B5-21C7-A83699A65EF3}"/>
              </a:ext>
            </a:extLst>
          </p:cNvPr>
          <p:cNvSpPr txBox="1"/>
          <p:nvPr/>
        </p:nvSpPr>
        <p:spPr>
          <a:xfrm>
            <a:off x="1333500" y="152400"/>
            <a:ext cx="6477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4000">
                <a:latin typeface="Times New Roman" panose="02020603050405020304" pitchFamily="18" charset="0"/>
                <a:cs typeface="Times New Roman" panose="02020603050405020304" pitchFamily="18" charset="0"/>
              </a:rPr>
              <a:t>Pentingnya Manajemen Mutu (pelanggan &amp; pasar)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9544F9-38CE-82BB-BF9E-5CAA246DB956}"/>
              </a:ext>
            </a:extLst>
          </p:cNvPr>
          <p:cNvSpPr txBox="1"/>
          <p:nvPr/>
        </p:nvSpPr>
        <p:spPr>
          <a:xfrm>
            <a:off x="1295400" y="76200"/>
            <a:ext cx="6553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000">
                <a:latin typeface="Times New Roman" panose="02020603050405020304" pitchFamily="18" charset="0"/>
                <a:cs typeface="Times New Roman" panose="02020603050405020304" pitchFamily="18" charset="0"/>
              </a:rPr>
              <a:t>Pentingnya Manajemen Mutu (operasional &amp; keberlanjutan)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2F609E-AF10-B744-7841-5C6C6DFBC92F}"/>
              </a:ext>
            </a:extLst>
          </p:cNvPr>
          <p:cNvSpPr txBox="1"/>
          <p:nvPr/>
        </p:nvSpPr>
        <p:spPr>
          <a:xfrm>
            <a:off x="304800" y="1524000"/>
            <a:ext cx="81534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Efisiensi &amp; cost control: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SOP dan proses terstandar mengurangi pemborosan (waktu, bahan), menurunkan biaya operasional.</a:t>
            </a:r>
          </a:p>
          <a:p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Mitigasi risiko: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kepatuhan safety &amp; hygiene mengurangi klaim hukum dan insiden keselamatan (contoh: prosedur evakuasi atraksi).</a:t>
            </a:r>
          </a:p>
          <a:p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Keberlanjutan jangka panjang: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praktik ramah lingkungan (energy efficient lighting, waste management) menurunkan biaya &amp; menarik segmen wisatawan sadar lingkungan.</a:t>
            </a:r>
          </a:p>
          <a:p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KPI yang relevan: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CSAT, NPS, complaint rate, first-time fix rate, occupancy, ADR, RevPAR, cost per occupied room, employee turnover rate.</a:t>
            </a:r>
          </a:p>
          <a:p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Strategi pengukuran: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gabungkan KPI finansial &amp; non-finansial (balanced scorecard) untuk evaluasi holistik.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2484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1905000"/>
            <a:ext cx="5829300" cy="1371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b="1" dirty="0"/>
              <a:t>11. Sales Kit/Marketing Kit</a:t>
            </a:r>
            <a:r>
              <a:rPr lang="sv-SE" dirty="0"/>
              <a:t> </a:t>
            </a:r>
          </a:p>
          <a:p>
            <a:r>
              <a:rPr lang="sv-SE" dirty="0"/>
              <a:t>Perangkat penjualan sebagai bahan/materi pegangan dalam menjual/memasarkan kegiatan MICE.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57350" y="3778828"/>
            <a:ext cx="6115050" cy="20885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/>
              <a:t>12. </a:t>
            </a:r>
            <a:r>
              <a:rPr lang="en-US" b="1" i="1" dirty="0"/>
              <a:t>Standard  Stand</a:t>
            </a:r>
            <a:r>
              <a:rPr lang="en-US" dirty="0"/>
              <a:t> </a:t>
            </a:r>
          </a:p>
          <a:p>
            <a:pPr algn="just"/>
            <a:r>
              <a:rPr lang="en-US" dirty="0"/>
              <a:t>Stand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standard/</a:t>
            </a:r>
            <a:r>
              <a:rPr lang="en-US" dirty="0" err="1"/>
              <a:t>asli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unit system yang </a:t>
            </a:r>
            <a:r>
              <a:rPr lang="en-US" dirty="0" err="1"/>
              <a:t>seragam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,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koridor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2484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04800" y="457200"/>
            <a:ext cx="5715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13. </a:t>
            </a:r>
            <a:r>
              <a:rPr lang="en-US" b="1" i="1" dirty="0"/>
              <a:t>Improved  Stand</a:t>
            </a:r>
            <a:r>
              <a:rPr lang="en-US" i="1" dirty="0"/>
              <a:t> </a:t>
            </a:r>
            <a:endParaRPr lang="en-US" dirty="0"/>
          </a:p>
          <a:p>
            <a:r>
              <a:rPr lang="en-US" dirty="0"/>
              <a:t> Stand Standard yang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hiasan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dekorasi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selera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(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panel, beam </a:t>
            </a:r>
            <a:r>
              <a:rPr lang="en-US" dirty="0" err="1"/>
              <a:t>dan</a:t>
            </a:r>
            <a:r>
              <a:rPr lang="en-US" dirty="0"/>
              <a:t> bagian2 lain </a:t>
            </a:r>
            <a:r>
              <a:rPr lang="en-US" dirty="0" err="1"/>
              <a:t>dari</a:t>
            </a:r>
            <a:r>
              <a:rPr lang="en-US" dirty="0"/>
              <a:t> </a:t>
            </a:r>
            <a:r>
              <a:rPr lang="en-US" i="1" dirty="0"/>
              <a:t>standard stand</a:t>
            </a:r>
            <a:r>
              <a:rPr lang="en-US" dirty="0"/>
              <a:t>).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1905000"/>
            <a:ext cx="5829300" cy="1524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14. </a:t>
            </a:r>
            <a:r>
              <a:rPr lang="en-US" b="1" i="1" dirty="0"/>
              <a:t>Special Design Stand</a:t>
            </a:r>
            <a:r>
              <a:rPr lang="en-US" dirty="0"/>
              <a:t> </a:t>
            </a:r>
          </a:p>
          <a:p>
            <a:r>
              <a:rPr lang="en-US" dirty="0"/>
              <a:t>Stand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/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: 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maks</a:t>
            </a:r>
            <a:r>
              <a:rPr lang="en-US" dirty="0"/>
              <a:t> 6 m,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pasang</a:t>
            </a:r>
            <a:r>
              <a:rPr lang="en-US" dirty="0"/>
              <a:t> </a:t>
            </a:r>
            <a:r>
              <a:rPr lang="en-US" i="1" dirty="0"/>
              <a:t>(knock down system)</a:t>
            </a:r>
            <a:r>
              <a:rPr lang="en-US" dirty="0"/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57350" y="3778828"/>
            <a:ext cx="6115050" cy="20885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b="1" dirty="0"/>
              <a:t>15. </a:t>
            </a:r>
            <a:r>
              <a:rPr lang="sv-SE" b="1" i="1" dirty="0"/>
              <a:t>Floor Plan</a:t>
            </a:r>
            <a:r>
              <a:rPr lang="sv-SE" b="1" dirty="0"/>
              <a:t> Pameran</a:t>
            </a:r>
            <a:r>
              <a:rPr lang="sv-SE" dirty="0"/>
              <a:t> </a:t>
            </a:r>
          </a:p>
          <a:p>
            <a:r>
              <a:rPr lang="sv-SE" i="1" dirty="0"/>
              <a:t>Floor Plan</a:t>
            </a:r>
            <a:r>
              <a:rPr lang="sv-SE" dirty="0"/>
              <a:t> Pameran merupakan suatu visualisasi (gambaran teknis dan skalatis) tata letak stand secara keseluruhan pada sebuah event pameran, di suatu tempat/hall, dalam jangka waktu tertentu.</a:t>
            </a: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04800" y="457200"/>
            <a:ext cx="5715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16. </a:t>
            </a:r>
            <a:r>
              <a:rPr lang="en-US" b="1" i="1" dirty="0"/>
              <a:t>Layout Stand</a:t>
            </a:r>
            <a:r>
              <a:rPr lang="en-US" b="1" dirty="0"/>
              <a:t> </a:t>
            </a:r>
            <a:r>
              <a:rPr lang="en-US" b="1" dirty="0" err="1"/>
              <a:t>Pameran</a:t>
            </a:r>
            <a:r>
              <a:rPr lang="en-US" dirty="0"/>
              <a:t> </a:t>
            </a:r>
          </a:p>
          <a:p>
            <a:r>
              <a:rPr lang="en-US" i="1" dirty="0"/>
              <a:t>Layout stand</a:t>
            </a:r>
            <a:r>
              <a:rPr lang="en-US" dirty="0"/>
              <a:t> 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visualisasi</a:t>
            </a:r>
            <a:r>
              <a:rPr lang="en-US" dirty="0"/>
              <a:t> (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&amp; </a:t>
            </a:r>
            <a:r>
              <a:rPr lang="en-US" dirty="0" err="1"/>
              <a:t>skalatis</a:t>
            </a:r>
            <a:r>
              <a:rPr lang="en-US" dirty="0"/>
              <a:t>) </a:t>
            </a: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stand </a:t>
            </a:r>
            <a:r>
              <a:rPr lang="en-US" dirty="0" err="1"/>
              <a:t>pameran</a:t>
            </a:r>
            <a:r>
              <a:rPr lang="en-US" dirty="0"/>
              <a:t>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773382"/>
            <a:ext cx="6362700" cy="2133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17. </a:t>
            </a:r>
            <a:r>
              <a:rPr lang="en-US" b="1" dirty="0" err="1"/>
              <a:t>Baliho</a:t>
            </a:r>
            <a:r>
              <a:rPr lang="en-US" dirty="0"/>
              <a:t> </a:t>
            </a:r>
          </a:p>
          <a:p>
            <a:r>
              <a:rPr lang="en-US" dirty="0"/>
              <a:t>Media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Visprom</a:t>
            </a:r>
            <a:r>
              <a:rPr lang="en-US" dirty="0"/>
              <a:t> </a:t>
            </a:r>
            <a:r>
              <a:rPr lang="en-US" i="1" dirty="0"/>
              <a:t>(Visitor Promotion)</a:t>
            </a:r>
            <a:r>
              <a:rPr lang="en-US" dirty="0"/>
              <a:t>, </a:t>
            </a:r>
            <a:r>
              <a:rPr lang="en-US" dirty="0" err="1"/>
              <a:t>terbuat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/panel/</a:t>
            </a:r>
            <a:r>
              <a:rPr lang="en-US" dirty="0" err="1"/>
              <a:t>kain</a:t>
            </a:r>
            <a:r>
              <a:rPr lang="en-US" dirty="0"/>
              <a:t>/</a:t>
            </a:r>
            <a:r>
              <a:rPr lang="en-US" dirty="0" err="1"/>
              <a:t>kanvas</a:t>
            </a:r>
            <a:r>
              <a:rPr lang="en-US" dirty="0"/>
              <a:t> yang </a:t>
            </a:r>
            <a:r>
              <a:rPr lang="en-US" dirty="0" err="1"/>
              <a:t>diletakkan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/</a:t>
            </a:r>
            <a:r>
              <a:rPr lang="en-US" dirty="0" err="1"/>
              <a:t>terbaca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 </a:t>
            </a:r>
            <a:r>
              <a:rPr lang="en-US" dirty="0" err="1"/>
              <a:t>Bertuliskan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Judul</a:t>
            </a:r>
            <a:r>
              <a:rPr lang="en-US" dirty="0"/>
              <a:t>/</a:t>
            </a:r>
            <a:r>
              <a:rPr lang="en-US" dirty="0" err="1"/>
              <a:t>Tema</a:t>
            </a:r>
            <a:r>
              <a:rPr lang="en-US" dirty="0"/>
              <a:t>/</a:t>
            </a:r>
            <a:r>
              <a:rPr lang="en-US" dirty="0" err="1"/>
              <a:t>Nama</a:t>
            </a:r>
            <a:r>
              <a:rPr lang="en-US" dirty="0"/>
              <a:t> </a:t>
            </a:r>
            <a:r>
              <a:rPr lang="en-US" i="1" dirty="0"/>
              <a:t>Event, Venue,</a:t>
            </a:r>
            <a:r>
              <a:rPr lang="en-US" dirty="0"/>
              <a:t> 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Penyelenggara</a:t>
            </a:r>
            <a:r>
              <a:rPr lang="en-US" dirty="0"/>
              <a:t>, Sponsor.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78132" y="4114800"/>
            <a:ext cx="6115050" cy="20885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18. </a:t>
            </a:r>
            <a:r>
              <a:rPr lang="en-US" b="1" i="1" dirty="0"/>
              <a:t>Backdrop</a:t>
            </a:r>
            <a:r>
              <a:rPr lang="en-US" i="1" dirty="0"/>
              <a:t> </a:t>
            </a:r>
            <a:endParaRPr lang="en-US" dirty="0"/>
          </a:p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panggung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/</a:t>
            </a:r>
            <a:r>
              <a:rPr lang="en-US" dirty="0" err="1"/>
              <a:t>Tema</a:t>
            </a:r>
            <a:r>
              <a:rPr lang="en-US" dirty="0"/>
              <a:t> </a:t>
            </a:r>
            <a:r>
              <a:rPr lang="en-US" i="1" dirty="0"/>
              <a:t>Event, Venue,</a:t>
            </a:r>
            <a:r>
              <a:rPr lang="en-US" dirty="0"/>
              <a:t> 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Penyelenggara</a:t>
            </a:r>
            <a:r>
              <a:rPr lang="en-US" dirty="0"/>
              <a:t>, Sponsor. </a:t>
            </a:r>
            <a:r>
              <a:rPr lang="en-US" dirty="0" err="1"/>
              <a:t>Misalnya</a:t>
            </a:r>
            <a:r>
              <a:rPr lang="en-US" dirty="0"/>
              <a:t>: </a:t>
            </a:r>
            <a:r>
              <a:rPr lang="en-US" i="1" dirty="0"/>
              <a:t>Backdrop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i="1" dirty="0"/>
              <a:t>Opening Ceremony Seminar</a:t>
            </a:r>
            <a:r>
              <a:rPr lang="en-US" dirty="0"/>
              <a:t>/</a:t>
            </a:r>
            <a:r>
              <a:rPr lang="en-US" dirty="0" err="1"/>
              <a:t>Pameran</a:t>
            </a:r>
            <a:r>
              <a:rPr lang="en-US" dirty="0"/>
              <a:t>, </a:t>
            </a:r>
            <a:r>
              <a:rPr lang="en-US" i="1" dirty="0"/>
              <a:t>Backdrop</a:t>
            </a:r>
            <a:r>
              <a:rPr lang="en-US" dirty="0"/>
              <a:t> </a:t>
            </a:r>
            <a:r>
              <a:rPr lang="en-US" dirty="0" err="1"/>
              <a:t>panggung</a:t>
            </a:r>
            <a:r>
              <a:rPr lang="en-US" dirty="0"/>
              <a:t> seminar, </a:t>
            </a:r>
            <a:r>
              <a:rPr lang="en-US" i="1" dirty="0"/>
              <a:t>Backdrop</a:t>
            </a:r>
            <a:r>
              <a:rPr lang="en-US" dirty="0"/>
              <a:t> </a:t>
            </a:r>
            <a:r>
              <a:rPr lang="en-US" dirty="0" err="1"/>
              <a:t>panggung</a:t>
            </a:r>
            <a:r>
              <a:rPr lang="en-US" dirty="0"/>
              <a:t> </a:t>
            </a:r>
            <a:r>
              <a:rPr lang="en-US" dirty="0" err="1"/>
              <a:t>hiburan</a:t>
            </a:r>
            <a:r>
              <a:rPr lang="en-US" dirty="0"/>
              <a:t>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767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248400" cy="1676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04800" y="228600"/>
            <a:ext cx="5715000" cy="1447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19. </a:t>
            </a:r>
            <a:r>
              <a:rPr lang="en-US" b="1" i="1" dirty="0"/>
              <a:t>Hanging Banner</a:t>
            </a:r>
            <a:r>
              <a:rPr lang="en-US" dirty="0"/>
              <a:t> </a:t>
            </a:r>
          </a:p>
          <a:p>
            <a:r>
              <a:rPr lang="en-US" dirty="0"/>
              <a:t>Media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, </a:t>
            </a:r>
            <a:r>
              <a:rPr lang="en-US" dirty="0" err="1"/>
              <a:t>Exprom</a:t>
            </a:r>
            <a:r>
              <a:rPr lang="en-US" dirty="0"/>
              <a:t> </a:t>
            </a:r>
            <a:r>
              <a:rPr lang="en-US" i="1" dirty="0"/>
              <a:t>(Exhibitor Promotion)</a:t>
            </a:r>
            <a:r>
              <a:rPr lang="en-US" dirty="0"/>
              <a:t>. </a:t>
            </a:r>
            <a:r>
              <a:rPr lang="en-US" dirty="0" err="1"/>
              <a:t>Digantung</a:t>
            </a:r>
            <a:r>
              <a:rPr lang="en-US" dirty="0"/>
              <a:t> di </a:t>
            </a:r>
            <a:r>
              <a:rPr lang="en-US" dirty="0" err="1"/>
              <a:t>langit-langit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/</a:t>
            </a:r>
            <a:r>
              <a:rPr lang="en-US" dirty="0" err="1"/>
              <a:t>gedung</a:t>
            </a:r>
            <a:r>
              <a:rPr lang="en-US" dirty="0"/>
              <a:t>.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Banner/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/>
              <a:t>gantung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spanduk</a:t>
            </a:r>
            <a:r>
              <a:rPr lang="en-US" dirty="0"/>
              <a:t> </a:t>
            </a:r>
            <a:r>
              <a:rPr lang="en-US" dirty="0" err="1"/>
              <a:t>gantung</a:t>
            </a:r>
            <a:r>
              <a:rPr lang="en-US" dirty="0"/>
              <a:t>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981200"/>
            <a:ext cx="6362700" cy="16971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20. </a:t>
            </a:r>
            <a:r>
              <a:rPr lang="en-US" b="1" dirty="0" err="1"/>
              <a:t>Umbul-umbul</a:t>
            </a:r>
            <a:r>
              <a:rPr lang="en-US" dirty="0"/>
              <a:t> </a:t>
            </a:r>
          </a:p>
          <a:p>
            <a:r>
              <a:rPr lang="en-US" dirty="0"/>
              <a:t>Media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, </a:t>
            </a:r>
            <a:r>
              <a:rPr lang="en-US" dirty="0" err="1"/>
              <a:t>Exprom</a:t>
            </a:r>
            <a:r>
              <a:rPr lang="en-US" dirty="0"/>
              <a:t> &amp; </a:t>
            </a:r>
            <a:r>
              <a:rPr lang="en-US" dirty="0" err="1"/>
              <a:t>Visprom</a:t>
            </a:r>
            <a:r>
              <a:rPr lang="en-US" dirty="0"/>
              <a:t>. 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</a:t>
            </a:r>
            <a:r>
              <a:rPr lang="en-US" dirty="0" err="1"/>
              <a:t>bertiang</a:t>
            </a:r>
            <a:r>
              <a:rPr lang="en-US" dirty="0"/>
              <a:t>. </a:t>
            </a:r>
            <a:r>
              <a:rPr lang="en-US" dirty="0" err="1"/>
              <a:t>Bertuliskan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Judul</a:t>
            </a:r>
            <a:r>
              <a:rPr lang="en-US" dirty="0"/>
              <a:t>/</a:t>
            </a:r>
            <a:r>
              <a:rPr lang="en-US" dirty="0" err="1"/>
              <a:t>Tema</a:t>
            </a:r>
            <a:r>
              <a:rPr lang="en-US" dirty="0"/>
              <a:t> </a:t>
            </a:r>
            <a:r>
              <a:rPr lang="en-US" i="1" dirty="0"/>
              <a:t>Event, Venue,</a:t>
            </a:r>
            <a:r>
              <a:rPr lang="en-US" dirty="0"/>
              <a:t> 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Penyelenggara</a:t>
            </a:r>
            <a:r>
              <a:rPr lang="en-US" dirty="0"/>
              <a:t>, Sponsor.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752600" y="3983182"/>
            <a:ext cx="6115050" cy="20885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21. </a:t>
            </a:r>
            <a:r>
              <a:rPr lang="en-US" b="1" i="1" dirty="0"/>
              <a:t>Technical Meeting</a:t>
            </a:r>
            <a:r>
              <a:rPr lang="en-US" dirty="0"/>
              <a:t> </a:t>
            </a:r>
          </a:p>
          <a:p>
            <a:r>
              <a:rPr lang="en-US" dirty="0" err="1"/>
              <a:t>Pertemuan</a:t>
            </a:r>
            <a:r>
              <a:rPr lang="en-US" dirty="0"/>
              <a:t> 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organizer </a:t>
            </a:r>
            <a:r>
              <a:rPr lang="en-US" dirty="0" err="1"/>
              <a:t>pameran</a:t>
            </a:r>
            <a:r>
              <a:rPr lang="en-US" dirty="0"/>
              <a:t>, 2 </a:t>
            </a:r>
            <a:r>
              <a:rPr lang="en-US" dirty="0" err="1"/>
              <a:t>atau</a:t>
            </a:r>
            <a:r>
              <a:rPr lang="en-US" dirty="0"/>
              <a:t> 3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menjelang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mengundang</a:t>
            </a:r>
            <a:r>
              <a:rPr lang="en-US" dirty="0"/>
              <a:t> para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, hall owner, stand contractor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914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04800" y="110836"/>
            <a:ext cx="8382000" cy="1828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22. </a:t>
            </a:r>
            <a:r>
              <a:rPr lang="en-US" b="1" dirty="0" err="1"/>
              <a:t>Destinasi</a:t>
            </a:r>
            <a:r>
              <a:rPr lang="en-US" dirty="0"/>
              <a:t> </a:t>
            </a:r>
          </a:p>
          <a:p>
            <a:r>
              <a:rPr lang="en-US" dirty="0" err="1"/>
              <a:t>Kawasan</a:t>
            </a:r>
            <a:r>
              <a:rPr lang="en-US" dirty="0"/>
              <a:t>  </a:t>
            </a:r>
            <a:r>
              <a:rPr lang="en-US" dirty="0" err="1"/>
              <a:t>tujuan</a:t>
            </a:r>
            <a:r>
              <a:rPr lang="en-US" dirty="0"/>
              <a:t>   </a:t>
            </a:r>
            <a:r>
              <a:rPr lang="en-US" dirty="0" err="1"/>
              <a:t>kegiatan</a:t>
            </a:r>
            <a:r>
              <a:rPr lang="en-US" dirty="0"/>
              <a:t>   </a:t>
            </a:r>
            <a:r>
              <a:rPr lang="en-US" dirty="0" err="1"/>
              <a:t>Pariwisata</a:t>
            </a:r>
            <a:r>
              <a:rPr lang="en-US" dirty="0"/>
              <a:t>   </a:t>
            </a:r>
            <a:r>
              <a:rPr lang="en-US" dirty="0" err="1"/>
              <a:t>Bisnis</a:t>
            </a:r>
            <a:r>
              <a:rPr lang="en-US" dirty="0"/>
              <a:t>/MICE.  </a:t>
            </a:r>
            <a:r>
              <a:rPr lang="en-US" dirty="0" err="1"/>
              <a:t>Misalnya</a:t>
            </a:r>
            <a:r>
              <a:rPr lang="en-US" dirty="0"/>
              <a:t>:  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(Indonesia) : 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MICE di Bali, Jakarta, Bogor, </a:t>
            </a:r>
            <a:r>
              <a:rPr lang="en-US" dirty="0" err="1"/>
              <a:t>Tangerang</a:t>
            </a:r>
            <a:r>
              <a:rPr lang="en-US" dirty="0"/>
              <a:t>, </a:t>
            </a:r>
            <a:r>
              <a:rPr lang="en-US" dirty="0" err="1"/>
              <a:t>Bekasi</a:t>
            </a:r>
            <a:r>
              <a:rPr lang="en-US" dirty="0"/>
              <a:t>, </a:t>
            </a:r>
            <a:r>
              <a:rPr lang="en-US" dirty="0" err="1"/>
              <a:t>Sukabumi</a:t>
            </a:r>
            <a:r>
              <a:rPr lang="en-US" dirty="0"/>
              <a:t>, Bandung, Surabaya, Medan, Denpasar, P. </a:t>
            </a:r>
            <a:r>
              <a:rPr lang="en-US" dirty="0" err="1"/>
              <a:t>Batam</a:t>
            </a:r>
            <a:r>
              <a:rPr lang="en-US" dirty="0"/>
              <a:t>, Cirebon, Palembang, Manado, Ujung Pandang, Banjarmasin, Lampung, P. </a:t>
            </a:r>
            <a:r>
              <a:rPr lang="en-US" dirty="0" err="1"/>
              <a:t>Seribu</a:t>
            </a:r>
            <a:r>
              <a:rPr lang="en-US" dirty="0"/>
              <a:t>, </a:t>
            </a:r>
            <a:r>
              <a:rPr lang="en-US" dirty="0" err="1"/>
              <a:t>Anyer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 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66800" y="2341418"/>
            <a:ext cx="6362700" cy="16971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23. 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Luar</a:t>
            </a:r>
            <a:r>
              <a:rPr lang="en-US" b="1" dirty="0"/>
              <a:t> </a:t>
            </a:r>
            <a:r>
              <a:rPr lang="en-US" b="1" dirty="0" err="1"/>
              <a:t>Negeri</a:t>
            </a:r>
            <a:r>
              <a:rPr lang="en-US" b="1" dirty="0"/>
              <a:t> (</a:t>
            </a:r>
            <a:r>
              <a:rPr lang="en-US" b="1" dirty="0" err="1"/>
              <a:t>Manca</a:t>
            </a:r>
            <a:r>
              <a:rPr lang="en-US" b="1" dirty="0"/>
              <a:t> Negara)</a:t>
            </a:r>
            <a:endParaRPr lang="en-US" dirty="0"/>
          </a:p>
          <a:p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MICE di Tokyo, Thailand, Singapore, Brunei Darussalam, Paris, </a:t>
            </a:r>
            <a:r>
              <a:rPr lang="en-US" dirty="0" err="1"/>
              <a:t>Kualalumpur</a:t>
            </a:r>
            <a:r>
              <a:rPr lang="en-US" dirty="0"/>
              <a:t>, Riyadh, </a:t>
            </a:r>
            <a:r>
              <a:rPr lang="en-US" dirty="0" err="1"/>
              <a:t>Spanyol</a:t>
            </a:r>
            <a:r>
              <a:rPr lang="en-US" dirty="0"/>
              <a:t>, Swiss, Manila, Bangkok, </a:t>
            </a:r>
            <a:r>
              <a:rPr lang="en-US" dirty="0" err="1"/>
              <a:t>Hongkong</a:t>
            </a:r>
            <a:r>
              <a:rPr lang="en-US" dirty="0"/>
              <a:t>, </a:t>
            </a:r>
            <a:r>
              <a:rPr lang="en-US" dirty="0" err="1"/>
              <a:t>Guang</a:t>
            </a:r>
            <a:r>
              <a:rPr lang="en-US" dirty="0"/>
              <a:t> Zhou, India, Cairo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 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62200" y="4343400"/>
            <a:ext cx="6115050" cy="1728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/>
              <a:t>24. </a:t>
            </a:r>
            <a:r>
              <a:rPr lang="en-US" b="1" i="1" dirty="0"/>
              <a:t>Trade Show</a:t>
            </a:r>
            <a:endParaRPr lang="en-US" dirty="0"/>
          </a:p>
          <a:p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berasosiasi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 </a:t>
            </a:r>
            <a:r>
              <a:rPr lang="en-US" i="1" dirty="0"/>
              <a:t>booth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para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memamerkan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para </a:t>
            </a:r>
            <a:r>
              <a:rPr lang="en-US" dirty="0" err="1"/>
              <a:t>pengunjung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332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991600" cy="1752600"/>
          </a:xfrm>
        </p:spPr>
        <p:txBody>
          <a:bodyPr>
            <a:noAutofit/>
          </a:bodyPr>
          <a:lstStyle/>
          <a:p>
            <a:pPr algn="l" fontAlgn="base"/>
            <a:r>
              <a:rPr lang="en-US" sz="2000" b="1" dirty="0">
                <a:solidFill>
                  <a:schemeClr val="tx1"/>
                </a:solidFill>
              </a:rPr>
              <a:t>Hal-Hal yang </a:t>
            </a:r>
            <a:r>
              <a:rPr lang="en-US" sz="2000" b="1" dirty="0" err="1">
                <a:solidFill>
                  <a:schemeClr val="tx1"/>
                </a:solidFill>
              </a:rPr>
              <a:t>Diperhatikan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saat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Penyelenggaraan</a:t>
            </a:r>
            <a:r>
              <a:rPr lang="en-US" sz="2000" b="1" dirty="0">
                <a:solidFill>
                  <a:schemeClr val="tx1"/>
                </a:solidFill>
              </a:rPr>
              <a:t> MICE</a:t>
            </a:r>
            <a:endParaRPr lang="en-US" sz="2000" dirty="0">
              <a:solidFill>
                <a:schemeClr val="tx1"/>
              </a:solidFill>
            </a:endParaRPr>
          </a:p>
          <a:p>
            <a:pPr algn="l" fontAlgn="base"/>
            <a:r>
              <a:rPr lang="en-US" sz="2000" dirty="0" err="1">
                <a:solidFill>
                  <a:schemeClr val="tx1"/>
                </a:solidFill>
              </a:rPr>
              <a:t>Saat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diadakan</a:t>
            </a:r>
            <a:r>
              <a:rPr lang="en-US" sz="2000" dirty="0">
                <a:solidFill>
                  <a:schemeClr val="tx1"/>
                </a:solidFill>
              </a:rPr>
              <a:t> MICE, </a:t>
            </a:r>
            <a:r>
              <a:rPr lang="en-US" sz="2000" dirty="0" err="1">
                <a:solidFill>
                  <a:schemeClr val="tx1"/>
                </a:solidFill>
              </a:rPr>
              <a:t>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beberapa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hal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perlu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diperhatikan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antara</a:t>
            </a:r>
            <a:r>
              <a:rPr lang="en-US" sz="2000" dirty="0">
                <a:solidFill>
                  <a:schemeClr val="tx1"/>
                </a:solidFill>
              </a:rPr>
              <a:t> lain: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en-US" sz="2000" dirty="0" err="1">
                <a:solidFill>
                  <a:schemeClr val="tx1"/>
                </a:solidFill>
              </a:rPr>
              <a:t>Penetapan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Lokasi</a:t>
            </a:r>
            <a:r>
              <a:rPr lang="en-US" sz="2000" dirty="0">
                <a:solidFill>
                  <a:schemeClr val="tx1"/>
                </a:solidFill>
              </a:rPr>
              <a:t> MICE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perencana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mutlak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menentukan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lokasi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Pertimbangan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dilihat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geografis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yaitu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jauh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peserta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US" sz="2000" dirty="0" err="1">
                <a:solidFill>
                  <a:schemeClr val="tx1"/>
                </a:solidFill>
              </a:rPr>
              <a:t>Pertimbangan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dilihat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kondisi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sekitar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lokasi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5. </a:t>
            </a:r>
            <a:r>
              <a:rPr lang="en-US" sz="2000" dirty="0" err="1">
                <a:solidFill>
                  <a:schemeClr val="tx1"/>
                </a:solidFill>
              </a:rPr>
              <a:t>Fasilitas</a:t>
            </a:r>
            <a:r>
              <a:rPr lang="en-US" sz="2000" dirty="0">
                <a:solidFill>
                  <a:schemeClr val="tx1"/>
                </a:solidFill>
              </a:rPr>
              <a:t> MICE</a:t>
            </a:r>
          </a:p>
          <a:p>
            <a:pPr algn="l" fontAlgn="base"/>
            <a:endParaRPr lang="en-US" sz="2000" dirty="0">
              <a:solidFill>
                <a:schemeClr val="tx1"/>
              </a:solidFill>
            </a:endParaRPr>
          </a:p>
          <a:p>
            <a:pPr algn="l" fontAlgn="base"/>
            <a:r>
              <a:rPr lang="en-US" sz="2000" dirty="0" err="1">
                <a:solidFill>
                  <a:schemeClr val="tx1"/>
                </a:solidFill>
              </a:rPr>
              <a:t>Semua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fasilitas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sangat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tergantung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lingkup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sendiri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seperti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en-US" sz="2000" dirty="0" err="1">
                <a:solidFill>
                  <a:schemeClr val="tx1"/>
                </a:solidFill>
              </a:rPr>
              <a:t>jenis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lama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banyaknya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peserta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banyaknya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ruangan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digunakan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US" sz="2000" dirty="0" err="1">
                <a:solidFill>
                  <a:schemeClr val="tx1"/>
                </a:solidFill>
              </a:rPr>
              <a:t>banyak</a:t>
            </a:r>
            <a:r>
              <a:rPr lang="en-US" sz="2000" dirty="0">
                <a:solidFill>
                  <a:schemeClr val="tx1"/>
                </a:solidFill>
              </a:rPr>
              <a:t> equipment yang </a:t>
            </a:r>
            <a:r>
              <a:rPr lang="en-US" sz="2000" dirty="0" err="1">
                <a:solidFill>
                  <a:schemeClr val="tx1"/>
                </a:solidFill>
              </a:rPr>
              <a:t>dibutuhkan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5.macam </a:t>
            </a:r>
            <a:r>
              <a:rPr lang="en-US" sz="2000" dirty="0" err="1">
                <a:solidFill>
                  <a:schemeClr val="tx1"/>
                </a:solidFill>
              </a:rPr>
              <a:t>akomodasi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peserta</a:t>
            </a:r>
            <a:r>
              <a:rPr lang="en-US" sz="20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6. </a:t>
            </a:r>
            <a:r>
              <a:rPr lang="en-US" sz="2000" dirty="0" err="1">
                <a:solidFill>
                  <a:schemeClr val="tx1"/>
                </a:solidFill>
              </a:rPr>
              <a:t>bentuk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posisi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duduk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r>
              <a:rPr lang="en-US" sz="2000" dirty="0">
                <a:solidFill>
                  <a:schemeClr val="tx1"/>
                </a:solidFill>
              </a:rPr>
              <a:t>7. </a:t>
            </a:r>
            <a:r>
              <a:rPr lang="en-US" sz="2000" dirty="0" err="1">
                <a:solidFill>
                  <a:schemeClr val="tx1"/>
                </a:solidFill>
              </a:rPr>
              <a:t>Layanan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Transportasi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50609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0836" y="228600"/>
            <a:ext cx="8804564" cy="2112818"/>
          </a:xfrm>
        </p:spPr>
        <p:txBody>
          <a:bodyPr>
            <a:noAutofit/>
          </a:bodyPr>
          <a:lstStyle/>
          <a:p>
            <a:pPr algn="l" fontAlgn="base"/>
            <a:r>
              <a:rPr lang="en-US" sz="1800" b="1" dirty="0">
                <a:solidFill>
                  <a:schemeClr val="tx1"/>
                </a:solidFill>
              </a:rPr>
              <a:t>Ada </a:t>
            </a:r>
            <a:r>
              <a:rPr lang="en-US" sz="1800" b="1" dirty="0" err="1">
                <a:solidFill>
                  <a:schemeClr val="tx1"/>
                </a:solidFill>
              </a:rPr>
              <a:t>beberapa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pengaturan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transportasi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diperlukan</a:t>
            </a:r>
            <a:r>
              <a:rPr lang="en-US" sz="1800" b="1" dirty="0">
                <a:solidFill>
                  <a:schemeClr val="tx1"/>
                </a:solidFill>
              </a:rPr>
              <a:t>, </a:t>
            </a:r>
            <a:r>
              <a:rPr lang="en-US" sz="1800" b="1" dirty="0" err="1">
                <a:solidFill>
                  <a:schemeClr val="tx1"/>
                </a:solidFill>
              </a:rPr>
              <a:t>yaitu</a:t>
            </a:r>
            <a:r>
              <a:rPr lang="en-US" sz="1800" b="1" dirty="0">
                <a:solidFill>
                  <a:schemeClr val="tx1"/>
                </a:solidFill>
              </a:rPr>
              <a:t>: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1.transportasi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tempat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kerja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menuju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lokasi</a:t>
            </a:r>
            <a:r>
              <a:rPr lang="en-US" sz="16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2.penggunaan </a:t>
            </a:r>
            <a:r>
              <a:rPr lang="en-US" sz="1600" dirty="0" err="1">
                <a:solidFill>
                  <a:schemeClr val="tx1"/>
                </a:solidFill>
              </a:rPr>
              <a:t>transportasi</a:t>
            </a:r>
            <a:r>
              <a:rPr lang="en-US" sz="1600" dirty="0">
                <a:solidFill>
                  <a:schemeClr val="tx1"/>
                </a:solidFill>
              </a:rPr>
              <a:t> shuttle service di </a:t>
            </a:r>
            <a:r>
              <a:rPr lang="en-US" sz="1600" dirty="0" err="1">
                <a:solidFill>
                  <a:schemeClr val="tx1"/>
                </a:solidFill>
              </a:rPr>
              <a:t>bandara</a:t>
            </a:r>
            <a:r>
              <a:rPr lang="en-US" sz="16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3.penggunaan </a:t>
            </a:r>
            <a:r>
              <a:rPr lang="en-US" sz="1600" dirty="0" err="1">
                <a:solidFill>
                  <a:schemeClr val="tx1"/>
                </a:solidFill>
              </a:rPr>
              <a:t>transportasi</a:t>
            </a:r>
            <a:r>
              <a:rPr lang="en-US" sz="1600" dirty="0">
                <a:solidFill>
                  <a:schemeClr val="tx1"/>
                </a:solidFill>
              </a:rPr>
              <a:t> VIP;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4.penggunaan </a:t>
            </a:r>
            <a:r>
              <a:rPr lang="en-US" sz="1600" dirty="0" err="1">
                <a:solidFill>
                  <a:schemeClr val="tx1"/>
                </a:solidFill>
              </a:rPr>
              <a:t>transportasi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lokal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berkeliling</a:t>
            </a:r>
            <a:r>
              <a:rPr lang="en-US" sz="16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5.menyediakan staff di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transportasi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endParaRPr lang="en-US" sz="1600" dirty="0">
              <a:solidFill>
                <a:schemeClr val="tx1"/>
              </a:solidFill>
            </a:endParaRPr>
          </a:p>
          <a:p>
            <a:pPr algn="l" fontAlgn="base"/>
            <a:r>
              <a:rPr lang="en-US" sz="1600" dirty="0" err="1">
                <a:solidFill>
                  <a:schemeClr val="tx1"/>
                </a:solidFill>
              </a:rPr>
              <a:t>Layanan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Makanan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Minuman</a:t>
            </a:r>
            <a:endParaRPr lang="en-US" sz="1600" dirty="0">
              <a:solidFill>
                <a:schemeClr val="tx1"/>
              </a:solidFill>
            </a:endParaRPr>
          </a:p>
          <a:p>
            <a:pPr algn="just" fontAlgn="base"/>
            <a:r>
              <a:rPr lang="en-US" sz="1800" dirty="0" err="1">
                <a:solidFill>
                  <a:schemeClr val="tx1"/>
                </a:solidFill>
              </a:rPr>
              <a:t>Selama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kegiatan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berlangsung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pihak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penyelenggara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menjamin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segala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kebutuhan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minum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seluruh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peserta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penentuan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ruang</a:t>
            </a:r>
            <a:r>
              <a:rPr lang="en-US" sz="1800" dirty="0">
                <a:solidFill>
                  <a:schemeClr val="tx1"/>
                </a:solidFill>
              </a:rPr>
              <a:t> service, </a:t>
            </a:r>
            <a:r>
              <a:rPr lang="en-US" sz="1800" dirty="0" err="1">
                <a:solidFill>
                  <a:schemeClr val="tx1"/>
                </a:solidFill>
              </a:rPr>
              <a:t>ruang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makan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pengaturan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makanan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ruangan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dilakukan</a:t>
            </a:r>
            <a:r>
              <a:rPr lang="en-US" sz="1800" dirty="0">
                <a:solidFill>
                  <a:schemeClr val="tx1"/>
                </a:solidFill>
              </a:rPr>
              <a:t> agar </a:t>
            </a:r>
            <a:r>
              <a:rPr lang="en-US" sz="1800" dirty="0" err="1">
                <a:solidFill>
                  <a:schemeClr val="tx1"/>
                </a:solidFill>
              </a:rPr>
              <a:t>semakin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memperlancar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jalannya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kegiatan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Begitu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juga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kebersihan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jenis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makanan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serta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minuman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disediakan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l" fontAlgn="base"/>
            <a:endParaRPr lang="en-US" sz="1600" dirty="0">
              <a:solidFill>
                <a:schemeClr val="tx1"/>
              </a:solidFill>
            </a:endParaRPr>
          </a:p>
          <a:p>
            <a:pPr algn="l" fontAlgn="base"/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Akomodasi</a:t>
            </a:r>
            <a:endParaRPr lang="en-US" sz="2400" dirty="0">
              <a:solidFill>
                <a:schemeClr val="tx1"/>
              </a:solidFill>
            </a:endParaRPr>
          </a:p>
          <a:p>
            <a:pPr algn="l" fontAlgn="base"/>
            <a:r>
              <a:rPr lang="en-US" sz="1600" dirty="0" err="1">
                <a:solidFill>
                  <a:schemeClr val="tx1"/>
                </a:solidFill>
              </a:rPr>
              <a:t>Beberapa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akomodasi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perlu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dipersiapkan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antara</a:t>
            </a:r>
            <a:r>
              <a:rPr lang="en-US" sz="1600" dirty="0">
                <a:solidFill>
                  <a:schemeClr val="tx1"/>
                </a:solidFill>
              </a:rPr>
              <a:t> lain: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1.penginapan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jumlah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tipe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kamar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maupun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tempat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tidur</a:t>
            </a:r>
            <a:r>
              <a:rPr lang="en-US" sz="1600" dirty="0">
                <a:solidFill>
                  <a:schemeClr val="tx1"/>
                </a:solidFill>
              </a:rPr>
              <a:t>);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2.kamar gratis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panitia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jumlah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tipe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kamar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  <a:r>
              <a:rPr lang="en-US" sz="1600" dirty="0" err="1">
                <a:solidFill>
                  <a:schemeClr val="tx1"/>
                </a:solidFill>
              </a:rPr>
              <a:t>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fasilitas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harus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dibayar</a:t>
            </a:r>
            <a:r>
              <a:rPr lang="en-US" sz="1600" dirty="0">
                <a:solidFill>
                  <a:schemeClr val="tx1"/>
                </a:solidFill>
              </a:rPr>
              <a:t>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3.kamar </a:t>
            </a:r>
            <a:r>
              <a:rPr lang="en-US" sz="1600" dirty="0" err="1">
                <a:solidFill>
                  <a:schemeClr val="tx1"/>
                </a:solidFill>
              </a:rPr>
              <a:t>khusus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tamu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jumlah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harganya</a:t>
            </a:r>
            <a:r>
              <a:rPr lang="en-US" sz="1600" dirty="0">
                <a:solidFill>
                  <a:schemeClr val="tx1"/>
                </a:solidFill>
              </a:rPr>
              <a:t>);</a:t>
            </a:r>
          </a:p>
          <a:p>
            <a:pPr algn="l" fontAlgn="base"/>
            <a:r>
              <a:rPr lang="en-US" sz="1600" dirty="0">
                <a:solidFill>
                  <a:schemeClr val="tx1"/>
                </a:solidFill>
              </a:rPr>
              <a:t>4.kamar </a:t>
            </a:r>
            <a:r>
              <a:rPr lang="en-US" sz="1600" dirty="0" err="1">
                <a:solidFill>
                  <a:schemeClr val="tx1"/>
                </a:solidFill>
              </a:rPr>
              <a:t>sesuai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permintaan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peserta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776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228600"/>
            <a:ext cx="7543800" cy="2514600"/>
          </a:xfrm>
        </p:spPr>
        <p:txBody>
          <a:bodyPr>
            <a:normAutofit fontScale="25000" lnSpcReduction="20000"/>
          </a:bodyPr>
          <a:lstStyle/>
          <a:p>
            <a:r>
              <a:rPr lang="it-IT" sz="16000">
                <a:solidFill>
                  <a:schemeClr val="tx1"/>
                </a:solidFill>
              </a:rPr>
              <a:t>Implementasi Mutu di Pariwisata: </a:t>
            </a:r>
          </a:p>
          <a:p>
            <a:r>
              <a:rPr lang="it-IT" sz="16000">
                <a:solidFill>
                  <a:schemeClr val="tx1"/>
                </a:solidFill>
              </a:rPr>
              <a:t>Praktik &amp; alat</a:t>
            </a:r>
          </a:p>
          <a:p>
            <a:pPr algn="l"/>
            <a:r>
              <a:rPr lang="en-ID" sz="7200" b="1">
                <a:solidFill>
                  <a:schemeClr val="tx1"/>
                </a:solidFill>
              </a:rPr>
              <a:t>Framework &amp; standar:</a:t>
            </a:r>
            <a:r>
              <a:rPr lang="en-ID" sz="7200">
                <a:solidFill>
                  <a:schemeClr val="tx1"/>
                </a:solidFill>
              </a:rPr>
              <a:t> PDCA sebagai siklus; ISO 9001 untuk struktur QMS; TQM untuk budaya; Six Sigma untuk problem solving kuantitatif. Di Indonesia, program </a:t>
            </a:r>
            <a:r>
              <a:rPr lang="en-ID" sz="7200" b="1">
                <a:solidFill>
                  <a:schemeClr val="tx1"/>
                </a:solidFill>
              </a:rPr>
              <a:t>CHSE</a:t>
            </a:r>
            <a:r>
              <a:rPr lang="en-ID" sz="7200">
                <a:solidFill>
                  <a:schemeClr val="tx1"/>
                </a:solidFill>
              </a:rPr>
              <a:t> (Clean, Health, Safety, Environment) sering dipakai sebagai baseline hygiene/safety pasca-pandemi. Global: GSTC (Global Sustainable Tourism Council) &amp; Green Destinations untuk sustainability</a:t>
            </a:r>
            <a:r>
              <a:rPr lang="en-ID" sz="7000">
                <a:solidFill>
                  <a:schemeClr val="tx1"/>
                </a:solidFill>
              </a:rPr>
              <a:t>.</a:t>
            </a:r>
            <a:endParaRPr lang="en-US" sz="7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B789A2-8549-6B6C-6CE1-004A873D08A3}"/>
              </a:ext>
            </a:extLst>
          </p:cNvPr>
          <p:cNvSpPr txBox="1"/>
          <p:nvPr/>
        </p:nvSpPr>
        <p:spPr>
          <a:xfrm>
            <a:off x="533400" y="2700337"/>
            <a:ext cx="8077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b="1"/>
              <a:t>Langkah implementasi praktis (roadmap singkat):</a:t>
            </a:r>
            <a:endParaRPr lang="en-ID"/>
          </a:p>
          <a:p>
            <a:pPr>
              <a:buFont typeface="+mj-lt"/>
              <a:buAutoNum type="arabicPeriod"/>
            </a:pPr>
            <a:r>
              <a:rPr lang="en-ID" b="1"/>
              <a:t>Assessment awal (gap analysis)</a:t>
            </a:r>
            <a:r>
              <a:rPr lang="en-ID"/>
              <a:t>: survey pelanggan &amp; audit operasi.</a:t>
            </a:r>
          </a:p>
          <a:p>
            <a:pPr>
              <a:buFont typeface="+mj-lt"/>
              <a:buAutoNum type="arabicPeriod"/>
            </a:pPr>
            <a:r>
              <a:rPr lang="en-ID" b="1"/>
              <a:t>Prioritasi risiko &amp; peluang:</a:t>
            </a:r>
            <a:r>
              <a:rPr lang="en-ID"/>
              <a:t> gunakan Pareto (20% masalah menyebabkan 80% keluhan).</a:t>
            </a:r>
          </a:p>
          <a:p>
            <a:pPr>
              <a:buFont typeface="+mj-lt"/>
              <a:buAutoNum type="arabicPeriod"/>
            </a:pPr>
            <a:r>
              <a:rPr lang="en-ID" b="1"/>
              <a:t>Desain SOP &amp; KPI:</a:t>
            </a:r>
            <a:r>
              <a:rPr lang="en-ID"/>
              <a:t> definisikan standar layanan untuk setiap touchpoint.</a:t>
            </a:r>
          </a:p>
          <a:p>
            <a:pPr>
              <a:buFont typeface="+mj-lt"/>
              <a:buAutoNum type="arabicPeriod"/>
            </a:pPr>
            <a:r>
              <a:rPr lang="en-ID" b="1"/>
              <a:t>Pelatihan &amp; pilot:</a:t>
            </a:r>
            <a:r>
              <a:rPr lang="en-ID"/>
              <a:t> trial di satu unit (pilot hotel/attraksi).</a:t>
            </a:r>
          </a:p>
          <a:p>
            <a:pPr>
              <a:buFont typeface="+mj-lt"/>
              <a:buAutoNum type="arabicPeriod"/>
            </a:pPr>
            <a:r>
              <a:rPr lang="en-ID" b="1"/>
              <a:t>Monitoring &amp; feedback loop:</a:t>
            </a:r>
            <a:r>
              <a:rPr lang="en-ID"/>
              <a:t> survei, mystery guest, monitoring review online.</a:t>
            </a:r>
          </a:p>
          <a:p>
            <a:pPr>
              <a:buFont typeface="+mj-lt"/>
              <a:buAutoNum type="arabicPeriod"/>
            </a:pPr>
            <a:r>
              <a:rPr lang="en-ID" b="1"/>
              <a:t>Audit &amp; scale up:</a:t>
            </a:r>
            <a:r>
              <a:rPr lang="en-ID"/>
              <a:t> internal audit, sertifikasi eksternal bila perlu.</a:t>
            </a:r>
            <a:br>
              <a:rPr lang="en-ID"/>
            </a:br>
            <a:r>
              <a:rPr lang="en-ID" b="1"/>
              <a:t>Alat digital:</a:t>
            </a:r>
            <a:r>
              <a:rPr lang="en-ID"/>
              <a:t> PMS (hotel property management), CRM, review analytics, form digital QA, dashboard BI.</a:t>
            </a:r>
            <a:br>
              <a:rPr lang="en-ID"/>
            </a:br>
            <a:r>
              <a:rPr lang="en-ID" b="1"/>
              <a:t>Contoh praktik:</a:t>
            </a:r>
            <a:r>
              <a:rPr lang="en-ID"/>
              <a:t> hotel kecil mulai dengan checklist kebersihan harian, SOP check-in, training hospitality, lalu ukur NPS tiap bulan.</a:t>
            </a:r>
          </a:p>
        </p:txBody>
      </p:sp>
    </p:spTree>
    <p:extLst>
      <p:ext uri="{BB962C8B-B14F-4D97-AF65-F5344CB8AC3E}">
        <p14:creationId xmlns:p14="http://schemas.microsoft.com/office/powerpoint/2010/main" val="118044367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4600" y="457200"/>
            <a:ext cx="6400800" cy="1752600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rgbClr val="00B050"/>
                </a:solidFill>
              </a:rPr>
              <a:t>Mutu dalam Pariwisata</a:t>
            </a:r>
            <a:r>
              <a:rPr lang="en-US" sz="5400" b="1">
                <a:solidFill>
                  <a:schemeClr val="tx1"/>
                </a:solidFill>
              </a:rPr>
              <a:t>?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545C8C-B827-6C35-4B95-0ACFD2A9D0FA}"/>
              </a:ext>
            </a:extLst>
          </p:cNvPr>
          <p:cNvSpPr txBox="1"/>
          <p:nvPr/>
        </p:nvSpPr>
        <p:spPr>
          <a:xfrm>
            <a:off x="304800" y="1333500"/>
            <a:ext cx="8458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Pariwisata adalah industri experience-based — nilai utama adalah pengalaman (Pine &amp; Gilmore). Mutu di sini bukan sekadar barang, melainkan rangkaian interaksi (touchpoints) yang membentuk memori wisatawan.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120646-159D-0AFE-AB26-A738C03077DB}"/>
              </a:ext>
            </a:extLst>
          </p:cNvPr>
          <p:cNvSpPr txBox="1"/>
          <p:nvPr/>
        </p:nvSpPr>
        <p:spPr>
          <a:xfrm>
            <a:off x="304800" y="2349163"/>
            <a:ext cx="8458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Mutu harus dilihat sepanjang customer journey (pra-keberangkatan, saat kunjungan, paska-kunjungan). Kegagalan di satu titik (mis. transfer terlambat) dapat merusak keseluruhan pengalaman.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Aktor banyak: pengelola destinasi, hotel, transport, komunitas lokal, pemerintah, pemasok F&amp;B — koordinasi multisektor krusial.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Seasonality &amp; demand volatility memengaruhi kapasitas: manajemen mutu harus fleksibel (scalable SOP).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Contoh: sebuah destinasi dengan atraksi bagus tapi transport buruk → turis kecewa meski atraksi berkualitas.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00099" y="381000"/>
            <a:ext cx="7543800" cy="1752600"/>
          </a:xfrm>
        </p:spPr>
        <p:txBody>
          <a:bodyPr>
            <a:normAutofit/>
          </a:bodyPr>
          <a:lstStyle/>
          <a:p>
            <a:r>
              <a:rPr lang="en-ID" sz="4000" b="1">
                <a:solidFill>
                  <a:schemeClr val="tx1"/>
                </a:solidFill>
              </a:rPr>
              <a:t>Penutup &amp; Refleksi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402C7F-1432-09AF-3C1B-7070A5A9EFEA}"/>
              </a:ext>
            </a:extLst>
          </p:cNvPr>
          <p:cNvSpPr txBox="1"/>
          <p:nvPr/>
        </p:nvSpPr>
        <p:spPr>
          <a:xfrm>
            <a:off x="152400" y="1752600"/>
            <a:ext cx="830579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4000">
                <a:latin typeface="Times New Roman" panose="02020603050405020304" pitchFamily="18" charset="0"/>
                <a:cs typeface="Times New Roman" panose="02020603050405020304" pitchFamily="18" charset="0"/>
              </a:rPr>
              <a:t>Mutu </a:t>
            </a:r>
          </a:p>
          <a:p>
            <a:pPr algn="ctr"/>
            <a:endParaRPr lang="en-ID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D" sz="3200">
                <a:latin typeface="Times New Roman" panose="02020603050405020304" pitchFamily="18" charset="0"/>
                <a:cs typeface="Times New Roman" panose="02020603050405020304" pitchFamily="18" charset="0"/>
              </a:rPr>
              <a:t>kombinasi konsistensi teknis + kemampuan menciptakan pengalaman yang melebihi ekspektasi. Manajemen mutu adalah proses sistemik yang memerlukan data, budaya organisasi, dan kolaborasi lintas-aktor.</a:t>
            </a:r>
          </a:p>
        </p:txBody>
      </p:sp>
    </p:spTree>
    <p:extLst>
      <p:ext uri="{BB962C8B-B14F-4D97-AF65-F5344CB8AC3E}">
        <p14:creationId xmlns:p14="http://schemas.microsoft.com/office/powerpoint/2010/main" val="2611840560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77300" cy="190500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rgbClr val="00B050"/>
                </a:solidFill>
              </a:rPr>
              <a:t>Pengertian Mutu (1): Objektif vs Subjektif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2C896-5DC4-8DC9-013D-89759683015C}"/>
              </a:ext>
            </a:extLst>
          </p:cNvPr>
          <p:cNvSpPr txBox="1"/>
          <p:nvPr/>
        </p:nvSpPr>
        <p:spPr>
          <a:xfrm>
            <a:off x="290512" y="1371600"/>
            <a:ext cx="83439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Objektif (teknis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): mutu sebagai conformance to specification — mudah diukur (checklist kebersihan, temperatur makanan, waktu tempuh). Alat ukur: inspeksi, audit, standar teknis.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Subjektif (perseptual): 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mutu sebagai perceived quality — bagaimana pelanggan menilai pengalaman relatif terhadap harapan. Ukur dengan survei (Likert scale), CSAT, NPS, analisis ulasan online.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Perbedaan penting: di pariwisata, aspek subjektif sering menentukan loyalitas; dua fasilitas identik secara teknis dapat dipersepsi berbeda karena keramahan staf, storytelling destinasi, atau suasana.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Instrumen pengukuran: SERVQUAL gap (Expectation − Perception), mystery shopper, focus group.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8305800" cy="5638800"/>
          </a:xfrm>
        </p:spPr>
        <p:txBody>
          <a:bodyPr>
            <a:normAutofit fontScale="77500" lnSpcReduction="20000"/>
          </a:bodyPr>
          <a:lstStyle/>
          <a:p>
            <a:r>
              <a:rPr lang="nn-NO" sz="3600" b="1">
                <a:solidFill>
                  <a:schemeClr val="tx1"/>
                </a:solidFill>
              </a:rPr>
              <a:t>Pengertian Mutu (2):</a:t>
            </a:r>
          </a:p>
          <a:p>
            <a:r>
              <a:rPr lang="nn-NO" sz="3600" b="1">
                <a:solidFill>
                  <a:schemeClr val="tx1"/>
                </a:solidFill>
              </a:rPr>
              <a:t> Perspektif tokoh &amp; implikasi manajerial</a:t>
            </a:r>
          </a:p>
          <a:p>
            <a:endParaRPr lang="nn-NO">
              <a:solidFill>
                <a:schemeClr val="tx1"/>
              </a:solidFill>
            </a:endParaRPr>
          </a:p>
          <a:p>
            <a:pPr algn="just"/>
            <a:r>
              <a:rPr lang="nn-NO" sz="2300">
                <a:solidFill>
                  <a:schemeClr val="tx1"/>
                </a:solidFill>
              </a:rPr>
              <a:t>Juran — “Fitness for use”: fokus pada apakah layanan cocok untuk kebutuhan pelanggan → implikasi: segmentasi pelanggan &amp; penyesuaian produk (mis. paket keluarga vs back-packer).</a:t>
            </a:r>
          </a:p>
          <a:p>
            <a:pPr algn="just"/>
            <a:endParaRPr lang="nn-NO" sz="2300">
              <a:solidFill>
                <a:schemeClr val="tx1"/>
              </a:solidFill>
            </a:endParaRPr>
          </a:p>
          <a:p>
            <a:pPr algn="just"/>
            <a:r>
              <a:rPr lang="nn-NO" sz="2300">
                <a:solidFill>
                  <a:schemeClr val="tx1"/>
                </a:solidFill>
              </a:rPr>
              <a:t>Crosby — “Conformance to requirements”: mutu = menghindari cacat (zero defects) → implikasi: kontrol proses ketat, SOP jelas, pelatihan.</a:t>
            </a:r>
          </a:p>
          <a:p>
            <a:pPr algn="just"/>
            <a:endParaRPr lang="nn-NO" sz="2300">
              <a:solidFill>
                <a:schemeClr val="tx1"/>
              </a:solidFill>
            </a:endParaRPr>
          </a:p>
          <a:p>
            <a:pPr algn="just"/>
            <a:r>
              <a:rPr lang="nn-NO" sz="2300">
                <a:solidFill>
                  <a:schemeClr val="tx1"/>
                </a:solidFill>
              </a:rPr>
              <a:t>Deming — sistem &amp; variasi: mutu adalah hasil sistem; perbaikan berkelanjutan (PDCA) → implikasi: manajemen harus memimpin perubahan, gunakan data untuk mengurangi variasi.</a:t>
            </a:r>
          </a:p>
          <a:p>
            <a:pPr algn="just"/>
            <a:endParaRPr lang="nn-NO" sz="2300">
              <a:solidFill>
                <a:schemeClr val="tx1"/>
              </a:solidFill>
            </a:endParaRPr>
          </a:p>
          <a:p>
            <a:pPr algn="just"/>
            <a:r>
              <a:rPr lang="nn-NO" sz="2300">
                <a:solidFill>
                  <a:schemeClr val="tx1"/>
                </a:solidFill>
              </a:rPr>
              <a:t>ISO (9001): memberi kerangka QMS (konteks organisasi, kepemimpinan, perencanaan, dukungan, operasi, evaluasi kinerja, perbaikan). Di pariwisata, ISO membantu menyusun proses terdokumentasi dan audit internal.</a:t>
            </a:r>
          </a:p>
          <a:p>
            <a:pPr algn="just"/>
            <a:endParaRPr lang="nn-NO" sz="2300">
              <a:solidFill>
                <a:schemeClr val="tx1"/>
              </a:solidFill>
            </a:endParaRPr>
          </a:p>
          <a:p>
            <a:pPr algn="just"/>
            <a:r>
              <a:rPr lang="nn-NO" sz="2300">
                <a:solidFill>
                  <a:schemeClr val="tx1"/>
                </a:solidFill>
              </a:rPr>
              <a:t>Praktik: pilih filosofi yang cocok — TQM untuk budaya jangka panjang, ISO untuk sertifikasi &amp; kepercayaan pasar.</a:t>
            </a:r>
          </a:p>
          <a:p>
            <a:endParaRPr lang="en-ID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EE8B46-736E-3EFF-8BDE-A93E216B8A67}"/>
              </a:ext>
            </a:extLst>
          </p:cNvPr>
          <p:cNvSpPr txBox="1"/>
          <p:nvPr/>
        </p:nvSpPr>
        <p:spPr>
          <a:xfrm>
            <a:off x="1066800" y="228600"/>
            <a:ext cx="6858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000">
                <a:latin typeface="Times New Roman" panose="02020603050405020304" pitchFamily="18" charset="0"/>
                <a:cs typeface="Times New Roman" panose="02020603050405020304" pitchFamily="18" charset="0"/>
              </a:rPr>
              <a:t>Konsep Mutu dalam Pariwisata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ED1CA0-21C7-64AD-D531-33FE13A87EE9}"/>
              </a:ext>
            </a:extLst>
          </p:cNvPr>
          <p:cNvSpPr txBox="1"/>
          <p:nvPr/>
        </p:nvSpPr>
        <p:spPr>
          <a:xfrm>
            <a:off x="457200" y="1143000"/>
            <a:ext cx="82296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Elemen mutu spesifik pariwisata:</a:t>
            </a: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Produk fisik: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fasilitas akomodasi, infrastruktur atraksi, kebersihan.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Layanan manusiawi: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keramahan, kecepatan respons, kemampuan bahasa pemandu.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 (emotional value):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storytelling, ambience, kejutan positif (delight).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 &amp; keselamatan: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kebersihan, keamanan, fasilitas medico-emergency.</a:t>
            </a:r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Co-creation: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Wisatawan berkontribusi pada pengalaman (mis. review, perilaku), jadi layanan harus memberi ruang personalisasi.</a:t>
            </a:r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interplay: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komunitas lokal memengaruhi authenticity; pemerintah memengaruhi regulasi &amp; infrastruktur; pemasok memengaruhi kualitas layanan tambahan.</a:t>
            </a:r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Strategi:</a:t>
            </a: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 desain pengalaman terintegrasi — bukan hanya “produk” tetapi orkestrasi seluruh touchpoint.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15400" cy="1165741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Dimensi Mutu (produk)</a:t>
            </a:r>
          </a:p>
          <a:p>
            <a:r>
              <a:rPr lang="en-ID" sz="2800">
                <a:solidFill>
                  <a:schemeClr val="tx1"/>
                </a:solidFill>
              </a:rPr>
              <a:t>Garvin diterapkan ke pariwisata</a:t>
            </a:r>
            <a:endParaRPr lang="en-ID" sz="400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53FA3C-699E-05C0-EEE2-30A43FC9344C}"/>
              </a:ext>
            </a:extLst>
          </p:cNvPr>
          <p:cNvSpPr txBox="1"/>
          <p:nvPr/>
        </p:nvSpPr>
        <p:spPr>
          <a:xfrm>
            <a:off x="408710" y="1336119"/>
            <a:ext cx="873529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 (kinerja):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ketepatan waktu transport, fungsi fasilitas. Aksi: preventive maintenance, SLA.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Features (fitur):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jumlah fasilitas per kamar (AC, Wi-Fi, safety box). Aksi: riset preferensi segmen, add-on.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Reliability (keandalan):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error booking rate, service downtime. Aksi: SOP ketat, double-check sistem reservasi.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Conformance (kesesuaian):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hasil audit kebersihan vs standar. Aksi: checklist &amp; pelatihan SOP.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Durability (ketahanan):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frekuensi perbaikan fasilitas. Aksi: quality procurement, preventive maintenance plan.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Serviceability (kemudahan perbaikan):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waktu respon untuk perbaikan. Aksi: kontrak SLA dengan vendor, spare parts.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Aesthetics (estetika):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skor visual appeal di survei. Aksi: investasi desain lanskap, lighting.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Perceived quality (citra):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metrik: rating online, brand sentiment. Aksi: PR, konsistensi layanan, storytelling.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Catatan: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dalam pariwisata, fitur estetika &amp; perceived quality sering memberi nilai </a:t>
            </a:r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19200" y="304800"/>
            <a:ext cx="7734300" cy="1752600"/>
          </a:xfrm>
        </p:spPr>
        <p:txBody>
          <a:bodyPr/>
          <a:lstStyle/>
          <a:p>
            <a:pPr algn="l"/>
            <a:r>
              <a:rPr lang="en-ID"/>
              <a:t>Dimensi Mutu (layanan): SERVQUAL + gap model + tambahan modern</a:t>
            </a:r>
            <a:endParaRPr lang="en-US" b="1" dirty="0"/>
          </a:p>
        </p:txBody>
      </p:sp>
      <p:sp>
        <p:nvSpPr>
          <p:cNvPr id="3" name="Oval 2"/>
          <p:cNvSpPr/>
          <p:nvPr/>
        </p:nvSpPr>
        <p:spPr>
          <a:xfrm>
            <a:off x="457200" y="1752600"/>
            <a:ext cx="6477000" cy="10287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3200"/>
              <a:t>SERVQUAL (5 dimensi)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47700" y="3124201"/>
            <a:ext cx="7848600" cy="3352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>
                <a:solidFill>
                  <a:schemeClr val="tx1"/>
                </a:solidFill>
                <a:latin typeface="Arial" panose="020B0604020202020204" pitchFamily="34" charset="0"/>
              </a:rPr>
              <a:t>Tangibles:</a:t>
            </a: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 bukan hanya fisik, tapi sinyal profesionalisme (seragam, identitas visual).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>
                <a:solidFill>
                  <a:schemeClr val="tx1"/>
                </a:solidFill>
                <a:latin typeface="Arial" panose="020B0604020202020204" pitchFamily="34" charset="0"/>
              </a:rPr>
              <a:t>Reliability:</a:t>
            </a: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 deliver what you promise — krusial di booking &amp; timelines.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>
                <a:solidFill>
                  <a:schemeClr val="tx1"/>
                </a:solidFill>
                <a:latin typeface="Arial" panose="020B0604020202020204" pitchFamily="34" charset="0"/>
              </a:rPr>
              <a:t>Responsiveness:</a:t>
            </a: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 kecepatan &amp; inisiatif staf untuk membantu — berdampak kuat pada kepuasan.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>
                <a:solidFill>
                  <a:schemeClr val="tx1"/>
                </a:solidFill>
                <a:latin typeface="Arial" panose="020B0604020202020204" pitchFamily="34" charset="0"/>
              </a:rPr>
              <a:t>Assurance:</a:t>
            </a: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 kompetensi &amp; keamanan (sertifikasi, pelatihan keselamatan).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>
                <a:solidFill>
                  <a:schemeClr val="tx1"/>
                </a:solidFill>
                <a:latin typeface="Arial" panose="020B0604020202020204" pitchFamily="34" charset="0"/>
              </a:rPr>
              <a:t>Empathy:</a:t>
            </a: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 pengertian personal (kenali tamu ulang, preferensi).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16F7B6A-7698-36B7-3AA7-185F605D8014}"/>
              </a:ext>
            </a:extLst>
          </p:cNvPr>
          <p:cNvSpPr txBox="1"/>
          <p:nvPr/>
        </p:nvSpPr>
        <p:spPr>
          <a:xfrm>
            <a:off x="228600" y="335846"/>
            <a:ext cx="86868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Gap Model (penjelasan praktik):</a:t>
            </a:r>
          </a:p>
          <a:p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/>
          </a:p>
          <a:p>
            <a:r>
              <a:rPr lang="en-ID"/>
              <a:t>Gap 1: manajemen salah menilai harapan pelanggan → perlu riset pasar.</a:t>
            </a:r>
          </a:p>
          <a:p>
            <a:endParaRPr lang="en-ID"/>
          </a:p>
          <a:p>
            <a:r>
              <a:rPr lang="en-ID"/>
              <a:t>Gap 2: manajemen tahu harapan tapi tidak menerjemahkan ke standar → perlu SOP &amp; KPI.</a:t>
            </a:r>
          </a:p>
          <a:p>
            <a:endParaRPr lang="en-ID"/>
          </a:p>
          <a:p>
            <a:r>
              <a:rPr lang="en-ID"/>
              <a:t>Gap 3: standar ada tapi implementasi buruk → training &amp; monitoring.</a:t>
            </a:r>
          </a:p>
          <a:p>
            <a:endParaRPr lang="en-ID"/>
          </a:p>
          <a:p>
            <a:r>
              <a:rPr lang="en-ID"/>
              <a:t>Gap 4: promosi memberi janji berlebihan → align marketing &amp; operasi.</a:t>
            </a:r>
          </a:p>
          <a:p>
            <a:endParaRPr lang="en-ID"/>
          </a:p>
          <a:p>
            <a:r>
              <a:rPr lang="en-ID"/>
              <a:t>Gap 5: hasil akhir (harapan − persepsi) tercermin di CSAT/NPS.</a:t>
            </a:r>
          </a:p>
          <a:p>
            <a:endParaRPr lang="en-ID"/>
          </a:p>
          <a:p>
            <a:r>
              <a:rPr lang="en-ID"/>
              <a:t>Tambahan modern: digital experience (keandalan situs &amp; app), accessibility (ramah disabilitas), sustainability (praktek hijau) — kini dianggap dimensi layanan.</a:t>
            </a:r>
          </a:p>
          <a:p>
            <a:r>
              <a:rPr lang="en-ID"/>
              <a:t>Alat ukur: survei SERVQUAL, NPS, mystery guest, analytics platform.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952500" y="1524000"/>
            <a:ext cx="7239000" cy="1524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2000" b="1"/>
              <a:t>Definisi operasional:</a:t>
            </a:r>
            <a:r>
              <a:rPr lang="en-ID" sz="2000"/>
              <a:t> Sistem terstruktur (QMS/TQM) yang memadukan kebijakan, proses, sumber daya, dan budaya untuk menghasilkan mutu yang konsisten dan meningkat.</a:t>
            </a:r>
            <a:br>
              <a:rPr lang="en-ID" sz="2000"/>
            </a:br>
            <a:r>
              <a:rPr lang="en-ID" sz="2000" b="1"/>
              <a:t>Elemen kunci &amp; praktik: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533400" y="3048000"/>
            <a:ext cx="7886700" cy="3048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Kepemimpinan: komitmen top management → visi mutu &amp; alokasi sumber.Keterlibatan karyawan: empowerment, ownership, reward system.Pendekatan proses: map proses utama (reservasi → check-in → layanan → check-out) dan kontrol titik kritis.Perbaikan berkelanjutan: PDCA, Kaizen, improvement projects.Data &amp; pengukuran: KPI, dashboard, audit internal.Alat manajerial yang relevan: flowchart, SIPOC, FMEA (analisa failure), root cause analysis (5 Whys), Pareto.Implementasi pragmatis di pariwisata: mulai dari SOP layanan dasar, standar kebersihan, manual kompetensi pemandu, lalu scale up ke QMS formal.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92F8A0-EE8F-EEAB-17CB-BFEEEE03945F}"/>
              </a:ext>
            </a:extLst>
          </p:cNvPr>
          <p:cNvSpPr txBox="1"/>
          <p:nvPr/>
        </p:nvSpPr>
        <p:spPr>
          <a:xfrm>
            <a:off x="1905000" y="304800"/>
            <a:ext cx="533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4000">
                <a:latin typeface="Times New Roman" panose="02020603050405020304" pitchFamily="18" charset="0"/>
                <a:cs typeface="Times New Roman" panose="02020603050405020304" pitchFamily="18" charset="0"/>
              </a:rPr>
              <a:t>Manajemen Mutu: Konsep &amp; elemen utama</a:t>
            </a:r>
            <a:endParaRPr lang="en-ID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</TotalTime>
  <Words>2333</Words>
  <Application>Microsoft Office PowerPoint</Application>
  <PresentationFormat>On-screen Show (4:3)</PresentationFormat>
  <Paragraphs>160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532</cp:revision>
  <cp:lastPrinted>2017-08-29T02:54:51Z</cp:lastPrinted>
  <dcterms:created xsi:type="dcterms:W3CDTF">2010-04-18T12:06:30Z</dcterms:created>
  <dcterms:modified xsi:type="dcterms:W3CDTF">2025-09-20T05:13:44Z</dcterms:modified>
</cp:coreProperties>
</file>