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9" r:id="rId3"/>
    <p:sldId id="304" r:id="rId4"/>
    <p:sldId id="301" r:id="rId5"/>
    <p:sldId id="307" r:id="rId6"/>
    <p:sldId id="308" r:id="rId7"/>
    <p:sldId id="309" r:id="rId8"/>
    <p:sldId id="310" r:id="rId9"/>
    <p:sldId id="311" r:id="rId10"/>
    <p:sldId id="312" r:id="rId11"/>
    <p:sldId id="302" r:id="rId12"/>
    <p:sldId id="305" r:id="rId13"/>
    <p:sldId id="303" r:id="rId14"/>
    <p:sldId id="314" r:id="rId15"/>
    <p:sldId id="315" r:id="rId16"/>
    <p:sldId id="316" r:id="rId17"/>
    <p:sldId id="317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D20DF8-5681-44F0-9E48-C5787AE15D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CC27BD6-B59D-45F5-9FC5-9DB54FF2B533}">
      <dgm:prSet/>
      <dgm:spPr/>
      <dgm:t>
        <a:bodyPr/>
        <a:lstStyle/>
        <a:p>
          <a:r>
            <a:rPr lang="en-US"/>
            <a:t>Kelompok 4 orang</a:t>
          </a:r>
        </a:p>
      </dgm:t>
    </dgm:pt>
    <dgm:pt modelId="{FF80820A-34DC-4531-B3F2-6ED6F6F3501E}" type="parTrans" cxnId="{7252B13E-225C-426B-B61A-98D88F457781}">
      <dgm:prSet/>
      <dgm:spPr/>
      <dgm:t>
        <a:bodyPr/>
        <a:lstStyle/>
        <a:p>
          <a:endParaRPr lang="en-US"/>
        </a:p>
      </dgm:t>
    </dgm:pt>
    <dgm:pt modelId="{A2602065-94E1-4435-AFC3-EF52B62A17AB}" type="sibTrans" cxnId="{7252B13E-225C-426B-B61A-98D88F457781}">
      <dgm:prSet/>
      <dgm:spPr/>
      <dgm:t>
        <a:bodyPr/>
        <a:lstStyle/>
        <a:p>
          <a:endParaRPr lang="en-US"/>
        </a:p>
      </dgm:t>
    </dgm:pt>
    <dgm:pt modelId="{44BCF80D-AC46-4A94-AA93-8190EEF77B31}">
      <dgm:prSet/>
      <dgm:spPr/>
      <dgm:t>
        <a:bodyPr/>
        <a:lstStyle/>
        <a:p>
          <a:r>
            <a:rPr lang="en-US"/>
            <a:t>Pilihan bisnis industry pariwisata</a:t>
          </a:r>
        </a:p>
      </dgm:t>
    </dgm:pt>
    <dgm:pt modelId="{B7B804AE-9694-406D-966D-7D155F0F00FE}" type="parTrans" cxnId="{86AC5B8E-C270-4B3A-B299-B04F9EA8B1F4}">
      <dgm:prSet/>
      <dgm:spPr/>
      <dgm:t>
        <a:bodyPr/>
        <a:lstStyle/>
        <a:p>
          <a:endParaRPr lang="en-US"/>
        </a:p>
      </dgm:t>
    </dgm:pt>
    <dgm:pt modelId="{EE123FC6-275C-4C81-A5B8-190FCBBC2990}" type="sibTrans" cxnId="{86AC5B8E-C270-4B3A-B299-B04F9EA8B1F4}">
      <dgm:prSet/>
      <dgm:spPr/>
      <dgm:t>
        <a:bodyPr/>
        <a:lstStyle/>
        <a:p>
          <a:endParaRPr lang="en-US"/>
        </a:p>
      </dgm:t>
    </dgm:pt>
    <dgm:pt modelId="{61D98403-F4AF-4BAD-BC38-83A92FC4C63E}">
      <dgm:prSet/>
      <dgm:spPr/>
      <dgm:t>
        <a:bodyPr/>
        <a:lstStyle/>
        <a:p>
          <a:r>
            <a:rPr lang="en-US"/>
            <a:t>Laporan </a:t>
          </a:r>
        </a:p>
      </dgm:t>
    </dgm:pt>
    <dgm:pt modelId="{F75F3A4D-E02A-49A9-A9C5-4A485C011BC6}" type="parTrans" cxnId="{1ADEEDF0-CEB4-4C1A-9E2B-DB69BAD5CA77}">
      <dgm:prSet/>
      <dgm:spPr/>
      <dgm:t>
        <a:bodyPr/>
        <a:lstStyle/>
        <a:p>
          <a:endParaRPr lang="en-US"/>
        </a:p>
      </dgm:t>
    </dgm:pt>
    <dgm:pt modelId="{6BAF0582-F347-4203-ABDC-2231931DEFFA}" type="sibTrans" cxnId="{1ADEEDF0-CEB4-4C1A-9E2B-DB69BAD5CA77}">
      <dgm:prSet/>
      <dgm:spPr/>
      <dgm:t>
        <a:bodyPr/>
        <a:lstStyle/>
        <a:p>
          <a:endParaRPr lang="en-US"/>
        </a:p>
      </dgm:t>
    </dgm:pt>
    <dgm:pt modelId="{A3BA711A-9BC8-4C24-BDB4-0B080D41D11B}" type="pres">
      <dgm:prSet presAssocID="{56D20DF8-5681-44F0-9E48-C5787AE15D99}" presName="linear" presStyleCnt="0">
        <dgm:presLayoutVars>
          <dgm:animLvl val="lvl"/>
          <dgm:resizeHandles val="exact"/>
        </dgm:presLayoutVars>
      </dgm:prSet>
      <dgm:spPr/>
    </dgm:pt>
    <dgm:pt modelId="{32235DA1-3FEB-407D-B4BA-6DCBFB6B8C86}" type="pres">
      <dgm:prSet presAssocID="{9CC27BD6-B59D-45F5-9FC5-9DB54FF2B53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0CFAAD4-5EAC-4B66-9FDC-44AFC721ADCE}" type="pres">
      <dgm:prSet presAssocID="{A2602065-94E1-4435-AFC3-EF52B62A17AB}" presName="spacer" presStyleCnt="0"/>
      <dgm:spPr/>
    </dgm:pt>
    <dgm:pt modelId="{5D465EF9-ED2C-461D-A394-5AC3021116BB}" type="pres">
      <dgm:prSet presAssocID="{44BCF80D-AC46-4A94-AA93-8190EEF77B3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70990C7-CBDC-40A2-9075-318ECD540DB8}" type="pres">
      <dgm:prSet presAssocID="{EE123FC6-275C-4C81-A5B8-190FCBBC2990}" presName="spacer" presStyleCnt="0"/>
      <dgm:spPr/>
    </dgm:pt>
    <dgm:pt modelId="{2C0D5FE9-7E6C-466A-8882-8D1E0C59850E}" type="pres">
      <dgm:prSet presAssocID="{61D98403-F4AF-4BAD-BC38-83A92FC4C63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252B13E-225C-426B-B61A-98D88F457781}" srcId="{56D20DF8-5681-44F0-9E48-C5787AE15D99}" destId="{9CC27BD6-B59D-45F5-9FC5-9DB54FF2B533}" srcOrd="0" destOrd="0" parTransId="{FF80820A-34DC-4531-B3F2-6ED6F6F3501E}" sibTransId="{A2602065-94E1-4435-AFC3-EF52B62A17AB}"/>
    <dgm:cxn modelId="{2CAF3848-BCE2-4298-B5B4-7672423F88CB}" type="presOf" srcId="{44BCF80D-AC46-4A94-AA93-8190EEF77B31}" destId="{5D465EF9-ED2C-461D-A394-5AC3021116BB}" srcOrd="0" destOrd="0" presId="urn:microsoft.com/office/officeart/2005/8/layout/vList2"/>
    <dgm:cxn modelId="{86AC5B8E-C270-4B3A-B299-B04F9EA8B1F4}" srcId="{56D20DF8-5681-44F0-9E48-C5787AE15D99}" destId="{44BCF80D-AC46-4A94-AA93-8190EEF77B31}" srcOrd="1" destOrd="0" parTransId="{B7B804AE-9694-406D-966D-7D155F0F00FE}" sibTransId="{EE123FC6-275C-4C81-A5B8-190FCBBC2990}"/>
    <dgm:cxn modelId="{27008E96-C2CD-4C00-ABD8-09F7C9ECFB23}" type="presOf" srcId="{9CC27BD6-B59D-45F5-9FC5-9DB54FF2B533}" destId="{32235DA1-3FEB-407D-B4BA-6DCBFB6B8C86}" srcOrd="0" destOrd="0" presId="urn:microsoft.com/office/officeart/2005/8/layout/vList2"/>
    <dgm:cxn modelId="{F161EFDC-CA8D-408E-94A0-68A3CD6E457C}" type="presOf" srcId="{61D98403-F4AF-4BAD-BC38-83A92FC4C63E}" destId="{2C0D5FE9-7E6C-466A-8882-8D1E0C59850E}" srcOrd="0" destOrd="0" presId="urn:microsoft.com/office/officeart/2005/8/layout/vList2"/>
    <dgm:cxn modelId="{1ADEEDF0-CEB4-4C1A-9E2B-DB69BAD5CA77}" srcId="{56D20DF8-5681-44F0-9E48-C5787AE15D99}" destId="{61D98403-F4AF-4BAD-BC38-83A92FC4C63E}" srcOrd="2" destOrd="0" parTransId="{F75F3A4D-E02A-49A9-A9C5-4A485C011BC6}" sibTransId="{6BAF0582-F347-4203-ABDC-2231931DEFFA}"/>
    <dgm:cxn modelId="{46E96AFD-7A25-4F29-B7CB-601B74DF6A87}" type="presOf" srcId="{56D20DF8-5681-44F0-9E48-C5787AE15D99}" destId="{A3BA711A-9BC8-4C24-BDB4-0B080D41D11B}" srcOrd="0" destOrd="0" presId="urn:microsoft.com/office/officeart/2005/8/layout/vList2"/>
    <dgm:cxn modelId="{3612EDB5-DB38-402C-99CF-E2E3A8A33E14}" type="presParOf" srcId="{A3BA711A-9BC8-4C24-BDB4-0B080D41D11B}" destId="{32235DA1-3FEB-407D-B4BA-6DCBFB6B8C86}" srcOrd="0" destOrd="0" presId="urn:microsoft.com/office/officeart/2005/8/layout/vList2"/>
    <dgm:cxn modelId="{77A181CC-B6FC-4D2F-B200-E1BA17046612}" type="presParOf" srcId="{A3BA711A-9BC8-4C24-BDB4-0B080D41D11B}" destId="{80CFAAD4-5EAC-4B66-9FDC-44AFC721ADCE}" srcOrd="1" destOrd="0" presId="urn:microsoft.com/office/officeart/2005/8/layout/vList2"/>
    <dgm:cxn modelId="{0005CF03-DB43-4212-9AE9-1110BB11D9F2}" type="presParOf" srcId="{A3BA711A-9BC8-4C24-BDB4-0B080D41D11B}" destId="{5D465EF9-ED2C-461D-A394-5AC3021116BB}" srcOrd="2" destOrd="0" presId="urn:microsoft.com/office/officeart/2005/8/layout/vList2"/>
    <dgm:cxn modelId="{D964FC15-9B7E-414A-97E5-81DDFFF9B6AB}" type="presParOf" srcId="{A3BA711A-9BC8-4C24-BDB4-0B080D41D11B}" destId="{670990C7-CBDC-40A2-9075-318ECD540DB8}" srcOrd="3" destOrd="0" presId="urn:microsoft.com/office/officeart/2005/8/layout/vList2"/>
    <dgm:cxn modelId="{54647184-225C-462E-B024-4AEE3B02D9C7}" type="presParOf" srcId="{A3BA711A-9BC8-4C24-BDB4-0B080D41D11B}" destId="{2C0D5FE9-7E6C-466A-8882-8D1E0C59850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35DA1-3FEB-407D-B4BA-6DCBFB6B8C86}">
      <dsp:nvSpPr>
        <dsp:cNvPr id="0" name=""/>
        <dsp:cNvSpPr/>
      </dsp:nvSpPr>
      <dsp:spPr>
        <a:xfrm>
          <a:off x="0" y="189403"/>
          <a:ext cx="4114800" cy="1469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Kelompok 4 orang</a:t>
          </a:r>
        </a:p>
      </dsp:txBody>
      <dsp:txXfrm>
        <a:off x="71751" y="261154"/>
        <a:ext cx="3971298" cy="1326328"/>
      </dsp:txXfrm>
    </dsp:sp>
    <dsp:sp modelId="{5D465EF9-ED2C-461D-A394-5AC3021116BB}">
      <dsp:nvSpPr>
        <dsp:cNvPr id="0" name=""/>
        <dsp:cNvSpPr/>
      </dsp:nvSpPr>
      <dsp:spPr>
        <a:xfrm>
          <a:off x="0" y="1765794"/>
          <a:ext cx="4114800" cy="1469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Pilihan bisnis industry pariwisata</a:t>
          </a:r>
        </a:p>
      </dsp:txBody>
      <dsp:txXfrm>
        <a:off x="71751" y="1837545"/>
        <a:ext cx="3971298" cy="1326328"/>
      </dsp:txXfrm>
    </dsp:sp>
    <dsp:sp modelId="{2C0D5FE9-7E6C-466A-8882-8D1E0C59850E}">
      <dsp:nvSpPr>
        <dsp:cNvPr id="0" name=""/>
        <dsp:cNvSpPr/>
      </dsp:nvSpPr>
      <dsp:spPr>
        <a:xfrm>
          <a:off x="0" y="3342184"/>
          <a:ext cx="4114800" cy="1469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Laporan </a:t>
          </a:r>
        </a:p>
      </dsp:txBody>
      <dsp:txXfrm>
        <a:off x="71751" y="3413935"/>
        <a:ext cx="3971298" cy="1326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PENGERTIAN STUDY KELAYAKAN BISNIS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 DAN 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3C4B8BA-99A5-F2E8-E4E0-AA718AA48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6. </a:t>
            </a:r>
            <a:r>
              <a:rPr lang="id-ID" b="1" dirty="0"/>
              <a:t>Aspek Sosial &amp; Budaya</a:t>
            </a:r>
            <a:endParaRPr lang="id-ID" dirty="0"/>
          </a:p>
          <a:p>
            <a:r>
              <a:rPr lang="id-ID" dirty="0"/>
              <a:t>Dampak usaha pariwisata terhadap masyarakat lokal.</a:t>
            </a:r>
          </a:p>
          <a:p>
            <a:r>
              <a:rPr lang="id-ID" dirty="0"/>
              <a:t>Keselarasan dengan nilai budaya, adat, dan tradisi setempat.</a:t>
            </a:r>
          </a:p>
          <a:p>
            <a:r>
              <a:rPr lang="id-ID" dirty="0"/>
              <a:t>Penerimaan masyarakat terhadap proyek pariwisata.</a:t>
            </a:r>
          </a:p>
          <a:p>
            <a:r>
              <a:rPr lang="id-ID" dirty="0"/>
              <a:t>Kontribusi usaha bagi kesejahteraan komunitas.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7. </a:t>
            </a:r>
            <a:r>
              <a:rPr lang="id-ID" b="1" dirty="0"/>
              <a:t>Aspek Lingkungan (</a:t>
            </a:r>
            <a:r>
              <a:rPr lang="id-ID" b="1" dirty="0" err="1"/>
              <a:t>Environmental</a:t>
            </a:r>
            <a:r>
              <a:rPr lang="id-ID" b="1" dirty="0"/>
              <a:t> </a:t>
            </a:r>
            <a:r>
              <a:rPr lang="id-ID" b="1" dirty="0" err="1"/>
              <a:t>Impact</a:t>
            </a:r>
            <a:r>
              <a:rPr lang="id-ID" b="1" dirty="0"/>
              <a:t>)</a:t>
            </a:r>
            <a:endParaRPr lang="id-ID" dirty="0"/>
          </a:p>
          <a:p>
            <a:r>
              <a:rPr lang="id-ID" dirty="0"/>
              <a:t>Potensi dampak pembangunan terhadap alam (hutan, laut, udara).</a:t>
            </a:r>
          </a:p>
          <a:p>
            <a:r>
              <a:rPr lang="id-ID" dirty="0"/>
              <a:t>Analisis AMDAL (Analisis Mengenai Dampak Lingkungan).</a:t>
            </a:r>
          </a:p>
          <a:p>
            <a:r>
              <a:rPr lang="id-ID" dirty="0"/>
              <a:t>Upaya </a:t>
            </a:r>
            <a:r>
              <a:rPr lang="id-ID" dirty="0" err="1"/>
              <a:t>mitigasi</a:t>
            </a:r>
            <a:r>
              <a:rPr lang="id-ID" dirty="0"/>
              <a:t> kerusakan lingkungan.</a:t>
            </a:r>
          </a:p>
          <a:p>
            <a:r>
              <a:rPr lang="id-ID" dirty="0"/>
              <a:t>Komitmen pada konsep </a:t>
            </a:r>
            <a:r>
              <a:rPr lang="id-ID" b="1" dirty="0"/>
              <a:t>ekowisata</a:t>
            </a:r>
            <a:r>
              <a:rPr lang="id-ID" dirty="0"/>
              <a:t> dan </a:t>
            </a:r>
            <a:r>
              <a:rPr lang="id-ID" b="1" dirty="0" err="1"/>
              <a:t>sustainable</a:t>
            </a:r>
            <a:r>
              <a:rPr lang="id-ID" b="1" dirty="0"/>
              <a:t> </a:t>
            </a:r>
            <a:r>
              <a:rPr lang="id-ID" b="1" dirty="0" err="1"/>
              <a:t>tourism</a:t>
            </a:r>
            <a:r>
              <a:rPr lang="id-ID" dirty="0"/>
              <a:t>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256606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D0213F0-5919-2428-031E-5C8FF1E9D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/>
          <a:lstStyle/>
          <a:p>
            <a:r>
              <a:rPr lang="id-ID" b="1" dirty="0"/>
              <a:t>Contoh sederhana:</a:t>
            </a:r>
            <a:br>
              <a:rPr lang="id-ID" dirty="0"/>
            </a:br>
            <a:r>
              <a:rPr lang="id-ID" dirty="0"/>
              <a:t>Sebelum membangun hotel di Bali, perlu dilakukan studi kelayakan untuk menilai:</a:t>
            </a:r>
          </a:p>
          <a:p>
            <a:r>
              <a:rPr lang="id-ID" dirty="0"/>
              <a:t>Apakah lokasi strategis dan sesuai regulasi?</a:t>
            </a:r>
          </a:p>
          <a:p>
            <a:r>
              <a:rPr lang="id-ID" dirty="0"/>
              <a:t>Apakah ada potensi wisatawan yang cukup?</a:t>
            </a:r>
          </a:p>
          <a:p>
            <a:r>
              <a:rPr lang="id-ID" dirty="0"/>
              <a:t>Apakah masyarakat lokal mendukung?</a:t>
            </a:r>
          </a:p>
          <a:p>
            <a:r>
              <a:rPr lang="id-ID" dirty="0"/>
              <a:t>Bagaimana dampak lingkungan?</a:t>
            </a:r>
          </a:p>
          <a:p>
            <a:r>
              <a:rPr lang="id-ID" dirty="0"/>
              <a:t>Apakah secara finansial menguntungkan?</a:t>
            </a:r>
          </a:p>
          <a:p>
            <a:r>
              <a:rPr lang="id-ID" dirty="0"/>
              <a:t>Kalau hasil analisis menunjukkan "layak", maka proyek bisa dilanjutkan.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2840991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4BAABE9-4113-3F4D-D9B0-E3DBA91B6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76672"/>
            <a:ext cx="8208912" cy="5976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000" b="1" dirty="0"/>
              <a:t>Contoh Studi Kasus 1: Pembangunan Resort di Bali</a:t>
            </a:r>
          </a:p>
          <a:p>
            <a:pPr marL="0" indent="0">
              <a:buNone/>
            </a:pPr>
            <a:r>
              <a:rPr lang="id-ID" b="1" dirty="0"/>
              <a:t>1. Latar Belakang</a:t>
            </a:r>
          </a:p>
          <a:p>
            <a:r>
              <a:rPr lang="id-ID" dirty="0"/>
              <a:t>Seorang investor ingin membangun </a:t>
            </a:r>
            <a:r>
              <a:rPr lang="id-ID" dirty="0" err="1"/>
              <a:t>resort</a:t>
            </a:r>
            <a:r>
              <a:rPr lang="id-ID" dirty="0"/>
              <a:t> bintang 4 di kawasan Ubud, Bali, dengan konsep </a:t>
            </a:r>
            <a:r>
              <a:rPr lang="id-ID" i="1" dirty="0" err="1"/>
              <a:t>wellness</a:t>
            </a:r>
            <a:r>
              <a:rPr lang="id-ID" i="1" dirty="0"/>
              <a:t> </a:t>
            </a:r>
            <a:r>
              <a:rPr lang="id-ID" i="1" dirty="0" err="1"/>
              <a:t>tourism</a:t>
            </a:r>
            <a:r>
              <a:rPr lang="id-ID" dirty="0"/>
              <a:t> (yoga, </a:t>
            </a:r>
            <a:r>
              <a:rPr lang="id-ID" dirty="0" err="1"/>
              <a:t>spa</a:t>
            </a:r>
            <a:r>
              <a:rPr lang="id-ID" dirty="0"/>
              <a:t>, meditasi) untuk wisatawan asing.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2. Analisis Aspek Kelayakan</a:t>
            </a:r>
          </a:p>
          <a:p>
            <a:r>
              <a:rPr lang="id-ID" b="1" dirty="0"/>
              <a:t>Aspek Pasar</a:t>
            </a:r>
            <a:r>
              <a:rPr lang="id-ID" dirty="0"/>
              <a:t>: Bali menerima ±6 juta wisatawan/tahun (</a:t>
            </a:r>
            <a:r>
              <a:rPr lang="id-ID" dirty="0" err="1"/>
              <a:t>pra</a:t>
            </a:r>
            <a:r>
              <a:rPr lang="id-ID" dirty="0"/>
              <a:t>-pandemi), Ubud populer untuk wisata budaya &amp; kesehatan. Segmentasi wisatawan: kelas menengah-atas dari Eropa &amp; Australia.</a:t>
            </a:r>
          </a:p>
          <a:p>
            <a:r>
              <a:rPr lang="id-ID" b="1" dirty="0"/>
              <a:t>Aspek Teknis</a:t>
            </a:r>
            <a:r>
              <a:rPr lang="id-ID" dirty="0"/>
              <a:t>: Lahan 3 hektar, akses jalan mudah, infrastruktur memadai. Resort dirancang 80 kamar, restoran, </a:t>
            </a:r>
            <a:r>
              <a:rPr lang="id-ID" dirty="0" err="1"/>
              <a:t>spa</a:t>
            </a:r>
            <a:r>
              <a:rPr lang="id-ID" dirty="0"/>
              <a:t>, dan pusat yoga.</a:t>
            </a:r>
          </a:p>
          <a:p>
            <a:r>
              <a:rPr lang="id-ID" b="1" dirty="0"/>
              <a:t>Aspek Manajemen</a:t>
            </a:r>
            <a:r>
              <a:rPr lang="id-ID" dirty="0"/>
              <a:t>: Struktur organisasi modern, tenaga kerja 60% dari masyarakat lokal.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378768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82E3E46-902C-AAE5-EFAE-610E79F35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832648"/>
          </a:xfrm>
        </p:spPr>
        <p:txBody>
          <a:bodyPr>
            <a:normAutofit/>
          </a:bodyPr>
          <a:lstStyle/>
          <a:p>
            <a:r>
              <a:rPr lang="id-ID" b="1" dirty="0"/>
              <a:t>Kesimpulan</a:t>
            </a:r>
          </a:p>
          <a:p>
            <a:pPr marL="0" indent="0">
              <a:buNone/>
            </a:pPr>
            <a:r>
              <a:rPr lang="id-ID" dirty="0"/>
              <a:t>Proyek dinilai </a:t>
            </a:r>
            <a:r>
              <a:rPr lang="id-ID" b="1" dirty="0"/>
              <a:t>LAYAK</a:t>
            </a:r>
            <a:r>
              <a:rPr lang="id-ID" dirty="0"/>
              <a:t> dari segi pasar, finansial, hukum, dan keberlanjutan. Resort diproyeksikan menjadi daya tarik baru Ubud dengan konsep </a:t>
            </a:r>
            <a:r>
              <a:rPr lang="id-ID" i="1" dirty="0" err="1"/>
              <a:t>sustainable</a:t>
            </a:r>
            <a:r>
              <a:rPr lang="id-ID" i="1" dirty="0"/>
              <a:t> </a:t>
            </a:r>
            <a:r>
              <a:rPr lang="id-ID" i="1" dirty="0" err="1"/>
              <a:t>wellness</a:t>
            </a:r>
            <a:r>
              <a:rPr lang="id-ID" i="1" dirty="0"/>
              <a:t> </a:t>
            </a:r>
            <a:r>
              <a:rPr lang="id-ID" i="1" dirty="0" err="1"/>
              <a:t>tourism</a:t>
            </a:r>
            <a:r>
              <a:rPr lang="id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507677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3E9F696-756D-0EA0-1FA2-DF4F6BBA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404664"/>
            <a:ext cx="8208912" cy="60486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sz="4600" b="1" dirty="0"/>
              <a:t>Contoh Studi Kasus 2: Pengembangan Desa Wisata di Jawa Tengah</a:t>
            </a:r>
            <a:endParaRPr lang="en-US" sz="4600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sz="3100" b="1" dirty="0"/>
              <a:t>1. Latar Belakang</a:t>
            </a:r>
          </a:p>
          <a:p>
            <a:r>
              <a:rPr lang="id-ID" sz="3100" dirty="0"/>
              <a:t>Pemerintah daerah bersama kelompok sadar wisata (</a:t>
            </a:r>
            <a:r>
              <a:rPr lang="id-ID" sz="3100" dirty="0" err="1"/>
              <a:t>Pokdarwis</a:t>
            </a:r>
            <a:r>
              <a:rPr lang="id-ID" sz="3100" dirty="0"/>
              <a:t>) ingin mengembangkan </a:t>
            </a:r>
            <a:r>
              <a:rPr lang="id-ID" sz="3100" b="1" dirty="0"/>
              <a:t>Desa Wisata </a:t>
            </a:r>
            <a:r>
              <a:rPr lang="id-ID" sz="3100" b="1" dirty="0" err="1"/>
              <a:t>Candirejo</a:t>
            </a:r>
            <a:r>
              <a:rPr lang="id-ID" sz="3100" b="1" dirty="0"/>
              <a:t>, Magelang</a:t>
            </a:r>
            <a:r>
              <a:rPr lang="id-ID" sz="3100" dirty="0"/>
              <a:t> untuk mendukung Candi Borobudur sebagai destinasi utama.</a:t>
            </a:r>
            <a:endParaRPr lang="en-US" sz="3100" dirty="0"/>
          </a:p>
          <a:p>
            <a:pPr marL="0" indent="0">
              <a:buNone/>
            </a:pPr>
            <a:endParaRPr lang="en-US" sz="3100" dirty="0"/>
          </a:p>
          <a:p>
            <a:pPr marL="0" indent="0">
              <a:buNone/>
            </a:pPr>
            <a:r>
              <a:rPr lang="id-ID" sz="3100" b="1" dirty="0"/>
              <a:t>2. Analisis Aspek Kelayakan</a:t>
            </a:r>
          </a:p>
          <a:p>
            <a:r>
              <a:rPr lang="id-ID" sz="3100" b="1" dirty="0"/>
              <a:t>Aspek Pasar</a:t>
            </a:r>
            <a:r>
              <a:rPr lang="id-ID" sz="3100" dirty="0"/>
              <a:t>: Wisatawan domestik &amp; mancanegara yang berkunjung ke Borobudur ±4 juta/tahun, sebagian mencari pengalaman </a:t>
            </a:r>
            <a:r>
              <a:rPr lang="id-ID" sz="3100" i="1" dirty="0" err="1"/>
              <a:t>community-based</a:t>
            </a:r>
            <a:r>
              <a:rPr lang="id-ID" sz="3100" i="1" dirty="0"/>
              <a:t> </a:t>
            </a:r>
            <a:r>
              <a:rPr lang="id-ID" sz="3100" i="1" dirty="0" err="1"/>
              <a:t>tourism</a:t>
            </a:r>
            <a:r>
              <a:rPr lang="id-ID" sz="3100" dirty="0"/>
              <a:t>.</a:t>
            </a:r>
          </a:p>
          <a:p>
            <a:r>
              <a:rPr lang="id-ID" sz="3100" b="1" dirty="0"/>
              <a:t>Aspek Teknis</a:t>
            </a:r>
            <a:r>
              <a:rPr lang="id-ID" sz="3100" dirty="0"/>
              <a:t>: Desa </a:t>
            </a:r>
            <a:r>
              <a:rPr lang="id-ID" sz="3100" dirty="0" err="1"/>
              <a:t>Candirejo</a:t>
            </a:r>
            <a:r>
              <a:rPr lang="id-ID" sz="3100" dirty="0"/>
              <a:t> memiliki </a:t>
            </a:r>
            <a:r>
              <a:rPr lang="id-ID" sz="3100" dirty="0" err="1"/>
              <a:t>homestay</a:t>
            </a:r>
            <a:r>
              <a:rPr lang="id-ID" sz="3100" dirty="0"/>
              <a:t>, jalur sepeda, seni tradisional, dan kuliner lokal. Infrastruktur dasar sudah ada, hanya perlu peningkatan akses jalan &amp; fasilitas sanitasi.</a:t>
            </a:r>
          </a:p>
          <a:p>
            <a:r>
              <a:rPr lang="id-ID" sz="3100" b="1" dirty="0"/>
              <a:t>Aspek Manajemen</a:t>
            </a:r>
            <a:r>
              <a:rPr lang="id-ID" sz="3100" dirty="0"/>
              <a:t>: Dikelola oleh </a:t>
            </a:r>
            <a:r>
              <a:rPr lang="id-ID" sz="3100" dirty="0" err="1"/>
              <a:t>Pokdarwis</a:t>
            </a:r>
            <a:r>
              <a:rPr lang="id-ID" sz="3100" dirty="0"/>
              <a:t>, dengan dukungan pemerintah &amp; NGO. Model bisnis berbasis masyarakat (</a:t>
            </a:r>
            <a:r>
              <a:rPr lang="id-ID" sz="3100" dirty="0" err="1"/>
              <a:t>community-based</a:t>
            </a:r>
            <a:r>
              <a:rPr lang="id-ID" sz="3100" dirty="0"/>
              <a:t> </a:t>
            </a:r>
            <a:r>
              <a:rPr lang="id-ID" sz="3100" dirty="0" err="1"/>
              <a:t>tourism</a:t>
            </a:r>
            <a:r>
              <a:rPr lang="id-ID" sz="3100" dirty="0"/>
              <a:t>).</a:t>
            </a:r>
          </a:p>
          <a:p>
            <a:endParaRPr lang="id-ID" dirty="0"/>
          </a:p>
          <a:p>
            <a:endParaRPr lang="en-US" b="1" dirty="0"/>
          </a:p>
          <a:p>
            <a:pPr marL="0" indent="0"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424057922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B31AF4E-4E26-7010-C6CE-306E1A51C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404664"/>
            <a:ext cx="8136904" cy="5904656"/>
          </a:xfrm>
        </p:spPr>
        <p:txBody>
          <a:bodyPr>
            <a:normAutofit fontScale="92500" lnSpcReduction="20000"/>
          </a:bodyPr>
          <a:lstStyle/>
          <a:p>
            <a:r>
              <a:rPr lang="id-ID" b="1" dirty="0"/>
              <a:t>Aspek Finansial</a:t>
            </a:r>
            <a:r>
              <a:rPr lang="id-ID" dirty="0"/>
              <a:t>:</a:t>
            </a:r>
          </a:p>
          <a:p>
            <a:r>
              <a:rPr lang="id-ID" dirty="0"/>
              <a:t>Investasi awal: Rp 5 miliar (pelatihan, infrastruktur kecil, promosi).</a:t>
            </a:r>
          </a:p>
          <a:p>
            <a:r>
              <a:rPr lang="id-ID" dirty="0"/>
              <a:t>Potensi pendapatan: Rp 2 miliar/tahun dari </a:t>
            </a:r>
            <a:r>
              <a:rPr lang="id-ID" dirty="0" err="1"/>
              <a:t>homestay</a:t>
            </a:r>
            <a:r>
              <a:rPr lang="id-ID" dirty="0"/>
              <a:t>, kuliner, pertunjukan seni, dan paket wisata.</a:t>
            </a:r>
          </a:p>
          <a:p>
            <a:r>
              <a:rPr lang="id-ID" dirty="0"/>
              <a:t>NPV positif, </a:t>
            </a:r>
            <a:r>
              <a:rPr lang="id-ID" dirty="0" err="1"/>
              <a:t>Payback</a:t>
            </a:r>
            <a:r>
              <a:rPr lang="id-ID" dirty="0"/>
              <a:t> </a:t>
            </a:r>
            <a:r>
              <a:rPr lang="id-ID" dirty="0" err="1"/>
              <a:t>Period</a:t>
            </a:r>
            <a:r>
              <a:rPr lang="id-ID" dirty="0"/>
              <a:t>: 4 tahun.</a:t>
            </a:r>
          </a:p>
          <a:p>
            <a:r>
              <a:rPr lang="id-ID" b="1" dirty="0"/>
              <a:t>Aspek Hukum</a:t>
            </a:r>
            <a:r>
              <a:rPr lang="id-ID" dirty="0"/>
              <a:t>: Lahan dikelola masyarakat dengan dukungan peraturan desa. Tidak ada masalah legalitas.</a:t>
            </a:r>
            <a:endParaRPr lang="en-US" dirty="0"/>
          </a:p>
          <a:p>
            <a:r>
              <a:rPr lang="id-ID" b="1" dirty="0"/>
              <a:t>Aspek Sosial-Budaya</a:t>
            </a:r>
            <a:r>
              <a:rPr lang="id-ID" dirty="0"/>
              <a:t>: Warga mendukung karena mendapat manfaat ekonomi langsung. Program mempertahankan budaya lokal seperti gamelan, tari, dan batik.</a:t>
            </a:r>
            <a:endParaRPr lang="en-US" dirty="0"/>
          </a:p>
          <a:p>
            <a:r>
              <a:rPr lang="id-ID" b="1" dirty="0"/>
              <a:t>Aspek Lingkungan</a:t>
            </a:r>
            <a:r>
              <a:rPr lang="id-ID" dirty="0"/>
              <a:t>: Menerapkan prinsip </a:t>
            </a:r>
            <a:r>
              <a:rPr lang="id-ID" i="1" dirty="0" err="1"/>
              <a:t>ecotourism</a:t>
            </a:r>
            <a:r>
              <a:rPr lang="id-ID" dirty="0"/>
              <a:t> (larangan sampah plastik, penanaman pohon, penggunaan energi ramah lingkungan).</a:t>
            </a:r>
          </a:p>
          <a:p>
            <a:pPr marL="0" indent="0">
              <a:buNone/>
            </a:pPr>
            <a:endParaRPr lang="id-ID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5939091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2648F98-3560-62A1-C48F-E4AF43566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7704856" cy="5433467"/>
          </a:xfrm>
        </p:spPr>
        <p:txBody>
          <a:bodyPr>
            <a:normAutofit fontScale="92500"/>
          </a:bodyPr>
          <a:lstStyle/>
          <a:p>
            <a:r>
              <a:rPr lang="id-ID" b="1" dirty="0"/>
              <a:t>Kesimpulan</a:t>
            </a:r>
          </a:p>
          <a:p>
            <a:r>
              <a:rPr lang="id-ID" dirty="0"/>
              <a:t>Pengembangan desa wisata </a:t>
            </a:r>
            <a:r>
              <a:rPr lang="id-ID" b="1" dirty="0"/>
              <a:t>sangat layak</a:t>
            </a:r>
            <a:r>
              <a:rPr lang="id-ID" dirty="0"/>
              <a:t>, tidak hanya menguntungkan secara finansial, tetapi juga meningkatkan kesejahteraan masyarakat dan melestarikan budaya lokal.</a:t>
            </a:r>
            <a:endParaRPr lang="en-US" dirty="0"/>
          </a:p>
          <a:p>
            <a:endParaRPr lang="en-US" dirty="0"/>
          </a:p>
          <a:p>
            <a:r>
              <a:rPr lang="id-ID" b="1" dirty="0"/>
              <a:t>perbedaan utama kedua studi kasus ini adalah</a:t>
            </a:r>
            <a:r>
              <a:rPr lang="id-ID" dirty="0"/>
              <a:t>:</a:t>
            </a:r>
          </a:p>
          <a:p>
            <a:r>
              <a:rPr lang="id-ID" b="1" dirty="0"/>
              <a:t>Resort di Bali</a:t>
            </a:r>
            <a:r>
              <a:rPr lang="id-ID" dirty="0"/>
              <a:t> → berbasis </a:t>
            </a:r>
            <a:r>
              <a:rPr lang="id-ID" b="1" dirty="0"/>
              <a:t>investasi swasta</a:t>
            </a:r>
            <a:r>
              <a:rPr lang="id-ID" dirty="0"/>
              <a:t> dengan fokus profit, tapi tetap memperhatikan keberlanjutan.</a:t>
            </a:r>
          </a:p>
          <a:p>
            <a:r>
              <a:rPr lang="id-ID" b="1" dirty="0"/>
              <a:t>Desa Wisata</a:t>
            </a:r>
            <a:r>
              <a:rPr lang="id-ID" dirty="0"/>
              <a:t> → berbasis </a:t>
            </a:r>
            <a:r>
              <a:rPr lang="id-ID" b="1" dirty="0"/>
              <a:t>pemberdayaan masyarakat lokal</a:t>
            </a:r>
            <a:r>
              <a:rPr lang="id-ID" dirty="0"/>
              <a:t>, dengan tujuan utama kesejahteraan komunitas dan pelestarian budaya.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781902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PAR4423 – Studi Kelayakan Bisnis Pariwisata – Perpustakaan UT">
            <a:extLst>
              <a:ext uri="{FF2B5EF4-FFF2-40B4-BE49-F238E27FC236}">
                <a16:creationId xmlns:a16="http://schemas.microsoft.com/office/drawing/2014/main" id="{98550A35-0E61-7B3D-C1B4-846BD07A7DF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6171" y="908720"/>
            <a:ext cx="3726744" cy="521744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81" name="Content Placeholder 2">
            <a:extLst>
              <a:ext uri="{FF2B5EF4-FFF2-40B4-BE49-F238E27FC236}">
                <a16:creationId xmlns:a16="http://schemas.microsoft.com/office/drawing/2014/main" id="{C8477994-45ED-C067-5597-5731F2F69AC6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572000" y="1124744"/>
          <a:ext cx="41148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95022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STUDY KELAYAKAN BISNIS 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id-ID" dirty="0"/>
              <a:t>Studi Kelayakan Bisnis Pariwisata adalah proses analisis mendalam untuk mengevaluasi potensi keberhasilan suatu proyek atau bisnis di sektor pariwisata, dengan </a:t>
            </a:r>
            <a:r>
              <a:rPr lang="id-ID" b="1" dirty="0"/>
              <a:t>mempertimbangkan berbagai </a:t>
            </a:r>
            <a:r>
              <a:rPr lang="id-ID" dirty="0"/>
              <a:t>faktor seperti </a:t>
            </a:r>
            <a:r>
              <a:rPr lang="id-ID" b="1" dirty="0"/>
              <a:t>kondisi pasar, sosial-budaya</a:t>
            </a:r>
            <a:r>
              <a:rPr lang="id-ID" dirty="0"/>
              <a:t>, </a:t>
            </a:r>
            <a:r>
              <a:rPr lang="id-ID" b="1" dirty="0"/>
              <a:t>lingkungan, hukum, teknis, manajemen</a:t>
            </a:r>
            <a:r>
              <a:rPr lang="id-ID" dirty="0"/>
              <a:t>, dan </a:t>
            </a:r>
            <a:r>
              <a:rPr lang="id-ID" b="1" dirty="0"/>
              <a:t>keuangan</a:t>
            </a:r>
            <a:r>
              <a:rPr lang="id-ID" dirty="0"/>
              <a:t>. Tujuannya adalah untuk menentukan apakah suatu ide bisnis atau pengembangan objek wisata layak untuk dilaksanakan dan memberikan keuntungan yang maksimal di masa depa</a:t>
            </a:r>
            <a:r>
              <a:rPr lang="en-US" dirty="0"/>
              <a:t>n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A972D4D-A4A4-ACB2-1A9C-69614154A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60486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i-FI" sz="3500" b="1" dirty="0">
                <a:solidFill>
                  <a:srgbClr val="FF0000"/>
                </a:solidFill>
              </a:rPr>
              <a:t>Tujuan Studi Kelayakan Bisnis Pariwisata</a:t>
            </a:r>
          </a:p>
          <a:p>
            <a:pPr marL="0" indent="0" algn="ctr">
              <a:buNone/>
            </a:pPr>
            <a:endParaRPr lang="fi-FI" sz="3200" b="1" dirty="0"/>
          </a:p>
          <a:p>
            <a:r>
              <a:rPr lang="id-ID" b="1" dirty="0"/>
              <a:t>Menentukan Kelayakan Proyek</a:t>
            </a:r>
            <a:r>
              <a:rPr lang="id-ID" dirty="0"/>
              <a:t>:</a:t>
            </a:r>
            <a:endParaRPr lang="en-US" dirty="0"/>
          </a:p>
          <a:p>
            <a:pPr marL="0" indent="0">
              <a:buNone/>
            </a:pPr>
            <a:r>
              <a:rPr lang="id-ID" dirty="0"/>
              <a:t>Menguji apakah suatu ide bisnis pariwisata memiliki </a:t>
            </a:r>
            <a:r>
              <a:rPr lang="en-US" dirty="0"/>
              <a:t>      </a:t>
            </a:r>
            <a:r>
              <a:rPr lang="id-ID" dirty="0"/>
              <a:t>potensi untuk berhasil atau tidak. </a:t>
            </a:r>
            <a:endParaRPr lang="en-US" dirty="0"/>
          </a:p>
          <a:p>
            <a:r>
              <a:rPr lang="id-ID" b="1" dirty="0"/>
              <a:t>Memberikan Rekomendasi</a:t>
            </a:r>
            <a:r>
              <a:rPr lang="id-ID" dirty="0"/>
              <a:t>:</a:t>
            </a:r>
          </a:p>
          <a:p>
            <a:pPr marL="0" indent="0">
              <a:buNone/>
            </a:pPr>
            <a:r>
              <a:rPr lang="id-ID" dirty="0"/>
              <a:t>Memberikan panduan untuk keberhasilan bisnis, termasuk saran untuk mengatasi potensi masalah</a:t>
            </a:r>
            <a:endParaRPr lang="en-US" dirty="0"/>
          </a:p>
          <a:p>
            <a:r>
              <a:rPr lang="id-ID" b="1" dirty="0"/>
              <a:t>Mencegah Kegagalan</a:t>
            </a:r>
            <a:r>
              <a:rPr lang="id-ID" dirty="0"/>
              <a:t>:</a:t>
            </a:r>
          </a:p>
          <a:p>
            <a:pPr marL="0" indent="0">
              <a:buNone/>
            </a:pPr>
            <a:r>
              <a:rPr lang="id-ID" dirty="0"/>
              <a:t>Membantu menghindari risiko kegagalan bisnis yang besar dan tidak menguntungkan. </a:t>
            </a:r>
            <a:endParaRPr lang="en-US" dirty="0"/>
          </a:p>
          <a:p>
            <a:r>
              <a:rPr lang="id-ID" b="1" dirty="0"/>
              <a:t>Mengidentifikasi Potensi Keuntungan</a:t>
            </a:r>
            <a:r>
              <a:rPr lang="id-ID" dirty="0"/>
              <a:t>:</a:t>
            </a:r>
          </a:p>
          <a:p>
            <a:r>
              <a:rPr lang="id-ID" dirty="0"/>
              <a:t>Menganalisis peluang untuk mencapai keuntungan yang maksimal dari usaha pariwisata. 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sz="3200" b="1" dirty="0"/>
          </a:p>
        </p:txBody>
      </p:sp>
    </p:spTree>
    <p:extLst>
      <p:ext uri="{BB962C8B-B14F-4D97-AF65-F5344CB8AC3E}">
        <p14:creationId xmlns:p14="http://schemas.microsoft.com/office/powerpoint/2010/main" val="154451106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CIRI </a:t>
            </a:r>
            <a:r>
              <a:rPr lang="en-US" dirty="0" err="1">
                <a:solidFill>
                  <a:srgbClr val="FF0000"/>
                </a:solidFill>
                <a:latin typeface="Cambria" panose="02040503050406030204" pitchFamily="18" charset="0"/>
              </a:rPr>
              <a:t>CIRI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 STUDY KELAYAKAN BISNIS PARIWISATA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8229600" cy="4133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1. </a:t>
            </a:r>
            <a:r>
              <a:rPr lang="id-ID" b="1" dirty="0"/>
              <a:t>Bersifat </a:t>
            </a:r>
            <a:r>
              <a:rPr lang="id-ID" b="1" dirty="0" err="1"/>
              <a:t>multidisiplin</a:t>
            </a:r>
            <a:r>
              <a:rPr lang="id-ID" b="1" dirty="0"/>
              <a:t> </a:t>
            </a:r>
            <a:r>
              <a:rPr lang="id-ID" dirty="0"/>
              <a:t>(melibatkan aspek ekonomi, manajemen, lingkungan, hukum, dan sosial budaya).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fi-FI" dirty="0"/>
              <a:t>Menilai </a:t>
            </a:r>
            <a:r>
              <a:rPr lang="fi-FI" b="1" dirty="0"/>
              <a:t>peluang dan risiko </a:t>
            </a:r>
            <a:r>
              <a:rPr lang="fi-FI" dirty="0"/>
              <a:t>bisnis pariwisata.</a:t>
            </a:r>
          </a:p>
          <a:p>
            <a:pPr algn="l"/>
            <a:r>
              <a:rPr lang="fi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id-ID" dirty="0"/>
              <a:t>Memberikan dasar </a:t>
            </a:r>
            <a:r>
              <a:rPr lang="id-ID" b="1" dirty="0"/>
              <a:t>pertimbangan</a:t>
            </a:r>
            <a:r>
              <a:rPr lang="id-ID" dirty="0"/>
              <a:t> untuk menerima, </a:t>
            </a:r>
            <a:r>
              <a:rPr lang="id-ID" b="1" dirty="0"/>
              <a:t>menunda, atau menolak suatu rencana </a:t>
            </a:r>
            <a:r>
              <a:rPr lang="id-ID" dirty="0"/>
              <a:t>bisnis pariwisata.</a:t>
            </a:r>
            <a:endParaRPr lang="en-US" dirty="0"/>
          </a:p>
          <a:p>
            <a:pPr algn="l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id-ID" dirty="0"/>
              <a:t>Memperhatikan </a:t>
            </a:r>
            <a:r>
              <a:rPr lang="id-ID" b="1" dirty="0"/>
              <a:t>keberlanjutan</a:t>
            </a:r>
            <a:r>
              <a:rPr lang="id-ID" dirty="0"/>
              <a:t> (</a:t>
            </a:r>
            <a:r>
              <a:rPr lang="id-ID" dirty="0" err="1"/>
              <a:t>sustainability</a:t>
            </a:r>
            <a:r>
              <a:rPr lang="id-ID" dirty="0"/>
              <a:t>) agar pariwisata tidak hanya menguntungkan secara ekonomi, tetapi juga ramah lingkungan dan bermanfaat bagi masyarakat lokal.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6D3F421-AB75-F8A4-644C-C8F0A21C3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476672"/>
            <a:ext cx="7848872" cy="56494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d-ID" sz="3900" b="1" dirty="0">
                <a:solidFill>
                  <a:srgbClr val="FF0000"/>
                </a:solidFill>
              </a:rPr>
              <a:t>Manfaat Studi Kelayakan Bisnis Pariwisata</a:t>
            </a:r>
            <a:endParaRPr lang="en-US" b="1" dirty="0"/>
          </a:p>
          <a:p>
            <a:r>
              <a:rPr lang="id-ID" b="1" dirty="0"/>
              <a:t>Bagi Investor/Pengusaha</a:t>
            </a:r>
            <a:endParaRPr lang="id-ID" dirty="0"/>
          </a:p>
          <a:p>
            <a:r>
              <a:rPr lang="id-ID" dirty="0"/>
              <a:t>Memperoleh gambaran keuntungan dan risiko usaha.</a:t>
            </a:r>
          </a:p>
          <a:p>
            <a:r>
              <a:rPr lang="id-ID" dirty="0"/>
              <a:t>Membantu dalam perencanaan modal, strategi pemasaran, dan pengelolaan bisnis pariwisata.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id-ID" b="1" dirty="0"/>
              <a:t>Bagi Pemerintah</a:t>
            </a:r>
            <a:endParaRPr lang="id-ID" dirty="0"/>
          </a:p>
          <a:p>
            <a:r>
              <a:rPr lang="id-ID" dirty="0"/>
              <a:t>Sebagai dasar perizinan dan regulasi.</a:t>
            </a:r>
          </a:p>
          <a:p>
            <a:r>
              <a:rPr lang="id-ID" dirty="0"/>
              <a:t>Menjamin bahwa usaha pariwisata tidak merusak lingkungan dan sesuai dengan rencana pembangunan daerah.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09427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CAEB3C5-F81A-4914-CC60-63BE18FF3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776864" cy="5289451"/>
          </a:xfrm>
        </p:spPr>
        <p:txBody>
          <a:bodyPr/>
          <a:lstStyle/>
          <a:p>
            <a:r>
              <a:rPr lang="id-ID" b="1" dirty="0"/>
              <a:t>Bagi Masyarakat Lokal</a:t>
            </a:r>
            <a:endParaRPr lang="id-ID" dirty="0"/>
          </a:p>
          <a:p>
            <a:r>
              <a:rPr lang="id-ID" dirty="0"/>
              <a:t>Memberikan peluang kerja dan usaha.</a:t>
            </a:r>
          </a:p>
          <a:p>
            <a:r>
              <a:rPr lang="id-ID" dirty="0"/>
              <a:t>Menjamin usaha pariwisata yang masuk sesuai dengan nilai budaya dan adat istiadat setempat.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Bagi Lingkungan</a:t>
            </a:r>
            <a:endParaRPr lang="id-ID" dirty="0"/>
          </a:p>
          <a:p>
            <a:r>
              <a:rPr lang="id-ID" dirty="0"/>
              <a:t>Mengantisipasi dampak negatif pembangunan pariwisata.</a:t>
            </a:r>
          </a:p>
          <a:p>
            <a:r>
              <a:rPr lang="id-ID" dirty="0"/>
              <a:t>Mendorong penerapan prinsip </a:t>
            </a:r>
            <a:r>
              <a:rPr lang="id-ID" b="1" dirty="0"/>
              <a:t>pariwisata berkelanjutan (</a:t>
            </a:r>
            <a:r>
              <a:rPr lang="id-ID" b="1" dirty="0" err="1"/>
              <a:t>sustainable</a:t>
            </a:r>
            <a:r>
              <a:rPr lang="id-ID" b="1" dirty="0"/>
              <a:t> </a:t>
            </a:r>
            <a:r>
              <a:rPr lang="id-ID" b="1" dirty="0" err="1"/>
              <a:t>tourism</a:t>
            </a:r>
            <a:r>
              <a:rPr lang="id-ID" b="1" dirty="0"/>
              <a:t>)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627285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C71D1AA-BD2C-222C-9F37-A45F59865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7776864" cy="5433467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err="1">
                <a:solidFill>
                  <a:srgbClr val="FF0000"/>
                </a:solidFill>
              </a:rPr>
              <a:t>Aspek-Aspek</a:t>
            </a:r>
            <a:r>
              <a:rPr lang="id-ID" dirty="0">
                <a:solidFill>
                  <a:srgbClr val="FF0000"/>
                </a:solidFill>
              </a:rPr>
              <a:t> Studi Kelayakan Bisnis </a:t>
            </a:r>
            <a:r>
              <a:rPr lang="id-ID" dirty="0" err="1">
                <a:solidFill>
                  <a:srgbClr val="FF0000"/>
                </a:solidFill>
              </a:rPr>
              <a:t>Pariwisat</a:t>
            </a:r>
            <a:r>
              <a:rPr lang="en-US" dirty="0">
                <a:solidFill>
                  <a:srgbClr val="FF0000"/>
                </a:solidFill>
              </a:rPr>
              <a:t>a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/>
              <a:t>Aspek Pasar &amp; Pemasaran</a:t>
            </a:r>
            <a:endParaRPr lang="id-ID" dirty="0"/>
          </a:p>
          <a:p>
            <a:r>
              <a:rPr lang="id-ID" dirty="0"/>
              <a:t>Menganalisis potensi wisatawan (domestik maupun mancanegara).</a:t>
            </a:r>
          </a:p>
          <a:p>
            <a:r>
              <a:rPr lang="id-ID" dirty="0"/>
              <a:t>Menilai tren pariwisata, preferensi wisatawan, dan daya tarik destinasi.</a:t>
            </a:r>
          </a:p>
          <a:p>
            <a:r>
              <a:rPr lang="id-ID" dirty="0"/>
              <a:t>Mengukur persaingan dengan bisnis pariwisata sejenis.</a:t>
            </a:r>
          </a:p>
          <a:p>
            <a:r>
              <a:rPr lang="id-ID" dirty="0"/>
              <a:t>Menentukan strategi pemasaran (promosi, harga, distribusi).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1685209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F79F624-7509-42B1-5CE0-7D839246B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6048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id-ID" b="1" dirty="0"/>
              <a:t>Aspek Teknis / Operasional</a:t>
            </a:r>
            <a:endParaRPr lang="id-ID" dirty="0"/>
          </a:p>
          <a:p>
            <a:r>
              <a:rPr lang="id-ID" dirty="0"/>
              <a:t>Lokasi pembangunan (aksesibilitas, kedekatan dengan objek wisata).</a:t>
            </a:r>
          </a:p>
          <a:p>
            <a:r>
              <a:rPr lang="id-ID" dirty="0"/>
              <a:t>Ketersediaan infrastruktur (jalan, listrik, air, internet).</a:t>
            </a:r>
          </a:p>
          <a:p>
            <a:r>
              <a:rPr lang="id-ID" dirty="0"/>
              <a:t>Desain dan kapasitas usaha (hotel, restoran, biro wisata, transportasi).</a:t>
            </a:r>
          </a:p>
          <a:p>
            <a:r>
              <a:rPr lang="id-ID" dirty="0"/>
              <a:t>Teknologi yang digunakan dalam operasional.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3. </a:t>
            </a:r>
            <a:r>
              <a:rPr lang="id-ID" b="1" dirty="0"/>
              <a:t>Aspek Manajemen &amp; SDM</a:t>
            </a:r>
            <a:endParaRPr lang="id-ID" dirty="0"/>
          </a:p>
          <a:p>
            <a:r>
              <a:rPr lang="id-ID" dirty="0"/>
              <a:t>Struktur organisasi perusahaan pariwisata.</a:t>
            </a:r>
          </a:p>
          <a:p>
            <a:r>
              <a:rPr lang="id-ID" dirty="0"/>
              <a:t>Ketersediaan tenaga kerja lokal yang terampil.</a:t>
            </a:r>
          </a:p>
          <a:p>
            <a:r>
              <a:rPr lang="id-ID" dirty="0"/>
              <a:t>Sistem pengelolaan operasional bisnis.</a:t>
            </a:r>
          </a:p>
          <a:p>
            <a:r>
              <a:rPr lang="id-ID" dirty="0"/>
              <a:t>Rencana pelatihan dan pengembangan karyawan.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639041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FCDCD42-98A3-2E8C-52DA-AC94E1695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548680"/>
            <a:ext cx="8147248" cy="576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id-ID" b="1" dirty="0"/>
              <a:t>Aspek Finansial / Ekonomi</a:t>
            </a:r>
            <a:endParaRPr lang="id-ID" dirty="0"/>
          </a:p>
          <a:p>
            <a:r>
              <a:rPr lang="id-ID" dirty="0"/>
              <a:t>Perhitungan kebutuhan investasi awal.</a:t>
            </a:r>
          </a:p>
          <a:p>
            <a:r>
              <a:rPr lang="id-ID" dirty="0"/>
              <a:t>Proyeksi pendapatan, biaya operasional, dan keuntungan.</a:t>
            </a:r>
          </a:p>
          <a:p>
            <a:r>
              <a:rPr lang="id-ID" dirty="0"/>
              <a:t>Analisis kelayakan finansial (</a:t>
            </a:r>
            <a:r>
              <a:rPr lang="id-ID" dirty="0" err="1"/>
              <a:t>Payback</a:t>
            </a:r>
            <a:r>
              <a:rPr lang="id-ID" dirty="0"/>
              <a:t> </a:t>
            </a:r>
            <a:r>
              <a:rPr lang="id-ID" dirty="0" err="1"/>
              <a:t>Period</a:t>
            </a:r>
            <a:r>
              <a:rPr lang="id-ID" dirty="0"/>
              <a:t>, NPV, IRR, ROI).</a:t>
            </a:r>
          </a:p>
          <a:p>
            <a:r>
              <a:rPr lang="id-ID" dirty="0"/>
              <a:t>Dampak ekonomi bagi masyarakat sekitar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5. </a:t>
            </a:r>
            <a:r>
              <a:rPr lang="id-ID" b="1" dirty="0"/>
              <a:t>Aspek Hukum &amp; Legalitas</a:t>
            </a:r>
            <a:endParaRPr lang="id-ID" dirty="0"/>
          </a:p>
          <a:p>
            <a:r>
              <a:rPr lang="id-ID" dirty="0"/>
              <a:t>Status lahan dan kepemilikan aset.</a:t>
            </a:r>
          </a:p>
          <a:p>
            <a:r>
              <a:rPr lang="id-ID" dirty="0"/>
              <a:t>Perizinan usaha pariwisata (contoh: izin usaha hotel, izin biro perjalanan).</a:t>
            </a:r>
          </a:p>
          <a:p>
            <a:r>
              <a:rPr lang="id-ID" dirty="0"/>
              <a:t>Kesesuaian dengan rencana tata ruang wilayah.</a:t>
            </a:r>
          </a:p>
          <a:p>
            <a:r>
              <a:rPr lang="id-ID" dirty="0"/>
              <a:t>Kepatuhan terhadap peraturan ketenagakerjaan, perpajakan, dan lingkungan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047265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3197</TotalTime>
  <Words>1097</Words>
  <Application>Microsoft Office PowerPoint</Application>
  <PresentationFormat>Tampilan Layar (4:3)</PresentationFormat>
  <Paragraphs>120</Paragraphs>
  <Slides>18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446</cp:revision>
  <cp:lastPrinted>2017-08-29T02:54:51Z</cp:lastPrinted>
  <dcterms:created xsi:type="dcterms:W3CDTF">2010-04-18T12:06:30Z</dcterms:created>
  <dcterms:modified xsi:type="dcterms:W3CDTF">2025-08-31T03:21:44Z</dcterms:modified>
</cp:coreProperties>
</file>