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3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5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  <p:cmAuthor id="2" name="User" initials="U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 varScale="1">
        <p:scale>
          <a:sx n="49" d="100"/>
          <a:sy n="49" d="100"/>
        </p:scale>
        <p:origin x="-8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5-09-17T17:27:50.337" idx="2">
    <p:pos x="656" y="3793"/>
    <p:text>Tanggal Pembuatan Slide</p:text>
    <p:extLst>
      <p:ext uri="{C676402C-5697-4E1C-873F-D02D1690AC5C}">
        <p15:threadingInfo xmlns="" xmlns:p15="http://schemas.microsoft.com/office/powerpoint/2012/main" timeZoneBias="-420"/>
      </p:ext>
    </p:extLst>
  </p:cm>
  <p:cm authorId="1" dt="2015-09-17T17:28:39.620" idx="3">
    <p:pos x="3333" y="3829"/>
    <p:text>Kode Mata Kuliah dan Nama Mata Kuliah</p:text>
    <p:extLst>
      <p:ext uri="{C676402C-5697-4E1C-873F-D02D1690AC5C}">
        <p15:threadingInfo xmlns="" xmlns:p15="http://schemas.microsoft.com/office/powerpoint/2012/main" timeZoneBias="-420"/>
      </p:ext>
    </p:extLst>
  </p:cm>
  <p:cm authorId="1" dt="2015-09-17T17:29:10.472" idx="4">
    <p:pos x="5026" y="3847"/>
    <p:text>Versi Revisi</p:text>
    <p:extLst>
      <p:ext uri="{C676402C-5697-4E1C-873F-D02D1690AC5C}">
        <p15:threadingInfo xmlns="" xmlns:p15="http://schemas.microsoft.com/office/powerpoint/2012/main" timeZoneBias="-420"/>
      </p:ext>
    </p:extLst>
  </p:cm>
  <p:cm authorId="1" dt="2015-09-17T17:24:53.229" idx="1">
    <p:pos x="329" y="81"/>
    <p:text>I.1 &gt; I menunjukkan slide untuk pertemuan ke-,  1 adalah nomor urut slide</p:text>
    <p:extLst>
      <p:ext uri="{C676402C-5697-4E1C-873F-D02D1690AC5C}">
        <p15:threadingInfo xmlns="" xmlns:p15="http://schemas.microsoft.com/office/powerpoint/2012/main" timeZoneBias="-4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A7350-7C38-407C-BD38-CFAF2079DDF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36869" name="Footer Placeholder 4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rev. ....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Pengantar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Teknologi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Informasi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Pertemuan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Arial" pitchFamily="34" charset="0"/>
                <a:cs typeface="Arial" pitchFamily="34" charset="0"/>
              </a:rPr>
              <a:t>1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17/9/2015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/>
              <a:t>Kode</a:t>
            </a:r>
            <a:r>
              <a:rPr lang="en-US" sz="1200" dirty="0"/>
              <a:t> MK : SIF05401 </a:t>
            </a:r>
            <a:r>
              <a:rPr lang="en-US" sz="1200" dirty="0" err="1"/>
              <a:t>Pengantar</a:t>
            </a:r>
            <a:r>
              <a:rPr lang="en-US" sz="1200" dirty="0"/>
              <a:t> </a:t>
            </a:r>
            <a:r>
              <a:rPr lang="en-US" sz="1200" dirty="0" err="1"/>
              <a:t>Teknologi</a:t>
            </a:r>
            <a:r>
              <a:rPr lang="en-US" sz="1200" dirty="0"/>
              <a:t> </a:t>
            </a:r>
            <a:r>
              <a:rPr lang="en-US" sz="1200" dirty="0" err="1"/>
              <a:t>Informasi</a:t>
            </a:r>
            <a:endParaRPr lang="en-US" sz="1200" dirty="0"/>
          </a:p>
          <a:p>
            <a:pPr algn="ctr"/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/>
            <a:r>
              <a:rPr lang="en-US" sz="3200" b="1" dirty="0" err="1" smtClean="0"/>
              <a:t>Struktur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Komputer</a:t>
            </a:r>
            <a:endParaRPr lang="en-US" sz="3200" b="1" dirty="0" smtClean="0"/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idx="1"/>
          </p:nvPr>
        </p:nvGraphicFramePr>
        <p:xfrm>
          <a:off x="755650" y="1844675"/>
          <a:ext cx="7777163" cy="309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4" imgW="5583936" imgH="2558609" progId="">
                  <p:embed/>
                </p:oleObj>
              </mc:Choice>
              <mc:Fallback>
                <p:oleObj name="Visio" r:id="rId4" imgW="5583936" imgH="255860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1844675"/>
                        <a:ext cx="7777163" cy="309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36100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9660F5-CF8E-432B-9C8A-81E684A07B4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9/9/2010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2970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86000"/>
            <a:ext cx="7772400" cy="1500187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DASAR TEKNOLOGI KOMPUTER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7493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>
              <a:buFont typeface="Arial" pitchFamily="34" charset="0"/>
              <a:buNone/>
            </a:pPr>
            <a:endParaRPr lang="en-US" b="1" dirty="0" smtClean="0">
              <a:latin typeface="Cambria" pitchFamily="18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Dunia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Komputer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Pengetahuan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pemahaman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tentang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mana-mana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b="1" dirty="0" smtClean="0"/>
          </a:p>
          <a:p>
            <a:pPr eaLnBrk="1" hangingPunct="1">
              <a:buFont typeface="Arial" pitchFamily="34" charset="0"/>
              <a:buNone/>
            </a:pPr>
            <a:endParaRPr lang="en-US" b="1" dirty="0" smtClean="0"/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4214813" y="285750"/>
            <a:ext cx="4429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600" b="1" dirty="0" err="1">
                <a:cs typeface="Arial" pitchFamily="34" charset="0"/>
              </a:rPr>
              <a:t>Konsep</a:t>
            </a:r>
            <a:r>
              <a:rPr lang="en-US" sz="3600" b="1" dirty="0">
                <a:cs typeface="Arial" pitchFamily="34" charset="0"/>
              </a:rPr>
              <a:t> </a:t>
            </a:r>
            <a:r>
              <a:rPr lang="en-US" sz="3600" b="1" dirty="0" err="1">
                <a:cs typeface="Arial" pitchFamily="34" charset="0"/>
              </a:rPr>
              <a:t>Komput</a:t>
            </a:r>
            <a:r>
              <a:rPr lang="en-US" sz="4000" b="1" dirty="0" err="1">
                <a:latin typeface="Cambria" pitchFamily="18" charset="0"/>
              </a:rPr>
              <a:t>er</a:t>
            </a:r>
            <a:endParaRPr lang="en-US" sz="4000" b="1" dirty="0">
              <a:latin typeface="Cambria" pitchFamily="18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>
          <a:xfrm>
            <a:off x="304800" y="6248400"/>
            <a:ext cx="2133600" cy="365125"/>
          </a:xfrm>
        </p:spPr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00375" y="61722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pic>
        <p:nvPicPr>
          <p:cNvPr id="615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61308"/>
            <a:ext cx="2500312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54014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4000" b="1" dirty="0" smtClean="0">
                <a:latin typeface="Cambria" pitchFamily="18" charset="0"/>
              </a:rPr>
              <a:t> </a:t>
            </a:r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</a:t>
            </a:r>
            <a:r>
              <a:rPr lang="en-US" b="1" dirty="0" err="1" smtClean="0"/>
              <a:t>Komputer</a:t>
            </a:r>
            <a:r>
              <a:rPr lang="en-US" b="1" dirty="0" smtClean="0"/>
              <a:t>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sp>
        <p:nvSpPr>
          <p:cNvPr id="7174" name="Content Placeholder 7"/>
          <p:cNvSpPr>
            <a:spLocks noGrp="1"/>
          </p:cNvSpPr>
          <p:nvPr>
            <p:ph idx="1"/>
          </p:nvPr>
        </p:nvSpPr>
        <p:spPr>
          <a:xfrm>
            <a:off x="357188" y="2000250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didefinisikan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?</a:t>
            </a:r>
          </a:p>
          <a:p>
            <a:pPr eaLnBrk="1" hangingPunct="1">
              <a:buFont typeface="Arial" pitchFamily="34" charset="0"/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elektronik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ketika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dioperasikan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bawah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kontrol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instruksi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disimpan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memori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sendiri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63" y="214313"/>
            <a:ext cx="2182812" cy="184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560367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ontent Placeholder 2"/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elektronik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menerima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input data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mengolah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informasi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17/9/2015</a:t>
            </a:r>
            <a:endParaRPr lang="en-US" dirty="0"/>
          </a:p>
          <a:p>
            <a:pPr>
              <a:defRPr/>
            </a:pPr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45628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/>
          </p:cNvSpPr>
          <p:nvPr/>
        </p:nvSpPr>
        <p:spPr bwMode="auto">
          <a:xfrm>
            <a:off x="457200" y="928688"/>
            <a:ext cx="8229600" cy="519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r>
              <a:rPr lang="en-US" sz="3200" b="1" dirty="0">
                <a:latin typeface="Cambria" pitchFamily="18" charset="0"/>
              </a:rPr>
              <a:t> 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Komputer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endParaRPr lang="en-US" sz="3200" b="1" dirty="0">
              <a:latin typeface="Cambria" pitchFamily="18" charset="0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Hardware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Software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Ø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Brainware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pic>
        <p:nvPicPr>
          <p:cNvPr id="92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75" y="1571625"/>
            <a:ext cx="4535488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70976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b="1" dirty="0" err="1" smtClean="0"/>
              <a:t>Tahap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Pengolahan</a:t>
            </a:r>
            <a:r>
              <a:rPr lang="en-US" sz="3200" b="1" dirty="0" smtClean="0"/>
              <a:t> Data</a:t>
            </a:r>
          </a:p>
        </p:txBody>
      </p:sp>
      <p:graphicFrame>
        <p:nvGraphicFramePr>
          <p:cNvPr id="1026" name="Content Placeholder 2"/>
          <p:cNvGraphicFramePr>
            <a:graphicFrameLocks noGrp="1"/>
          </p:cNvGraphicFramePr>
          <p:nvPr>
            <p:ph idx="1"/>
          </p:nvPr>
        </p:nvGraphicFramePr>
        <p:xfrm>
          <a:off x="468313" y="2133600"/>
          <a:ext cx="8229600" cy="254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Visio" r:id="rId4" imgW="6487363" imgH="2008909" progId="">
                  <p:embed/>
                </p:oleObj>
              </mc:Choice>
              <mc:Fallback>
                <p:oleObj name="Visio" r:id="rId4" imgW="6487363" imgH="2008909" progId="">
                  <p:embed/>
                  <p:pic>
                    <p:nvPicPr>
                      <p:cNvPr id="0" name=""/>
                      <p:cNvPicPr>
                        <a:picLocks noGrp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2133600"/>
                        <a:ext cx="8229600" cy="25479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1"/>
          <p:cNvSpPr>
            <a:spLocks/>
          </p:cNvSpPr>
          <p:nvPr/>
        </p:nvSpPr>
        <p:spPr bwMode="auto">
          <a:xfrm>
            <a:off x="395288" y="49418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1600">
                <a:latin typeface="Calibri" pitchFamily="34" charset="0"/>
              </a:rPr>
              <a:t>Gambar : Siklus Pengolahan Data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985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200" b="1" dirty="0" smtClean="0"/>
              <a:t>Keuntungan dan Kerugian Menggunakan Komputer</a:t>
            </a:r>
            <a:endParaRPr lang="en-US" sz="3200" b="1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grpSp>
        <p:nvGrpSpPr>
          <p:cNvPr id="10247" name="Group 63"/>
          <p:cNvGrpSpPr>
            <a:grpSpLocks/>
          </p:cNvGrpSpPr>
          <p:nvPr/>
        </p:nvGrpSpPr>
        <p:grpSpPr bwMode="auto">
          <a:xfrm>
            <a:off x="1571625" y="2500313"/>
            <a:ext cx="6157913" cy="3500437"/>
            <a:chOff x="914400" y="1905000"/>
            <a:chExt cx="7556500" cy="4518025"/>
          </a:xfrm>
        </p:grpSpPr>
        <p:grpSp>
          <p:nvGrpSpPr>
            <p:cNvPr id="10248" name="Group 59"/>
            <p:cNvGrpSpPr>
              <a:grpSpLocks/>
            </p:cNvGrpSpPr>
            <p:nvPr/>
          </p:nvGrpSpPr>
          <p:grpSpPr bwMode="auto">
            <a:xfrm>
              <a:off x="1878013" y="4038600"/>
              <a:ext cx="2859088" cy="2384425"/>
              <a:chOff x="1183" y="2544"/>
              <a:chExt cx="1801" cy="1502"/>
            </a:xfrm>
          </p:grpSpPr>
          <p:sp>
            <p:nvSpPr>
              <p:cNvPr id="10261" name="AutoShape 43"/>
              <p:cNvSpPr>
                <a:spLocks noChangeArrowheads="1"/>
              </p:cNvSpPr>
              <p:nvPr/>
            </p:nvSpPr>
            <p:spPr bwMode="auto">
              <a:xfrm rot="-1800000">
                <a:off x="1248" y="2544"/>
                <a:ext cx="1736" cy="1502"/>
              </a:xfrm>
              <a:prstGeom prst="hexagon">
                <a:avLst>
                  <a:gd name="adj" fmla="val 28895"/>
                  <a:gd name="vf" fmla="val 115470"/>
                </a:avLst>
              </a:prstGeom>
              <a:solidFill>
                <a:srgbClr val="333399"/>
              </a:solidFill>
              <a:ln w="9525">
                <a:miter lim="800000"/>
                <a:headEnd/>
                <a:tailEnd/>
              </a:ln>
              <a:scene3d>
                <a:camera prst="legacyObliqueLeft"/>
                <a:lightRig rig="legacyFlat2" dir="b"/>
              </a:scene3d>
              <a:sp3d extrusionH="430200" prstMaterial="legacyPlastic">
                <a:bevelT w="13500" h="13500" prst="angle"/>
                <a:bevelB w="13500" h="13500" prst="angle"/>
                <a:extrusionClr>
                  <a:srgbClr val="333399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62" name="Rectangle 7"/>
              <p:cNvSpPr>
                <a:spLocks noChangeArrowheads="1"/>
              </p:cNvSpPr>
              <p:nvPr/>
            </p:nvSpPr>
            <p:spPr bwMode="auto">
              <a:xfrm>
                <a:off x="1183" y="3120"/>
                <a:ext cx="1744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  <a:buFont typeface="Wingdings" pitchFamily="2" charset="2"/>
                  <a:buNone/>
                </a:pPr>
                <a:r>
                  <a:rPr lang="en-US" b="1">
                    <a:solidFill>
                      <a:schemeClr val="bg1"/>
                    </a:solidFill>
                  </a:rPr>
                  <a:t>Penyimpanan</a:t>
                </a:r>
                <a:endParaRPr kumimoji="1" lang="en-US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249" name="Group 60"/>
            <p:cNvGrpSpPr>
              <a:grpSpLocks/>
            </p:cNvGrpSpPr>
            <p:nvPr/>
          </p:nvGrpSpPr>
          <p:grpSpPr bwMode="auto">
            <a:xfrm>
              <a:off x="4343400" y="4038600"/>
              <a:ext cx="2755900" cy="2384425"/>
              <a:chOff x="2736" y="2544"/>
              <a:chExt cx="1736" cy="1502"/>
            </a:xfrm>
          </p:grpSpPr>
          <p:sp>
            <p:nvSpPr>
              <p:cNvPr id="10259" name="AutoShape 44"/>
              <p:cNvSpPr>
                <a:spLocks noChangeArrowheads="1"/>
              </p:cNvSpPr>
              <p:nvPr/>
            </p:nvSpPr>
            <p:spPr bwMode="auto">
              <a:xfrm rot="-1800000">
                <a:off x="2736" y="2544"/>
                <a:ext cx="1736" cy="1502"/>
              </a:xfrm>
              <a:prstGeom prst="hexagon">
                <a:avLst>
                  <a:gd name="adj" fmla="val 28895"/>
                  <a:gd name="vf" fmla="val 115470"/>
                </a:avLst>
              </a:prstGeom>
              <a:solidFill>
                <a:srgbClr val="333399"/>
              </a:solidFill>
              <a:ln w="9525">
                <a:miter lim="800000"/>
                <a:headEnd/>
                <a:tailEnd/>
              </a:ln>
              <a:scene3d>
                <a:camera prst="legacyObliqueLeft"/>
                <a:lightRig rig="legacyFlat2" dir="b"/>
              </a:scene3d>
              <a:sp3d extrusionH="430200" prstMaterial="legacyPlastic">
                <a:bevelT w="13500" h="13500" prst="angle"/>
                <a:bevelB w="13500" h="13500" prst="angle"/>
                <a:extrusionClr>
                  <a:srgbClr val="333399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60" name="Rectangle 4"/>
              <p:cNvSpPr>
                <a:spLocks noChangeArrowheads="1"/>
              </p:cNvSpPr>
              <p:nvPr/>
            </p:nvSpPr>
            <p:spPr bwMode="auto">
              <a:xfrm>
                <a:off x="2824" y="3120"/>
                <a:ext cx="1584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  <a:buFont typeface="Wingdings" pitchFamily="2" charset="2"/>
                  <a:buNone/>
                </a:pPr>
                <a:r>
                  <a:rPr lang="en-US" b="1">
                    <a:solidFill>
                      <a:schemeClr val="bg1"/>
                    </a:solidFill>
                  </a:rPr>
                  <a:t>Komunikas</a:t>
                </a:r>
                <a:r>
                  <a:rPr lang="en-US">
                    <a:solidFill>
                      <a:schemeClr val="bg1"/>
                    </a:solidFill>
                  </a:rPr>
                  <a:t>i</a:t>
                </a:r>
                <a:endParaRPr kumimoji="1" lang="en-US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250" name="Group 56"/>
            <p:cNvGrpSpPr>
              <a:grpSpLocks/>
            </p:cNvGrpSpPr>
            <p:nvPr/>
          </p:nvGrpSpPr>
          <p:grpSpPr bwMode="auto">
            <a:xfrm>
              <a:off x="914400" y="2012950"/>
              <a:ext cx="2755900" cy="2384425"/>
              <a:chOff x="576" y="1268"/>
              <a:chExt cx="1736" cy="1502"/>
            </a:xfrm>
          </p:grpSpPr>
          <p:sp>
            <p:nvSpPr>
              <p:cNvPr id="10257" name="AutoShape 30"/>
              <p:cNvSpPr>
                <a:spLocks noChangeArrowheads="1"/>
              </p:cNvSpPr>
              <p:nvPr/>
            </p:nvSpPr>
            <p:spPr bwMode="auto">
              <a:xfrm rot="-1800000">
                <a:off x="576" y="1268"/>
                <a:ext cx="1736" cy="1502"/>
              </a:xfrm>
              <a:prstGeom prst="hexagon">
                <a:avLst>
                  <a:gd name="adj" fmla="val 28895"/>
                  <a:gd name="vf" fmla="val 115470"/>
                </a:avLst>
              </a:prstGeom>
              <a:solidFill>
                <a:srgbClr val="333399"/>
              </a:solidFill>
              <a:ln w="9525">
                <a:miter lim="800000"/>
                <a:headEnd/>
                <a:tailEnd/>
              </a:ln>
              <a:scene3d>
                <a:camera prst="legacyObliqueLeft"/>
                <a:lightRig rig="legacyFlat2" dir="b"/>
              </a:scene3d>
              <a:sp3d extrusionH="430200" prstMaterial="legacyPlastic">
                <a:bevelT w="13500" h="13500" prst="angle"/>
                <a:bevelB w="13500" h="13500" prst="angle"/>
                <a:extrusionClr>
                  <a:srgbClr val="333399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58" name="Rectangle 16"/>
              <p:cNvSpPr>
                <a:spLocks noChangeArrowheads="1"/>
              </p:cNvSpPr>
              <p:nvPr/>
            </p:nvSpPr>
            <p:spPr bwMode="auto">
              <a:xfrm>
                <a:off x="672" y="1810"/>
                <a:ext cx="1573" cy="6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</a:pPr>
                <a:r>
                  <a:rPr kumimoji="1" lang="en-US" b="1">
                    <a:solidFill>
                      <a:schemeClr val="bg1"/>
                    </a:solidFill>
                    <a:latin typeface="Times New Roman" pitchFamily="18" charset="0"/>
                  </a:rPr>
                  <a:t>Kecepatan</a:t>
                </a:r>
              </a:p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  <a:buFont typeface="Wingdings" pitchFamily="2" charset="2"/>
                  <a:buNone/>
                </a:pPr>
                <a:endParaRPr kumimoji="1" lang="en-US" b="1">
                  <a:latin typeface="Times New Roman" pitchFamily="18" charset="0"/>
                </a:endParaRPr>
              </a:p>
            </p:txBody>
          </p:sp>
        </p:grpSp>
        <p:grpSp>
          <p:nvGrpSpPr>
            <p:cNvPr id="10251" name="Group 61"/>
            <p:cNvGrpSpPr>
              <a:grpSpLocks/>
            </p:cNvGrpSpPr>
            <p:nvPr/>
          </p:nvGrpSpPr>
          <p:grpSpPr bwMode="auto">
            <a:xfrm>
              <a:off x="3200400" y="1905000"/>
              <a:ext cx="2755900" cy="2384425"/>
              <a:chOff x="2016" y="1248"/>
              <a:chExt cx="1736" cy="1502"/>
            </a:xfrm>
          </p:grpSpPr>
          <p:sp>
            <p:nvSpPr>
              <p:cNvPr id="10255" name="AutoShape 35"/>
              <p:cNvSpPr>
                <a:spLocks noChangeArrowheads="1"/>
              </p:cNvSpPr>
              <p:nvPr/>
            </p:nvSpPr>
            <p:spPr bwMode="auto">
              <a:xfrm rot="-1800000">
                <a:off x="2016" y="1248"/>
                <a:ext cx="1736" cy="1502"/>
              </a:xfrm>
              <a:prstGeom prst="hexagon">
                <a:avLst>
                  <a:gd name="adj" fmla="val 28895"/>
                  <a:gd name="vf" fmla="val 115470"/>
                </a:avLst>
              </a:prstGeom>
              <a:solidFill>
                <a:srgbClr val="333399"/>
              </a:solidFill>
              <a:ln w="9525">
                <a:miter lim="800000"/>
                <a:headEnd/>
                <a:tailEnd/>
              </a:ln>
              <a:scene3d>
                <a:camera prst="legacyObliqueLeft"/>
                <a:lightRig rig="legacyFlat2" dir="b"/>
              </a:scene3d>
              <a:sp3d extrusionH="430200" prstMaterial="legacyPlastic">
                <a:bevelT w="13500" h="13500" prst="angle"/>
                <a:bevelB w="13500" h="13500" prst="angle"/>
                <a:extrusionClr>
                  <a:srgbClr val="333399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56" name="Rectangle 36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624" cy="5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  <a:buFont typeface="Wingdings" pitchFamily="2" charset="2"/>
                  <a:buNone/>
                </a:pPr>
                <a:r>
                  <a:rPr kumimoji="1" lang="en-US" b="1">
                    <a:latin typeface="Times New Roman" pitchFamily="18" charset="0"/>
                  </a:rPr>
                  <a:t/>
                </a:r>
                <a:br>
                  <a:rPr kumimoji="1" lang="en-US" b="1">
                    <a:latin typeface="Times New Roman" pitchFamily="18" charset="0"/>
                  </a:rPr>
                </a:br>
                <a:r>
                  <a:rPr lang="en-US" b="1">
                    <a:solidFill>
                      <a:schemeClr val="bg1"/>
                    </a:solidFill>
                  </a:rPr>
                  <a:t>Keandalan</a:t>
                </a:r>
                <a:endParaRPr kumimoji="1" lang="en-US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  <p:grpSp>
          <p:nvGrpSpPr>
            <p:cNvPr id="10252" name="Group 58"/>
            <p:cNvGrpSpPr>
              <a:grpSpLocks/>
            </p:cNvGrpSpPr>
            <p:nvPr/>
          </p:nvGrpSpPr>
          <p:grpSpPr bwMode="auto">
            <a:xfrm>
              <a:off x="5715000" y="1981200"/>
              <a:ext cx="2755900" cy="2384425"/>
              <a:chOff x="3600" y="1248"/>
              <a:chExt cx="1736" cy="1502"/>
            </a:xfrm>
          </p:grpSpPr>
          <p:sp>
            <p:nvSpPr>
              <p:cNvPr id="10253" name="AutoShape 42"/>
              <p:cNvSpPr>
                <a:spLocks noChangeArrowheads="1"/>
              </p:cNvSpPr>
              <p:nvPr/>
            </p:nvSpPr>
            <p:spPr bwMode="auto">
              <a:xfrm rot="-1800000">
                <a:off x="3600" y="1248"/>
                <a:ext cx="1736" cy="1502"/>
              </a:xfrm>
              <a:prstGeom prst="hexagon">
                <a:avLst>
                  <a:gd name="adj" fmla="val 28895"/>
                  <a:gd name="vf" fmla="val 115470"/>
                </a:avLst>
              </a:prstGeom>
              <a:solidFill>
                <a:srgbClr val="333399"/>
              </a:solidFill>
              <a:ln w="9525">
                <a:miter lim="800000"/>
                <a:headEnd/>
                <a:tailEnd/>
              </a:ln>
              <a:scene3d>
                <a:camera prst="legacyObliqueLeft"/>
                <a:lightRig rig="legacyFlat2" dir="b"/>
              </a:scene3d>
              <a:sp3d extrusionH="430200" prstMaterial="legacyPlastic">
                <a:bevelT w="13500" h="13500" prst="angle"/>
                <a:bevelB w="13500" h="13500" prst="angle"/>
                <a:extrusionClr>
                  <a:srgbClr val="333399"/>
                </a:extrusionClr>
              </a:sp3d>
            </p:spPr>
            <p:txBody>
              <a:bodyPr wrap="none" anchor="ctr">
                <a:flatTx/>
              </a:bodyPr>
              <a:lstStyle/>
              <a:p>
                <a:endParaRPr lang="en-US"/>
              </a:p>
            </p:txBody>
          </p:sp>
          <p:sp>
            <p:nvSpPr>
              <p:cNvPr id="10254" name="Rectangle 10"/>
              <p:cNvSpPr>
                <a:spLocks noChangeArrowheads="1"/>
              </p:cNvSpPr>
              <p:nvPr/>
            </p:nvSpPr>
            <p:spPr bwMode="auto">
              <a:xfrm>
                <a:off x="3616" y="1810"/>
                <a:ext cx="1624" cy="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  <a:buClr>
                    <a:srgbClr val="D94439"/>
                  </a:buClr>
                  <a:buSzPct val="75000"/>
                  <a:buFont typeface="Wingdings" pitchFamily="2" charset="2"/>
                  <a:buNone/>
                </a:pPr>
                <a:r>
                  <a:rPr lang="en-US" b="1">
                    <a:solidFill>
                      <a:schemeClr val="bg1"/>
                    </a:solidFill>
                  </a:rPr>
                  <a:t>Konsistensi</a:t>
                </a:r>
                <a:endParaRPr kumimoji="1" lang="en-US" b="1">
                  <a:solidFill>
                    <a:schemeClr val="bg1"/>
                  </a:solidFill>
                  <a:latin typeface="Times New Roman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34622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sz="3200" b="1" dirty="0" smtClean="0"/>
              <a:t>Keuntungan dan Kerugian Menggunakan Komputer</a:t>
            </a:r>
            <a:endParaRPr lang="en-US" sz="3200" b="1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pitchFamily="34" charset="0"/>
              <a:buNone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kerugian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komputer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id-ID" dirty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Kode</a:t>
            </a:r>
            <a:r>
              <a:rPr lang="en-US" dirty="0"/>
              <a:t> MK : SIF05401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endParaRPr lang="en-US" dirty="0"/>
          </a:p>
        </p:txBody>
      </p:sp>
      <p:grpSp>
        <p:nvGrpSpPr>
          <p:cNvPr id="11271" name="Group 10"/>
          <p:cNvGrpSpPr>
            <a:grpSpLocks/>
          </p:cNvGrpSpPr>
          <p:nvPr/>
        </p:nvGrpSpPr>
        <p:grpSpPr bwMode="auto">
          <a:xfrm>
            <a:off x="1428750" y="2643188"/>
            <a:ext cx="6400800" cy="3048000"/>
            <a:chOff x="1524000" y="2209800"/>
            <a:chExt cx="6400800" cy="3048000"/>
          </a:xfrm>
        </p:grpSpPr>
        <p:sp>
          <p:nvSpPr>
            <p:cNvPr id="11272" name="AutoShape 23"/>
            <p:cNvSpPr>
              <a:spLocks noChangeArrowheads="1"/>
            </p:cNvSpPr>
            <p:nvPr/>
          </p:nvSpPr>
          <p:spPr bwMode="auto">
            <a:xfrm>
              <a:off x="1524000" y="2209800"/>
              <a:ext cx="3505200" cy="1524000"/>
            </a:xfrm>
            <a:prstGeom prst="flowChartOnlineStorag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Pelanggaran Privasi</a:t>
              </a:r>
            </a:p>
          </p:txBody>
        </p:sp>
        <p:sp>
          <p:nvSpPr>
            <p:cNvPr id="11273" name="AutoShape 24"/>
            <p:cNvSpPr>
              <a:spLocks noChangeArrowheads="1"/>
            </p:cNvSpPr>
            <p:nvPr/>
          </p:nvSpPr>
          <p:spPr bwMode="auto">
            <a:xfrm>
              <a:off x="4419600" y="3733800"/>
              <a:ext cx="3505200" cy="1524000"/>
            </a:xfrm>
            <a:prstGeom prst="flowChartOnlineStorag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Dampak Lingkungan </a:t>
              </a:r>
            </a:p>
            <a:p>
              <a:pPr algn="ctr"/>
              <a:r>
                <a:rPr lang="en-US" b="1"/>
                <a:t>Hidup</a:t>
              </a:r>
            </a:p>
          </p:txBody>
        </p:sp>
        <p:sp>
          <p:nvSpPr>
            <p:cNvPr id="11274" name="AutoShape 25"/>
            <p:cNvSpPr>
              <a:spLocks noChangeArrowheads="1"/>
            </p:cNvSpPr>
            <p:nvPr/>
          </p:nvSpPr>
          <p:spPr bwMode="auto">
            <a:xfrm>
              <a:off x="4419600" y="2209800"/>
              <a:ext cx="3505200" cy="1524000"/>
            </a:xfrm>
            <a:prstGeom prst="flowChartOnlineStorage">
              <a:avLst/>
            </a:prstGeom>
            <a:solidFill>
              <a:srgbClr val="9933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Dampak terhadap </a:t>
              </a:r>
            </a:p>
            <a:p>
              <a:pPr algn="ctr"/>
              <a:r>
                <a:rPr lang="en-US" b="1"/>
                <a:t> Angkatan Kerja</a:t>
              </a:r>
            </a:p>
          </p:txBody>
        </p:sp>
        <p:sp>
          <p:nvSpPr>
            <p:cNvPr id="11275" name="AutoShape 26"/>
            <p:cNvSpPr>
              <a:spLocks noChangeArrowheads="1"/>
            </p:cNvSpPr>
            <p:nvPr/>
          </p:nvSpPr>
          <p:spPr bwMode="auto">
            <a:xfrm>
              <a:off x="1524000" y="3733800"/>
              <a:ext cx="3505200" cy="1524000"/>
            </a:xfrm>
            <a:prstGeom prst="flowChartOnlineStorage">
              <a:avLst/>
            </a:prstGeom>
            <a:solidFill>
              <a:srgbClr val="808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b="1"/>
                <a:t>Resiko Kesehatan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241002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2381</TotalTime>
  <Words>212</Words>
  <Application>Microsoft Office PowerPoint</Application>
  <PresentationFormat>On-screen Show (4:3)</PresentationFormat>
  <Paragraphs>71</Paragraphs>
  <Slides>11</Slides>
  <Notes>6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Visio</vt:lpstr>
      <vt:lpstr>PowerPoint Presentation</vt:lpstr>
      <vt:lpstr>PowerPoint Presentation</vt:lpstr>
      <vt:lpstr>PowerPoint Presentation</vt:lpstr>
      <vt:lpstr> Apa itu Komputer ?</vt:lpstr>
      <vt:lpstr>PowerPoint Presentation</vt:lpstr>
      <vt:lpstr>PowerPoint Presentation</vt:lpstr>
      <vt:lpstr>Tahap Pengolahan Data</vt:lpstr>
      <vt:lpstr>Keuntungan dan Kerugian Menggunakan Komputer</vt:lpstr>
      <vt:lpstr>Keuntungan dan Kerugian Menggunakan Komputer</vt:lpstr>
      <vt:lpstr>Struktur Komputer</vt:lpstr>
      <vt:lpstr>end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413</cp:revision>
  <cp:lastPrinted>2015-09-17T08:41:14Z</cp:lastPrinted>
  <dcterms:created xsi:type="dcterms:W3CDTF">2010-04-18T12:06:30Z</dcterms:created>
  <dcterms:modified xsi:type="dcterms:W3CDTF">2016-02-01T02:41:46Z</dcterms:modified>
</cp:coreProperties>
</file>