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56" r:id="rId1"/>
  </p:sldMasterIdLst>
  <p:notesMasterIdLst>
    <p:notesMasterId r:id="rId12"/>
  </p:notesMasterIdLst>
  <p:sldIdLst>
    <p:sldId id="256" r:id="rId2"/>
    <p:sldId id="257" r:id="rId3"/>
    <p:sldId id="259" r:id="rId4"/>
    <p:sldId id="262" r:id="rId5"/>
    <p:sldId id="263" r:id="rId6"/>
    <p:sldId id="264" r:id="rId7"/>
    <p:sldId id="268" r:id="rId8"/>
    <p:sldId id="266" r:id="rId9"/>
    <p:sldId id="267" r:id="rId10"/>
    <p:sldId id="265" r:id="rId11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2549"/>
    <a:srgbClr val="007033"/>
    <a:srgbClr val="9EFF29"/>
    <a:srgbClr val="C33A1F"/>
    <a:srgbClr val="003635"/>
    <a:srgbClr val="D6370C"/>
    <a:srgbClr val="0000CC"/>
    <a:srgbClr val="1D3A00"/>
    <a:srgbClr val="FF856D"/>
    <a:srgbClr val="0058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846" y="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D18E60-4300-4729-A0D7-6AB984C3922D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533E96-F078-4B3D-A8F4-F1AF21EBC3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300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409575" y="-3572"/>
            <a:ext cx="3761184" cy="5147072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6301" y="1035052"/>
            <a:ext cx="6430967" cy="1962149"/>
          </a:xfrm>
        </p:spPr>
        <p:txBody>
          <a:bodyPr anchor="b">
            <a:normAutofit/>
          </a:bodyPr>
          <a:lstStyle>
            <a:lvl1pPr algn="r">
              <a:defRPr sz="45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86533" y="2997200"/>
            <a:ext cx="5240734" cy="1041401"/>
          </a:xfrm>
        </p:spPr>
        <p:txBody>
          <a:bodyPr anchor="t">
            <a:normAutofit/>
          </a:bodyPr>
          <a:lstStyle>
            <a:lvl1pPr marL="0" indent="0" algn="r">
              <a:buNone/>
              <a:defRPr sz="1575">
                <a:solidFill>
                  <a:schemeClr val="tx1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99309" y="4412457"/>
            <a:ext cx="3243033" cy="273844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481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4" y="3549649"/>
            <a:ext cx="7514033" cy="425054"/>
          </a:xfrm>
        </p:spPr>
        <p:txBody>
          <a:bodyPr anchor="b">
            <a:normAutofit/>
          </a:bodyPr>
          <a:lstStyle>
            <a:lvl1pPr algn="ctr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509" y="699084"/>
            <a:ext cx="6169458" cy="2373732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234" y="3974702"/>
            <a:ext cx="7514033" cy="370284"/>
          </a:xfrm>
        </p:spPr>
        <p:txBody>
          <a:bodyPr>
            <a:normAutofit/>
          </a:bodyPr>
          <a:lstStyle>
            <a:lvl1pPr marL="0" indent="0" algn="ctr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065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5" y="514350"/>
            <a:ext cx="7514033" cy="2286000"/>
          </a:xfrm>
        </p:spPr>
        <p:txBody>
          <a:bodyPr anchor="ctr">
            <a:normAutofit/>
          </a:bodyPr>
          <a:lstStyle>
            <a:lvl1pPr algn="ctr">
              <a:defRPr sz="2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4" y="3257550"/>
            <a:ext cx="7514035" cy="10858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1398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198959" y="64726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0069" y="2114549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6159" y="514351"/>
            <a:ext cx="6742509" cy="2057399"/>
          </a:xfrm>
        </p:spPr>
        <p:txBody>
          <a:bodyPr anchor="ctr">
            <a:normAutofit/>
          </a:bodyPr>
          <a:lstStyle>
            <a:lvl1pPr algn="ctr">
              <a:defRPr sz="24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827609" y="2571749"/>
            <a:ext cx="6399611" cy="28575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350"/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4" y="3257550"/>
            <a:ext cx="7514033" cy="108585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0044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5" y="2481436"/>
            <a:ext cx="7514032" cy="1101600"/>
          </a:xfrm>
        </p:spPr>
        <p:txBody>
          <a:bodyPr anchor="b">
            <a:normAutofit/>
          </a:bodyPr>
          <a:lstStyle>
            <a:lvl1pPr algn="r">
              <a:defRPr sz="2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4" y="3583036"/>
            <a:ext cx="7514033" cy="645300"/>
          </a:xfrm>
        </p:spPr>
        <p:txBody>
          <a:bodyPr anchor="t">
            <a:normAutofit/>
          </a:bodyPr>
          <a:lstStyle>
            <a:lvl1pPr marL="0" indent="0" algn="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1558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198959" y="64726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6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0069" y="2114549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6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6159" y="514351"/>
            <a:ext cx="6742509" cy="2057399"/>
          </a:xfrm>
        </p:spPr>
        <p:txBody>
          <a:bodyPr anchor="ctr">
            <a:normAutofit/>
          </a:bodyPr>
          <a:lstStyle>
            <a:lvl1pPr algn="ctr">
              <a:defRPr sz="24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235" y="2914650"/>
            <a:ext cx="7514033" cy="66675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1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4" y="3581400"/>
            <a:ext cx="7514033" cy="762000"/>
          </a:xfrm>
        </p:spPr>
        <p:txBody>
          <a:bodyPr anchor="t">
            <a:normAutofit/>
          </a:bodyPr>
          <a:lstStyle>
            <a:lvl1pPr marL="0" indent="0" algn="r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9709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5" y="514350"/>
            <a:ext cx="7514034" cy="2045494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234" y="2628900"/>
            <a:ext cx="7514035" cy="62865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1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4" y="3257550"/>
            <a:ext cx="7514035" cy="1085850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5825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62922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9492" y="514350"/>
            <a:ext cx="1327777" cy="38290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234" y="514350"/>
            <a:ext cx="6014807" cy="382905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E:\websites\free-power-point-templates\2012\logos.png">
            <a:extLst>
              <a:ext uri="{FF2B5EF4-FFF2-40B4-BE49-F238E27FC236}">
                <a16:creationId xmlns:a16="http://schemas.microsoft.com/office/drawing/2014/main" id="{55F2D2DB-CEA9-413A-83EF-5F02D44C566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08475" y="2326213"/>
            <a:ext cx="1463784" cy="526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1950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buClr>
                <a:schemeClr val="accent1">
                  <a:lumMod val="75000"/>
                </a:schemeClr>
              </a:buClr>
              <a:defRPr/>
            </a:lvl1pPr>
            <a:lvl2pPr>
              <a:buClr>
                <a:schemeClr val="accent1">
                  <a:lumMod val="75000"/>
                </a:schemeClr>
              </a:buClr>
              <a:defRPr/>
            </a:lvl2pPr>
            <a:lvl3pPr>
              <a:buClr>
                <a:schemeClr val="accent1">
                  <a:lumMod val="75000"/>
                </a:schemeClr>
              </a:buClr>
              <a:defRPr/>
            </a:lvl3pPr>
            <a:lvl4pPr>
              <a:buClr>
                <a:schemeClr val="accent1">
                  <a:lumMod val="75000"/>
                </a:schemeClr>
              </a:buClr>
              <a:defRPr/>
            </a:lvl4pPr>
            <a:lvl5pPr>
              <a:buClr>
                <a:schemeClr val="accent1">
                  <a:lumMod val="75000"/>
                </a:schemeClr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3893" y="4400349"/>
            <a:ext cx="413375" cy="273844"/>
          </a:xfrm>
        </p:spPr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162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9210" y="2000249"/>
            <a:ext cx="6698060" cy="1582787"/>
          </a:xfrm>
        </p:spPr>
        <p:txBody>
          <a:bodyPr anchor="b"/>
          <a:lstStyle>
            <a:lvl1pPr algn="r">
              <a:defRPr sz="3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9209" y="3583036"/>
            <a:ext cx="6698061" cy="645300"/>
          </a:xfrm>
        </p:spPr>
        <p:txBody>
          <a:bodyPr anchor="t">
            <a:normAutofit/>
          </a:bodyPr>
          <a:lstStyle>
            <a:lvl1pPr marL="0" indent="0" algn="r">
              <a:buNone/>
              <a:defRPr sz="1500">
                <a:solidFill>
                  <a:schemeClr val="tx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035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4" y="514351"/>
            <a:ext cx="7514035" cy="131444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3235" y="2000250"/>
            <a:ext cx="3671291" cy="2343151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350"/>
            </a:lvl1pPr>
            <a:lvl2pPr>
              <a:buClr>
                <a:schemeClr val="accent1">
                  <a:lumMod val="75000"/>
                </a:schemeClr>
              </a:buClr>
              <a:defRPr sz="1200"/>
            </a:lvl2pPr>
            <a:lvl3pPr>
              <a:buClr>
                <a:schemeClr val="accent1">
                  <a:lumMod val="75000"/>
                </a:schemeClr>
              </a:buClr>
              <a:defRPr sz="1050"/>
            </a:lvl3pPr>
            <a:lvl4pPr>
              <a:buClr>
                <a:schemeClr val="accent1">
                  <a:lumMod val="75000"/>
                </a:schemeClr>
              </a:buClr>
              <a:defRPr sz="900"/>
            </a:lvl4pPr>
            <a:lvl5pPr>
              <a:buClr>
                <a:schemeClr val="accent1">
                  <a:lumMod val="75000"/>
                </a:schemeClr>
              </a:buCl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55975" y="2000250"/>
            <a:ext cx="3671292" cy="2343150"/>
          </a:xfrm>
        </p:spPr>
        <p:txBody>
          <a:bodyPr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350"/>
            </a:lvl1pPr>
            <a:lvl2pPr>
              <a:buClr>
                <a:schemeClr val="accent1">
                  <a:lumMod val="75000"/>
                </a:schemeClr>
              </a:buClr>
              <a:defRPr sz="1200"/>
            </a:lvl2pPr>
            <a:lvl3pPr>
              <a:buClr>
                <a:schemeClr val="accent1">
                  <a:lumMod val="75000"/>
                </a:schemeClr>
              </a:buClr>
              <a:defRPr sz="1050"/>
            </a:lvl3pPr>
            <a:lvl4pPr>
              <a:buClr>
                <a:schemeClr val="accent1">
                  <a:lumMod val="75000"/>
                </a:schemeClr>
              </a:buClr>
              <a:defRPr sz="900"/>
            </a:lvl4pPr>
            <a:lvl5pPr>
              <a:buClr>
                <a:schemeClr val="accent1">
                  <a:lumMod val="75000"/>
                </a:schemeClr>
              </a:buCl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8432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134" y="1993900"/>
            <a:ext cx="3455391" cy="432197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accent1">
                    <a:lumMod val="7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233" y="2501503"/>
            <a:ext cx="3671292" cy="1841897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350"/>
            </a:lvl1pPr>
            <a:lvl2pPr>
              <a:buClr>
                <a:schemeClr val="accent1">
                  <a:lumMod val="75000"/>
                </a:schemeClr>
              </a:buClr>
              <a:defRPr sz="1200"/>
            </a:lvl2pPr>
            <a:lvl3pPr>
              <a:buClr>
                <a:schemeClr val="accent1">
                  <a:lumMod val="75000"/>
                </a:schemeClr>
              </a:buClr>
              <a:defRPr sz="1050"/>
            </a:lvl3pPr>
            <a:lvl4pPr>
              <a:buClr>
                <a:schemeClr val="accent1">
                  <a:lumMod val="75000"/>
                </a:schemeClr>
              </a:buClr>
              <a:defRPr sz="900"/>
            </a:lvl4pPr>
            <a:lvl5pPr>
              <a:buClr>
                <a:schemeClr val="accent1">
                  <a:lumMod val="75000"/>
                </a:schemeClr>
              </a:buCl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0366" y="2000250"/>
            <a:ext cx="3466903" cy="432197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solidFill>
                  <a:schemeClr val="accent1">
                    <a:lumMod val="75000"/>
                  </a:schemeClr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5975" y="2501503"/>
            <a:ext cx="3671292" cy="1841897"/>
          </a:xfrm>
        </p:spPr>
        <p:txBody>
          <a:bodyPr anchor="t">
            <a:normAutofit/>
          </a:bodyPr>
          <a:lstStyle>
            <a:lvl1pPr>
              <a:buClr>
                <a:schemeClr val="accent1">
                  <a:lumMod val="75000"/>
                </a:schemeClr>
              </a:buClr>
              <a:defRPr sz="1350"/>
            </a:lvl1pPr>
            <a:lvl2pPr>
              <a:buClr>
                <a:schemeClr val="accent1">
                  <a:lumMod val="75000"/>
                </a:schemeClr>
              </a:buClr>
              <a:defRPr sz="1200"/>
            </a:lvl2pPr>
            <a:lvl3pPr>
              <a:buClr>
                <a:schemeClr val="accent1">
                  <a:lumMod val="75000"/>
                </a:schemeClr>
              </a:buClr>
              <a:defRPr sz="1050"/>
            </a:lvl3pPr>
            <a:lvl4pPr>
              <a:buClr>
                <a:schemeClr val="accent1">
                  <a:lumMod val="75000"/>
                </a:schemeClr>
              </a:buClr>
              <a:defRPr sz="900"/>
            </a:lvl4pPr>
            <a:lvl5pPr>
              <a:buClr>
                <a:schemeClr val="accent1">
                  <a:lumMod val="75000"/>
                </a:schemeClr>
              </a:buCl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5769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199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4006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234" y="1200150"/>
            <a:ext cx="2661841" cy="1028700"/>
          </a:xfrm>
        </p:spPr>
        <p:txBody>
          <a:bodyPr anchor="b">
            <a:normAutofit/>
          </a:bodyPr>
          <a:lstStyle>
            <a:lvl1pPr algn="ctr">
              <a:defRPr sz="1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6525" y="514350"/>
            <a:ext cx="4680743" cy="3829051"/>
          </a:xfrm>
        </p:spPr>
        <p:txBody>
          <a:bodyPr anchor="ctr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234" y="2228850"/>
            <a:ext cx="2661841" cy="1371600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0766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043" y="1314449"/>
            <a:ext cx="4069619" cy="1028700"/>
          </a:xfrm>
        </p:spPr>
        <p:txBody>
          <a:bodyPr anchor="b">
            <a:normAutofit/>
          </a:bodyPr>
          <a:lstStyle>
            <a:lvl1pPr algn="ctr">
              <a:defRPr sz="21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6011" y="685800"/>
            <a:ext cx="2460731" cy="3429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043" y="2343149"/>
            <a:ext cx="4069619" cy="1371600"/>
          </a:xfrm>
        </p:spPr>
        <p:txBody>
          <a:bodyPr>
            <a:normAutofit/>
          </a:bodyPr>
          <a:lstStyle>
            <a:lvl1pPr marL="0" indent="0" algn="ctr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2106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13109" y="0"/>
            <a:ext cx="1827610" cy="51435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3234" y="514351"/>
            <a:ext cx="7514035" cy="131444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233" y="2000250"/>
            <a:ext cx="7514035" cy="23431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99492" y="4412457"/>
            <a:ext cx="85725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3074F12-AA26-4AC8-9962-C36BB8F32554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29210" y="4412457"/>
            <a:ext cx="531313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3893" y="4412457"/>
            <a:ext cx="4133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4B4072C-8F64-4132-B33D-45DCC95B1302}"/>
              </a:ext>
            </a:extLst>
          </p:cNvPr>
          <p:cNvSpPr txBox="1"/>
          <p:nvPr userDrawn="1"/>
        </p:nvSpPr>
        <p:spPr>
          <a:xfrm>
            <a:off x="-9150" y="5213747"/>
            <a:ext cx="83896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This presentation uses a free template provided by FPPT.com</a:t>
            </a: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www.free-power-point-templates.com</a:t>
            </a:r>
          </a:p>
        </p:txBody>
      </p:sp>
    </p:spTree>
    <p:extLst>
      <p:ext uri="{BB962C8B-B14F-4D97-AF65-F5344CB8AC3E}">
        <p14:creationId xmlns:p14="http://schemas.microsoft.com/office/powerpoint/2010/main" val="37143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  <p:sldLayoutId id="2147483773" r:id="rId17"/>
  </p:sldLayoutIdLst>
  <p:txStyles>
    <p:titleStyle>
      <a:lvl1pPr algn="ctr" defTabSz="342900" rtl="0" eaLnBrk="1" latinLnBrk="0" hangingPunct="1">
        <a:spcBef>
          <a:spcPct val="0"/>
        </a:spcBef>
        <a:buNone/>
        <a:defRPr sz="3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143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5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00113" indent="-214313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3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1572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500188" indent="-128588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spcAft>
          <a:spcPts val="45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05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83044" y="461907"/>
            <a:ext cx="6619244" cy="2497186"/>
          </a:xfrm>
        </p:spPr>
        <p:txBody>
          <a:bodyPr>
            <a:normAutofit/>
          </a:bodyPr>
          <a:lstStyle/>
          <a:p>
            <a:pPr algn="r"/>
            <a:r>
              <a:rPr lang="en-US" dirty="0" err="1"/>
              <a:t>Himpunan</a:t>
            </a:r>
            <a:r>
              <a:rPr lang="en-US" dirty="0"/>
              <a:t> dan </a:t>
            </a:r>
            <a:r>
              <a:rPr lang="en-US" dirty="0" err="1"/>
              <a:t>Kombinatorik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AFE306-B658-4ED3-90A7-64A56B3E1A1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Yuni</a:t>
            </a:r>
            <a:r>
              <a:rPr lang="en-US" dirty="0"/>
              <a:t> </a:t>
            </a:r>
            <a:r>
              <a:rPr lang="en-US" dirty="0" err="1"/>
              <a:t>Puspita</a:t>
            </a:r>
            <a:r>
              <a:rPr lang="en-US" dirty="0"/>
              <a:t> sari, s.</a:t>
            </a:r>
            <a:r>
              <a:rPr lang="en-US" dirty="0" err="1"/>
              <a:t>kom</a:t>
            </a:r>
            <a:r>
              <a:rPr lang="en-US" dirty="0"/>
              <a:t>.,</a:t>
            </a:r>
            <a:r>
              <a:rPr lang="en-US" dirty="0" err="1"/>
              <a:t>mti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CBDB06-D560-4BFF-ABD8-5B08243033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Tugas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4F13EF-E7C8-4F2A-9905-7824423E9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ES" dirty="0" err="1"/>
              <a:t>Tentukan</a:t>
            </a:r>
            <a:r>
              <a:rPr lang="es-ES" dirty="0"/>
              <a:t> </a:t>
            </a:r>
            <a:r>
              <a:rPr lang="es-ES" dirty="0" err="1"/>
              <a:t>himpunan</a:t>
            </a:r>
            <a:r>
              <a:rPr lang="es-ES" dirty="0"/>
              <a:t> </a:t>
            </a:r>
            <a:r>
              <a:rPr lang="es-ES" dirty="0" err="1"/>
              <a:t>hasil</a:t>
            </a:r>
            <a:r>
              <a:rPr lang="es-ES" dirty="0"/>
              <a:t> </a:t>
            </a:r>
            <a:r>
              <a:rPr lang="es-ES" dirty="0" err="1"/>
              <a:t>gabungan</a:t>
            </a:r>
            <a:r>
              <a:rPr lang="es-ES" dirty="0"/>
              <a:t>, irisan dan </a:t>
            </a:r>
            <a:r>
              <a:rPr lang="es-ES" dirty="0" err="1"/>
              <a:t>selisih</a:t>
            </a:r>
            <a:r>
              <a:rPr lang="es-ES" dirty="0"/>
              <a:t>  </a:t>
            </a:r>
            <a:r>
              <a:rPr lang="es-ES" dirty="0" err="1"/>
              <a:t>dari</a:t>
            </a:r>
            <a:r>
              <a:rPr lang="es-ES" dirty="0"/>
              <a:t> A = {1, 2, 3} dan B = {3, 4, 5}.</a:t>
            </a:r>
          </a:p>
          <a:p>
            <a:r>
              <a:rPr lang="en-US" dirty="0"/>
              <a:t>Dari 6 orang, </a:t>
            </a:r>
            <a:r>
              <a:rPr lang="en-US" dirty="0" err="1"/>
              <a:t>berapa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3 orang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lomba</a:t>
            </a:r>
            <a:r>
              <a:rPr lang="en-US" dirty="0"/>
              <a:t>?</a:t>
            </a:r>
          </a:p>
          <a:p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acara, </a:t>
            </a:r>
            <a:r>
              <a:rPr lang="en-US" dirty="0" err="1"/>
              <a:t>terdapat</a:t>
            </a:r>
            <a:r>
              <a:rPr lang="en-US" dirty="0"/>
              <a:t> 5 </a:t>
            </a:r>
            <a:r>
              <a:rPr lang="en-US" dirty="0" err="1"/>
              <a:t>peserta</a:t>
            </a:r>
            <a:r>
              <a:rPr lang="en-US" dirty="0"/>
              <a:t> yang </a:t>
            </a:r>
            <a:r>
              <a:rPr lang="en-US" dirty="0" err="1"/>
              <a:t>masing-masing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hadiah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3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hadiah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. </a:t>
            </a:r>
            <a:r>
              <a:rPr lang="en-US" dirty="0" err="1"/>
              <a:t>Berapa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pemilihan</a:t>
            </a:r>
            <a:r>
              <a:rPr lang="en-US" dirty="0"/>
              <a:t> </a:t>
            </a:r>
            <a:r>
              <a:rPr lang="en-US" dirty="0" err="1"/>
              <a:t>hadiah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dilakukan</a:t>
            </a:r>
            <a:r>
              <a:rPr lang="en-US" dirty="0"/>
              <a:t> oleh </a:t>
            </a:r>
            <a:r>
              <a:rPr lang="en-US" dirty="0" err="1"/>
              <a:t>peserta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?</a:t>
            </a:r>
          </a:p>
          <a:p>
            <a:r>
              <a:rPr lang="sv-SE" dirty="0"/>
              <a:t>Dari 7 orang, berapa banyak cara memilih 4 orang untuk menjadi anggota tim?</a:t>
            </a:r>
          </a:p>
          <a:p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10 </a:t>
            </a:r>
            <a:r>
              <a:rPr lang="en-US" dirty="0" err="1"/>
              <a:t>karyawan</a:t>
            </a:r>
            <a:r>
              <a:rPr lang="en-US" dirty="0"/>
              <a:t>, dan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3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mengikuti</a:t>
            </a:r>
            <a:r>
              <a:rPr lang="en-US" dirty="0"/>
              <a:t> </a:t>
            </a:r>
            <a:r>
              <a:rPr lang="en-US" dirty="0" err="1"/>
              <a:t>pelatihan</a:t>
            </a:r>
            <a:r>
              <a:rPr lang="en-US" dirty="0"/>
              <a:t> di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. </a:t>
            </a:r>
            <a:r>
              <a:rPr lang="en-US" dirty="0" err="1"/>
              <a:t>Berapa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126121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sv-SE" dirty="0"/>
              <a:t>Mahasiswa dapat memahami dan menjelaskan konsep dasar teori </a:t>
            </a:r>
            <a:r>
              <a:rPr lang="sv-SE" b="1" dirty="0"/>
              <a:t>himpunan</a:t>
            </a:r>
          </a:p>
          <a:p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menerapkan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b="1" dirty="0" err="1"/>
              <a:t>kombinatorik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menyelesaikan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.</a:t>
            </a:r>
          </a:p>
          <a:p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mengelompokkan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benar</a:t>
            </a:r>
            <a:r>
              <a:rPr lang="en-US" dirty="0"/>
              <a:t>.</a:t>
            </a:r>
          </a:p>
          <a:p>
            <a:r>
              <a:rPr lang="en-US" dirty="0" err="1"/>
              <a:t>Mahasiswa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menyelesaikan</a:t>
            </a:r>
            <a:r>
              <a:rPr lang="en-US" dirty="0"/>
              <a:t> </a:t>
            </a:r>
            <a:r>
              <a:rPr lang="en-US" dirty="0" err="1"/>
              <a:t>soal-soal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b="1" dirty="0" err="1"/>
              <a:t>permutasi</a:t>
            </a:r>
            <a:r>
              <a:rPr lang="en-US" dirty="0"/>
              <a:t> dan </a:t>
            </a:r>
            <a:r>
              <a:rPr lang="en-US" b="1" dirty="0" err="1"/>
              <a:t>kombinasi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A. </a:t>
            </a:r>
            <a:r>
              <a:rPr lang="en-US" dirty="0" err="1"/>
              <a:t>Himpunan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554633" y="1255955"/>
            <a:ext cx="7073826" cy="3649532"/>
          </a:xfrm>
        </p:spPr>
        <p:txBody>
          <a:bodyPr>
            <a:normAutofit lnSpcReduction="10000"/>
          </a:bodyPr>
          <a:lstStyle/>
          <a:p>
            <a:r>
              <a:rPr lang="en-US" b="1" dirty="0" err="1"/>
              <a:t>Notasi</a:t>
            </a:r>
            <a:r>
              <a:rPr lang="en-US" b="1" dirty="0"/>
              <a:t> </a:t>
            </a:r>
            <a:r>
              <a:rPr lang="en-US" b="1" dirty="0" err="1"/>
              <a:t>Himpunan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sekumpulan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ciri-ciri</a:t>
            </a:r>
            <a:r>
              <a:rPr lang="en-US" dirty="0"/>
              <a:t> </a:t>
            </a:r>
            <a:r>
              <a:rPr lang="en-US" dirty="0" err="1"/>
              <a:t>jelas</a:t>
            </a:r>
            <a:r>
              <a:rPr lang="en-US" dirty="0"/>
              <a:t> dan </a:t>
            </a:r>
            <a:r>
              <a:rPr lang="en-US" dirty="0" err="1"/>
              <a:t>terdefinisi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.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, </a:t>
            </a:r>
            <a:r>
              <a:rPr lang="en-US" dirty="0" err="1"/>
              <a:t>objek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bahkan</a:t>
            </a:r>
            <a:r>
              <a:rPr lang="en-US" dirty="0"/>
              <a:t> ide yang </a:t>
            </a:r>
            <a:r>
              <a:rPr lang="en-US" dirty="0" err="1"/>
              <a:t>relevan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pembelajaran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dirty="0"/>
              <a:t>: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genap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rentang</a:t>
            </a:r>
            <a:r>
              <a:rPr lang="en-US" dirty="0"/>
              <a:t> 1 </a:t>
            </a:r>
            <a:r>
              <a:rPr lang="en-US" dirty="0" err="1"/>
              <a:t>hingga</a:t>
            </a:r>
            <a:r>
              <a:rPr lang="en-US" dirty="0"/>
              <a:t> 10, </a:t>
            </a:r>
            <a:r>
              <a:rPr lang="en-US" dirty="0" err="1"/>
              <a:t>yaitu</a:t>
            </a:r>
            <a:r>
              <a:rPr lang="en-US" dirty="0"/>
              <a:t> {2, 4, 6, 8, 10}.</a:t>
            </a:r>
          </a:p>
          <a:p>
            <a:r>
              <a:rPr lang="en-US" b="1" dirty="0" err="1"/>
              <a:t>Notasi</a:t>
            </a:r>
            <a:r>
              <a:rPr lang="en-US" b="1" dirty="0"/>
              <a:t> </a:t>
            </a:r>
            <a:r>
              <a:rPr lang="en-US" b="1" dirty="0" err="1"/>
              <a:t>Himpunan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fi-FI" dirty="0"/>
              <a:t>Notasi himpunan menggunakan tanda kurung kurawal {}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kumpulan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dirty="0"/>
              <a:t>: </a:t>
            </a:r>
            <a:r>
              <a:rPr lang="en-US" dirty="0" err="1"/>
              <a:t>Himpunan</a:t>
            </a:r>
            <a:r>
              <a:rPr lang="en-US" dirty="0"/>
              <a:t> A = {1, 2, 3, 4}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yang </a:t>
            </a:r>
            <a:r>
              <a:rPr lang="en-US" dirty="0" err="1"/>
              <a:t>berisi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1, 2, 3, dan 4.</a:t>
            </a: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C39C9-82EA-4D0B-9662-ED2B576076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1909" y="844599"/>
            <a:ext cx="3649282" cy="510864"/>
          </a:xfrm>
        </p:spPr>
        <p:txBody>
          <a:bodyPr>
            <a:normAutofit/>
          </a:bodyPr>
          <a:lstStyle/>
          <a:p>
            <a:r>
              <a:rPr lang="en-US" sz="1800" dirty="0" err="1"/>
              <a:t>Jenis-Jenis</a:t>
            </a:r>
            <a:r>
              <a:rPr lang="en-US" sz="1800" dirty="0"/>
              <a:t> </a:t>
            </a:r>
            <a:r>
              <a:rPr lang="en-US" sz="1800" dirty="0" err="1"/>
              <a:t>Himpunan</a:t>
            </a:r>
            <a:endParaRPr lang="en-US" sz="1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F99C60-B73C-4FB7-9660-D6A9E7A232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342900" indent="-342900">
              <a:buAutoNum type="arabicPeriod"/>
            </a:pP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Kosong</a:t>
            </a:r>
            <a:r>
              <a:rPr lang="en-US" dirty="0"/>
              <a:t> (∅)</a:t>
            </a:r>
          </a:p>
          <a:p>
            <a:pPr marL="0" indent="0">
              <a:buNone/>
            </a:pP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nn-NO" dirty="0"/>
              <a:t>Himpunan yang tidak memiliki elemen sama sekali. Dengan kata lain, himpunan kosong tidak mengandung objek atau elemen apa pun.</a:t>
            </a:r>
          </a:p>
          <a:p>
            <a:pPr marL="0" indent="0">
              <a:buNone/>
            </a:pPr>
            <a:r>
              <a:rPr lang="en-US" dirty="0" err="1"/>
              <a:t>Dilambangkan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simbol</a:t>
            </a:r>
            <a:r>
              <a:rPr lang="en-US" dirty="0"/>
              <a:t> ∅ </a:t>
            </a:r>
            <a:r>
              <a:rPr lang="en-US" dirty="0" err="1"/>
              <a:t>atau</a:t>
            </a:r>
            <a:r>
              <a:rPr lang="en-US" dirty="0"/>
              <a:t> {}.</a:t>
            </a:r>
          </a:p>
          <a:p>
            <a:r>
              <a:rPr lang="en-US" b="1" dirty="0" err="1"/>
              <a:t>Contoh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5 dan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1, </a:t>
            </a:r>
            <a:r>
              <a:rPr lang="en-US" dirty="0" err="1"/>
              <a:t>yaitu</a:t>
            </a:r>
            <a:r>
              <a:rPr lang="en-US" dirty="0"/>
              <a:t> ∅,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angka</a:t>
            </a:r>
            <a:r>
              <a:rPr lang="en-US" dirty="0"/>
              <a:t> yang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kondisi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</a:t>
            </a:r>
          </a:p>
          <a:p>
            <a:r>
              <a:rPr lang="en-US" b="1" dirty="0" err="1"/>
              <a:t>Notasi</a:t>
            </a:r>
            <a:r>
              <a:rPr lang="en-US" dirty="0"/>
              <a:t>: A = ∅ </a:t>
            </a:r>
            <a:r>
              <a:rPr lang="en-US" dirty="0" err="1"/>
              <a:t>atau</a:t>
            </a:r>
            <a:r>
              <a:rPr lang="en-US" dirty="0"/>
              <a:t> A = {}.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9355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F99C60-B73C-4FB7-9660-D6A9E7A23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25619" y="1344706"/>
            <a:ext cx="6702840" cy="308871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/>
              <a:t>2.  </a:t>
            </a:r>
            <a:r>
              <a:rPr lang="en-US" dirty="0" err="1"/>
              <a:t>Himpunan</a:t>
            </a:r>
            <a:r>
              <a:rPr lang="en-US" dirty="0"/>
              <a:t> Universal (U)</a:t>
            </a:r>
          </a:p>
          <a:p>
            <a:pPr marL="0" indent="0">
              <a:buNone/>
            </a:pPr>
            <a:r>
              <a:rPr lang="en-US" dirty="0" err="1"/>
              <a:t>Himpunan</a:t>
            </a:r>
            <a:r>
              <a:rPr lang="en-US" dirty="0"/>
              <a:t> yang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pembicaraan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yang </a:t>
            </a:r>
            <a:r>
              <a:rPr lang="en-US" dirty="0" err="1"/>
              <a:t>relevan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pembahasan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berada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universal </a:t>
            </a:r>
            <a:r>
              <a:rPr lang="en-US" dirty="0" err="1"/>
              <a:t>ini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Biasanya</a:t>
            </a:r>
            <a:r>
              <a:rPr lang="en-US" dirty="0"/>
              <a:t> </a:t>
            </a:r>
            <a:r>
              <a:rPr lang="en-US" dirty="0" err="1"/>
              <a:t>dilambangkan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huruf</a:t>
            </a:r>
            <a:r>
              <a:rPr lang="en-US" dirty="0"/>
              <a:t> </a:t>
            </a:r>
            <a:r>
              <a:rPr lang="en-US" dirty="0" err="1"/>
              <a:t>kapital</a:t>
            </a:r>
            <a:r>
              <a:rPr lang="en-US" dirty="0"/>
              <a:t> U.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bulat</a:t>
            </a:r>
            <a:r>
              <a:rPr lang="en-US" dirty="0"/>
              <a:t>, </a:t>
            </a:r>
            <a:r>
              <a:rPr lang="en-US" dirty="0" err="1"/>
              <a:t>himpunan</a:t>
            </a:r>
            <a:r>
              <a:rPr lang="en-US" dirty="0"/>
              <a:t> universal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bulat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U = {..., -3, -2, -1, 0, 1, 2, 3, ...}.</a:t>
            </a:r>
          </a:p>
          <a:p>
            <a:pPr marL="0" indent="0">
              <a:buNone/>
            </a:pPr>
            <a:r>
              <a:rPr lang="en-US" dirty="0" err="1"/>
              <a:t>Himpunan</a:t>
            </a:r>
            <a:r>
              <a:rPr lang="en-US" dirty="0"/>
              <a:t> universal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bergantung</a:t>
            </a:r>
            <a:r>
              <a:rPr lang="en-US" dirty="0"/>
              <a:t> pada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pembicaraan</a:t>
            </a:r>
            <a:r>
              <a:rPr lang="en-US" dirty="0"/>
              <a:t> yang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dipertimbangkan</a:t>
            </a:r>
            <a:r>
              <a:rPr lang="en-US" dirty="0"/>
              <a:t>. </a:t>
            </a:r>
            <a:r>
              <a:rPr lang="en-US" dirty="0" err="1"/>
              <a:t>Biasanya</a:t>
            </a:r>
            <a:r>
              <a:rPr lang="en-US" dirty="0"/>
              <a:t>,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yang </a:t>
            </a:r>
            <a:r>
              <a:rPr lang="en-US" dirty="0" err="1"/>
              <a:t>dibahas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universal </a:t>
            </a:r>
            <a:r>
              <a:rPr lang="en-US" dirty="0" err="1"/>
              <a:t>ini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05280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F99C60-B73C-4FB7-9660-D6A9E7A232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9558" y="774551"/>
            <a:ext cx="6884894" cy="3991087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3.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(Subset)</a:t>
            </a:r>
          </a:p>
          <a:p>
            <a:pPr marL="0" indent="0">
              <a:buNone/>
            </a:pPr>
            <a:r>
              <a:rPr lang="en-US" dirty="0" err="1"/>
              <a:t>Himpunan</a:t>
            </a:r>
            <a:r>
              <a:rPr lang="en-US" dirty="0"/>
              <a:t> yang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elemen-elemennya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lain. </a:t>
            </a:r>
            <a:r>
              <a:rPr lang="en-US" dirty="0" err="1"/>
              <a:t>Dengan</a:t>
            </a:r>
            <a:r>
              <a:rPr lang="en-US" dirty="0"/>
              <a:t> kata lain,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yang </a:t>
            </a:r>
            <a:r>
              <a:rPr lang="en-US" dirty="0" err="1"/>
              <a:t>anggotanya</a:t>
            </a:r>
            <a:r>
              <a:rPr lang="en-US" dirty="0"/>
              <a:t> </a:t>
            </a:r>
            <a:r>
              <a:rPr lang="en-US" dirty="0" err="1"/>
              <a:t>berasal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Dilambangkan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tanda</a:t>
            </a:r>
            <a:r>
              <a:rPr lang="en-US" dirty="0"/>
              <a:t> ⊆.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dirty="0"/>
              <a:t>:</a:t>
            </a:r>
          </a:p>
          <a:p>
            <a:pPr>
              <a:buFontTx/>
              <a:buChar char="-"/>
            </a:pPr>
            <a:r>
              <a:rPr lang="en-US" dirty="0" err="1"/>
              <a:t>Jika</a:t>
            </a:r>
            <a:r>
              <a:rPr lang="en-US" dirty="0"/>
              <a:t> A = {1, 2, 3} dan B = {1, 2, 3, 4, 5}, </a:t>
            </a:r>
            <a:r>
              <a:rPr lang="en-US" dirty="0" err="1"/>
              <a:t>maka</a:t>
            </a:r>
            <a:r>
              <a:rPr lang="en-US" dirty="0"/>
              <a:t> 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B, </a:t>
            </a:r>
            <a:r>
              <a:rPr lang="en-US" dirty="0" err="1"/>
              <a:t>yaitu</a:t>
            </a:r>
            <a:r>
              <a:rPr lang="en-US" dirty="0"/>
              <a:t> A ⊆ B.</a:t>
            </a:r>
          </a:p>
          <a:p>
            <a:pPr>
              <a:buFontTx/>
              <a:buChar char="-"/>
            </a:pPr>
            <a:r>
              <a:rPr lang="en-US" dirty="0"/>
              <a:t>A ⊆ B </a:t>
            </a:r>
            <a:r>
              <a:rPr lang="en-US" dirty="0" err="1"/>
              <a:t>berarti</a:t>
            </a:r>
            <a:r>
              <a:rPr lang="en-US" dirty="0"/>
              <a:t> A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B,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A </a:t>
            </a:r>
            <a:r>
              <a:rPr lang="en-US" dirty="0" err="1"/>
              <a:t>ada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B.</a:t>
            </a:r>
          </a:p>
          <a:p>
            <a:pPr>
              <a:buFontTx/>
              <a:buChar char="-"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Penjelasan</a:t>
            </a:r>
            <a:r>
              <a:rPr lang="en-US" dirty="0"/>
              <a:t> :</a:t>
            </a:r>
          </a:p>
          <a:p>
            <a:pPr marL="342900" indent="-342900">
              <a:buAutoNum type="alphaLcPeriod"/>
            </a:pP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berupa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persis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induknya</a:t>
            </a:r>
            <a:r>
              <a:rPr lang="en-US" dirty="0"/>
              <a:t>,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menyebutnya</a:t>
            </a:r>
            <a:r>
              <a:rPr lang="en-US" dirty="0"/>
              <a:t> </a:t>
            </a:r>
            <a:r>
              <a:rPr lang="en-US" b="1" dirty="0" err="1"/>
              <a:t>himpunan</a:t>
            </a:r>
            <a:r>
              <a:rPr lang="en-US" b="1" dirty="0"/>
              <a:t> yang </a:t>
            </a:r>
            <a:r>
              <a:rPr lang="en-US" b="1" dirty="0" err="1"/>
              <a:t>sama</a:t>
            </a:r>
            <a:r>
              <a:rPr lang="en-US" b="1" dirty="0"/>
              <a:t> (equal set)</a:t>
            </a:r>
          </a:p>
          <a:p>
            <a:pPr marL="342900" indent="-342900">
              <a:buAutoNum type="alphaLcPeriod"/>
            </a:pP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juga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dirinya</a:t>
            </a:r>
            <a:r>
              <a:rPr lang="en-US" dirty="0"/>
              <a:t> </a:t>
            </a:r>
            <a:r>
              <a:rPr lang="en-US" dirty="0" err="1"/>
              <a:t>sendiri</a:t>
            </a:r>
            <a:r>
              <a:rPr lang="en-US" dirty="0"/>
              <a:t>. </a:t>
            </a:r>
            <a:r>
              <a:rPr lang="en-US" dirty="0" err="1"/>
              <a:t>Misalnya</a:t>
            </a:r>
            <a:r>
              <a:rPr lang="en-US" dirty="0"/>
              <a:t>, A ⊆ A</a:t>
            </a:r>
          </a:p>
          <a:p>
            <a:pPr marL="342900" indent="-342900">
              <a:buAutoNum type="alphaLcPeriod"/>
            </a:pP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kosong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kosong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.</a:t>
            </a:r>
          </a:p>
          <a:p>
            <a:pPr>
              <a:buFontTx/>
              <a:buChar char="-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561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981DE-61EA-486E-94F4-B0A9CBDAD0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584" y="339537"/>
            <a:ext cx="7185618" cy="1274109"/>
          </a:xfrm>
        </p:spPr>
        <p:txBody>
          <a:bodyPr>
            <a:normAutofit fontScale="90000"/>
          </a:bodyPr>
          <a:lstStyle/>
          <a:p>
            <a:r>
              <a:rPr lang="en-US" sz="1600" dirty="0" err="1"/>
              <a:t>Berikut</a:t>
            </a:r>
            <a:r>
              <a:rPr lang="en-US" sz="1600" dirty="0"/>
              <a:t> </a:t>
            </a:r>
            <a:r>
              <a:rPr lang="en-US" sz="1600" dirty="0" err="1"/>
              <a:t>adalah</a:t>
            </a:r>
            <a:r>
              <a:rPr lang="en-US" sz="1600" dirty="0"/>
              <a:t> </a:t>
            </a:r>
            <a:r>
              <a:rPr lang="en-US" sz="1600" b="1" dirty="0" err="1"/>
              <a:t>contoh</a:t>
            </a:r>
            <a:r>
              <a:rPr lang="en-US" sz="1600" b="1" dirty="0"/>
              <a:t> Diagram Venn</a:t>
            </a:r>
            <a:r>
              <a:rPr lang="en-US" sz="1600" dirty="0"/>
              <a:t> </a:t>
            </a:r>
            <a:r>
              <a:rPr lang="en-US" sz="1600" dirty="0" err="1"/>
              <a:t>untuk</a:t>
            </a:r>
            <a:r>
              <a:rPr lang="en-US" sz="1600" dirty="0"/>
              <a:t> </a:t>
            </a:r>
            <a:r>
              <a:rPr lang="en-US" sz="1600" dirty="0" err="1"/>
              <a:t>himpunan</a:t>
            </a:r>
            <a:r>
              <a:rPr lang="en-US" sz="1600" dirty="0"/>
              <a:t> A = {1, 2, 3, 4} dan B = {3, 4, 5, 6}:</a:t>
            </a:r>
            <a:br>
              <a:rPr lang="en-US" sz="1600" dirty="0"/>
            </a:br>
            <a:r>
              <a:rPr lang="en-US" sz="1600" dirty="0"/>
              <a:t>- </a:t>
            </a:r>
            <a:r>
              <a:rPr lang="es-ES" sz="1600" b="1" dirty="0" err="1"/>
              <a:t>Gabungan</a:t>
            </a:r>
            <a:r>
              <a:rPr lang="es-ES" sz="1600" b="1" dirty="0"/>
              <a:t> (A ∪ B)	</a:t>
            </a:r>
            <a:r>
              <a:rPr lang="es-ES" sz="1600" dirty="0"/>
              <a:t>: {1, 2, 3, 4, 5, 6}</a:t>
            </a:r>
            <a:br>
              <a:rPr lang="es-ES" sz="1600" dirty="0"/>
            </a:br>
            <a:r>
              <a:rPr lang="es-ES" sz="1600" dirty="0"/>
              <a:t>- </a:t>
            </a:r>
            <a:r>
              <a:rPr lang="pt-BR" sz="1600" b="1" dirty="0"/>
              <a:t>Irisan (A ∩ B) 		</a:t>
            </a:r>
            <a:r>
              <a:rPr lang="pt-BR" sz="1600" dirty="0"/>
              <a:t>: {3, 4}</a:t>
            </a:r>
            <a:br>
              <a:rPr lang="pt-BR" sz="1600" dirty="0"/>
            </a:br>
            <a:r>
              <a:rPr lang="pt-BR" sz="1600" dirty="0"/>
              <a:t>- </a:t>
            </a:r>
            <a:r>
              <a:rPr lang="en-US" sz="1600" b="1" dirty="0" err="1"/>
              <a:t>Selisih</a:t>
            </a:r>
            <a:r>
              <a:rPr lang="en-US" sz="1600" b="1" dirty="0"/>
              <a:t> (A − B)		</a:t>
            </a:r>
            <a:r>
              <a:rPr lang="en-US" sz="1600" dirty="0"/>
              <a:t>: {1, 2}</a:t>
            </a:r>
            <a:br>
              <a:rPr lang="es-ES" sz="1600" dirty="0"/>
            </a:br>
            <a:endParaRPr lang="en-US" sz="16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6AEDACD-9680-4CFA-9965-50AACE6E7B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2694" y="2077758"/>
            <a:ext cx="2934872" cy="2386666"/>
          </a:xfrm>
        </p:spPr>
      </p:pic>
    </p:spTree>
    <p:extLst>
      <p:ext uri="{BB962C8B-B14F-4D97-AF65-F5344CB8AC3E}">
        <p14:creationId xmlns:p14="http://schemas.microsoft.com/office/powerpoint/2010/main" val="41653393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B. </a:t>
            </a:r>
            <a:r>
              <a:rPr lang="en-US" dirty="0" err="1"/>
              <a:t>Kombinatorik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>
              <a:xfrm>
                <a:off x="1554633" y="1255955"/>
                <a:ext cx="7073826" cy="3649532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 b="1" dirty="0"/>
                  <a:t>Permutasi</a:t>
                </a:r>
                <a:endParaRPr lang="en-US" dirty="0"/>
              </a:p>
              <a:p>
                <a:pPr marL="0" indent="0">
                  <a:buNone/>
                </a:pPr>
                <a:r>
                  <a:rPr lang="en-US" dirty="0" err="1"/>
                  <a:t>Permutasi</a:t>
                </a:r>
                <a:r>
                  <a:rPr lang="en-US" dirty="0"/>
                  <a:t> </a:t>
                </a:r>
                <a:r>
                  <a:rPr lang="en-US" dirty="0" err="1"/>
                  <a:t>adalah</a:t>
                </a:r>
                <a:r>
                  <a:rPr lang="en-US" dirty="0"/>
                  <a:t> </a:t>
                </a:r>
                <a:r>
                  <a:rPr lang="en-US" dirty="0" err="1"/>
                  <a:t>cara</a:t>
                </a:r>
                <a:r>
                  <a:rPr lang="en-US" dirty="0"/>
                  <a:t> </a:t>
                </a:r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menyusun</a:t>
                </a:r>
                <a:r>
                  <a:rPr lang="en-US" dirty="0"/>
                  <a:t> </a:t>
                </a:r>
                <a:r>
                  <a:rPr lang="en-US" dirty="0" err="1"/>
                  <a:t>elemen</a:t>
                </a:r>
                <a:r>
                  <a:rPr lang="en-US" dirty="0"/>
                  <a:t> </a:t>
                </a:r>
                <a:r>
                  <a:rPr lang="en-US" dirty="0" err="1"/>
                  <a:t>dalam</a:t>
                </a:r>
                <a:r>
                  <a:rPr lang="en-US" dirty="0"/>
                  <a:t> </a:t>
                </a:r>
                <a:r>
                  <a:rPr lang="en-US" dirty="0" err="1"/>
                  <a:t>urutan</a:t>
                </a:r>
                <a:r>
                  <a:rPr lang="en-US" dirty="0"/>
                  <a:t> </a:t>
                </a:r>
                <a:r>
                  <a:rPr lang="en-US" dirty="0" err="1"/>
                  <a:t>tertentu</a:t>
                </a:r>
                <a:r>
                  <a:rPr lang="en-US" dirty="0"/>
                  <a:t>. </a:t>
                </a:r>
                <a:r>
                  <a:rPr lang="en-US" dirty="0" err="1"/>
                  <a:t>Permutasi</a:t>
                </a:r>
                <a:r>
                  <a:rPr lang="en-US" dirty="0"/>
                  <a:t> </a:t>
                </a:r>
                <a:r>
                  <a:rPr lang="en-US" dirty="0" err="1"/>
                  <a:t>menganggap</a:t>
                </a:r>
                <a:r>
                  <a:rPr lang="en-US" dirty="0"/>
                  <a:t> </a:t>
                </a:r>
                <a:r>
                  <a:rPr lang="en-US" dirty="0" err="1"/>
                  <a:t>urutan</a:t>
                </a:r>
                <a:r>
                  <a:rPr lang="en-US" dirty="0"/>
                  <a:t> </a:t>
                </a:r>
                <a:r>
                  <a:rPr lang="en-US" dirty="0" err="1"/>
                  <a:t>elemen</a:t>
                </a:r>
                <a:r>
                  <a:rPr lang="en-US" dirty="0"/>
                  <a:t> </a:t>
                </a:r>
                <a:r>
                  <a:rPr lang="en-US" dirty="0" err="1"/>
                  <a:t>sangat</a:t>
                </a:r>
                <a:r>
                  <a:rPr lang="en-US" dirty="0"/>
                  <a:t> </a:t>
                </a:r>
                <a:r>
                  <a:rPr lang="en-US" dirty="0" err="1"/>
                  <a:t>penting</a:t>
                </a:r>
                <a:r>
                  <a:rPr lang="en-US" dirty="0"/>
                  <a:t>.</a:t>
                </a:r>
              </a:p>
              <a:p>
                <a:pPr marL="0" indent="0">
                  <a:buNone/>
                </a:pPr>
                <a:r>
                  <a:rPr lang="pt-BR" b="1" dirty="0"/>
                  <a:t>Rumus Permutasi</a:t>
                </a:r>
                <a:r>
                  <a:rPr lang="pt-BR" dirty="0"/>
                  <a:t>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𝑃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𝑟</m:t>
                          </m:r>
                        </m:e>
                      </m:d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pt-BR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BR" i="1" smtClean="0"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</m:num>
                        <m:den>
                          <m:d>
                            <m:d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 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𝑟</m:t>
                              </m:r>
                            </m:e>
                          </m:d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!</m:t>
                          </m:r>
                        </m:den>
                      </m:f>
                    </m:oMath>
                  </m:oMathPara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b="1" dirty="0" err="1"/>
                  <a:t>Contoh</a:t>
                </a:r>
                <a:r>
                  <a:rPr lang="en-US" dirty="0"/>
                  <a:t>: </a:t>
                </a:r>
              </a:p>
              <a:p>
                <a:pPr marL="0" indent="0">
                  <a:buNone/>
                </a:pPr>
                <a:r>
                  <a:rPr lang="en-US" dirty="0"/>
                  <a:t>Dari 4 </a:t>
                </a:r>
                <a:r>
                  <a:rPr lang="en-US" dirty="0" err="1"/>
                  <a:t>buku</a:t>
                </a:r>
                <a:r>
                  <a:rPr lang="en-US" dirty="0"/>
                  <a:t> yang </a:t>
                </a:r>
                <a:r>
                  <a:rPr lang="en-US" dirty="0" err="1"/>
                  <a:t>berbeda</a:t>
                </a:r>
                <a:r>
                  <a:rPr lang="en-US" dirty="0"/>
                  <a:t>, </a:t>
                </a:r>
                <a:r>
                  <a:rPr lang="en-US" dirty="0" err="1"/>
                  <a:t>berapa</a:t>
                </a:r>
                <a:r>
                  <a:rPr lang="en-US" dirty="0"/>
                  <a:t> </a:t>
                </a:r>
                <a:r>
                  <a:rPr lang="en-US" dirty="0" err="1"/>
                  <a:t>banyak</a:t>
                </a:r>
                <a:r>
                  <a:rPr lang="en-US" dirty="0"/>
                  <a:t> </a:t>
                </a:r>
                <a:r>
                  <a:rPr lang="en-US" dirty="0" err="1"/>
                  <a:t>cara</a:t>
                </a:r>
                <a:r>
                  <a:rPr lang="en-US" dirty="0"/>
                  <a:t> </a:t>
                </a:r>
                <a:r>
                  <a:rPr lang="en-US" dirty="0" err="1"/>
                  <a:t>untuk</a:t>
                </a:r>
                <a:r>
                  <a:rPr lang="en-US" dirty="0"/>
                  <a:t> </a:t>
                </a:r>
                <a:r>
                  <a:rPr lang="en-US" dirty="0" err="1"/>
                  <a:t>memilih</a:t>
                </a:r>
                <a:r>
                  <a:rPr lang="en-US" dirty="0"/>
                  <a:t> dan </a:t>
                </a:r>
                <a:r>
                  <a:rPr lang="en-US" dirty="0" err="1"/>
                  <a:t>menyusun</a:t>
                </a:r>
                <a:r>
                  <a:rPr lang="en-US" dirty="0"/>
                  <a:t> 2 </a:t>
                </a:r>
                <a:r>
                  <a:rPr lang="en-US" dirty="0" err="1"/>
                  <a:t>buku</a:t>
                </a:r>
                <a:r>
                  <a:rPr lang="en-US" dirty="0"/>
                  <a:t> ?</a:t>
                </a:r>
              </a:p>
              <a:p>
                <a:pPr marL="0" indent="0">
                  <a:buNone/>
                </a:pPr>
                <a:r>
                  <a:rPr lang="pt-BR" dirty="0"/>
                  <a:t>P(4,2) </a:t>
                </a:r>
                <a14:m>
                  <m:oMath xmlns:m="http://schemas.openxmlformats.org/officeDocument/2006/math">
                    <m:r>
                      <a:rPr lang="pt-BR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4!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2!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4 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3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2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1 </m:t>
                        </m:r>
                      </m:num>
                      <m:den>
                        <m:r>
                          <a:rPr lang="pt-BR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1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=12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𝐶𝑎𝑟𝑎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54633" y="1255955"/>
                <a:ext cx="7073826" cy="3649532"/>
              </a:xfrm>
              <a:blipFill>
                <a:blip r:embed="rId2"/>
                <a:stretch>
                  <a:fillRect l="-1207" t="-3339" b="-1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982181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>
              <a:xfrm>
                <a:off x="1554633" y="1255955"/>
                <a:ext cx="7073826" cy="3649532"/>
              </a:xfrm>
            </p:spPr>
            <p:txBody>
              <a:bodyPr>
                <a:normAutofit fontScale="92500" lnSpcReduction="20000"/>
              </a:bodyPr>
              <a:lstStyle/>
              <a:p>
                <a:r>
                  <a:rPr lang="en-US" b="1" dirty="0"/>
                  <a:t>Kombinasi</a:t>
                </a:r>
                <a:endParaRPr lang="en-US" dirty="0"/>
              </a:p>
              <a:p>
                <a:pPr marL="0" indent="0">
                  <a:buNone/>
                </a:pPr>
                <a:r>
                  <a:rPr lang="nn-NO" dirty="0"/>
                  <a:t>Kombinasi adalah cara untuk memilih elemen tanpa memperhatikan urutan. Di sini, urutan elemen tidak dianggap penting.</a:t>
                </a:r>
              </a:p>
              <a:p>
                <a:pPr marL="0" indent="0">
                  <a:buNone/>
                </a:pPr>
                <a:endParaRPr lang="nn-NO" b="1" dirty="0"/>
              </a:p>
              <a:p>
                <a:pPr marL="0" indent="0">
                  <a:buNone/>
                </a:pPr>
                <a:r>
                  <a:rPr lang="pt-BR" b="1" dirty="0"/>
                  <a:t>Rumus Permutasi</a:t>
                </a:r>
                <a:r>
                  <a:rPr lang="pt-BR" dirty="0"/>
                  <a:t>:</a:t>
                </a:r>
              </a:p>
              <a:p>
                <a:pPr marL="0" indent="0">
                  <a:buNone/>
                </a:pPr>
                <a:r>
                  <a:rPr lang="en-US" b="0" dirty="0"/>
                  <a:t>C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i="1" smtClean="0">
                            <a:latin typeface="Cambria Math" panose="02040503050406030204" pitchFamily="18" charset="0"/>
                          </a:rPr>
                          <m:t>𝑛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𝑟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! 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𝑛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 −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𝑟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</m:oMath>
                </a14:m>
                <a:endParaRPr lang="en-US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b="1" dirty="0" err="1"/>
                  <a:t>Contoh</a:t>
                </a:r>
                <a:r>
                  <a:rPr lang="en-US" dirty="0"/>
                  <a:t>: </a:t>
                </a:r>
              </a:p>
              <a:p>
                <a:pPr marL="0" indent="0">
                  <a:buNone/>
                </a:pPr>
                <a:r>
                  <a:rPr lang="en-US" dirty="0"/>
                  <a:t>Dari 5 </a:t>
                </a:r>
                <a:r>
                  <a:rPr lang="en-US" dirty="0" err="1"/>
                  <a:t>buku</a:t>
                </a:r>
                <a:r>
                  <a:rPr lang="en-US" dirty="0"/>
                  <a:t> yang </a:t>
                </a:r>
                <a:r>
                  <a:rPr lang="en-US" dirty="0" err="1"/>
                  <a:t>berbeda</a:t>
                </a:r>
                <a:r>
                  <a:rPr lang="en-US" dirty="0"/>
                  <a:t>, </a:t>
                </a:r>
                <a:r>
                  <a:rPr lang="en-US" dirty="0" err="1"/>
                  <a:t>berapa</a:t>
                </a:r>
                <a:r>
                  <a:rPr lang="en-US" dirty="0"/>
                  <a:t> </a:t>
                </a:r>
                <a:r>
                  <a:rPr lang="en-US" dirty="0" err="1"/>
                  <a:t>banyak</a:t>
                </a:r>
                <a:r>
                  <a:rPr lang="en-US" dirty="0"/>
                  <a:t> </a:t>
                </a:r>
                <a:r>
                  <a:rPr lang="en-US" dirty="0" err="1"/>
                  <a:t>cara</a:t>
                </a:r>
                <a:r>
                  <a:rPr lang="en-US" dirty="0"/>
                  <a:t> </a:t>
                </a:r>
                <a:r>
                  <a:rPr lang="en-US" dirty="0" err="1"/>
                  <a:t>memilih</a:t>
                </a:r>
                <a:r>
                  <a:rPr lang="en-US" dirty="0"/>
                  <a:t> 2 </a:t>
                </a:r>
                <a:r>
                  <a:rPr lang="en-US" dirty="0" err="1"/>
                  <a:t>buku</a:t>
                </a:r>
                <a:r>
                  <a:rPr lang="en-US" dirty="0"/>
                  <a:t> </a:t>
                </a:r>
                <a:r>
                  <a:rPr lang="en-US" dirty="0" err="1"/>
                  <a:t>tanpa</a:t>
                </a:r>
                <a:r>
                  <a:rPr lang="en-US" dirty="0"/>
                  <a:t> </a:t>
                </a:r>
                <a:r>
                  <a:rPr lang="en-US" dirty="0" err="1"/>
                  <a:t>memperhatikan</a:t>
                </a:r>
                <a:r>
                  <a:rPr lang="en-US" dirty="0"/>
                  <a:t> </a:t>
                </a:r>
                <a:r>
                  <a:rPr lang="en-US" dirty="0" err="1"/>
                  <a:t>urutannya</a:t>
                </a:r>
                <a:r>
                  <a:rPr lang="en-US" dirty="0"/>
                  <a:t>?</a:t>
                </a:r>
              </a:p>
              <a:p>
                <a:pPr marL="0" indent="0">
                  <a:buNone/>
                </a:pPr>
                <a:r>
                  <a:rPr lang="pt-BR" dirty="0"/>
                  <a:t>C(5,2) </a:t>
                </a:r>
                <a14:m>
                  <m:oMath xmlns:m="http://schemas.openxmlformats.org/officeDocument/2006/math">
                    <m:r>
                      <a:rPr lang="pt-BR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2!</m:t>
                        </m:r>
                        <m:d>
                          <m:d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5−2</m:t>
                            </m:r>
                          </m:e>
                        </m:d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!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5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4  </m:t>
                        </m:r>
                      </m:num>
                      <m:den>
                        <m:r>
                          <a:rPr lang="pt-BR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 1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=1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0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𝐶𝑎𝑟𝑎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54633" y="1255955"/>
                <a:ext cx="7073826" cy="3649532"/>
              </a:xfrm>
              <a:blipFill>
                <a:blip r:embed="rId2"/>
                <a:stretch>
                  <a:fillRect l="-1207" t="-384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14296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EB8F22"/>
      </a:accent1>
      <a:accent2>
        <a:srgbClr val="CD4223"/>
      </a:accent2>
      <a:accent3>
        <a:srgbClr val="A89374"/>
      </a:accent3>
      <a:accent4>
        <a:srgbClr val="83AA67"/>
      </a:accent4>
      <a:accent5>
        <a:srgbClr val="4FA9C1"/>
      </a:accent5>
      <a:accent6>
        <a:srgbClr val="9390AF"/>
      </a:accent6>
      <a:hlink>
        <a:srgbClr val="EC7220"/>
      </a:hlink>
      <a:folHlink>
        <a:srgbClr val="F09355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EBEC8F79-A447-43FC-8E81-85E8468AF3F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796</Words>
  <Application>Microsoft Office PowerPoint</Application>
  <PresentationFormat>On-screen Show (16:9)</PresentationFormat>
  <Paragraphs>67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Cambria Math</vt:lpstr>
      <vt:lpstr>Corbel</vt:lpstr>
      <vt:lpstr>Parallax</vt:lpstr>
      <vt:lpstr>Himpunan dan Kombinatorik</vt:lpstr>
      <vt:lpstr>Tujuan Pembelajaran</vt:lpstr>
      <vt:lpstr>A. Himpunan</vt:lpstr>
      <vt:lpstr>Jenis-Jenis Himpunan</vt:lpstr>
      <vt:lpstr>PowerPoint Presentation</vt:lpstr>
      <vt:lpstr>PowerPoint Presentation</vt:lpstr>
      <vt:lpstr>Berikut adalah contoh Diagram Venn untuk himpunan A = {1, 2, 3, 4} dan B = {3, 4, 5, 6}: - Gabungan (A ∪ B) : {1, 2, 3, 4, 5, 6} - Irisan (A ∩ B)   : {3, 4} - Selisih (A − B)  : {1, 2} </vt:lpstr>
      <vt:lpstr>B. Kombinatorik</vt:lpstr>
      <vt:lpstr>PowerPoint Presentation</vt:lpstr>
      <vt:lpstr>Tugas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2017-08-01T15:40:51Z</dcterms:created>
  <dcterms:modified xsi:type="dcterms:W3CDTF">2025-09-23T09:00:36Z</dcterms:modified>
</cp:coreProperties>
</file>