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17B49-4F2A-46FD-8373-37D825EE6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2A5950-FBDB-458E-833D-D4F5938FF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1E599-312B-4065-AA04-603989B22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4D21-6CF6-4331-9220-4C08BEEDE43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AB6E0-18D0-407D-98AC-812C42735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5E9F4-6CF1-43FC-90ED-173B7EEE7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4CA0-4B3D-457F-96C0-78156B99D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364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206C9-1EEB-406D-9B9F-B13768382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855AF1-125C-432E-86D9-AB450F34C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D1152-0294-4BC4-BEB8-E182FA466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4D21-6CF6-4331-9220-4C08BEEDE43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8C355-FF78-4E21-AFEE-FFBC03683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7E88-524B-447E-991D-997DA643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4CA0-4B3D-457F-96C0-78156B99D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199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8EF5D8-76F4-4FB4-AEB1-C1913686CF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446426-71B0-403D-A8E4-C0852352D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0E387-D929-4088-B61A-234ABFCCB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4D21-6CF6-4331-9220-4C08BEEDE43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C559A-02D3-4906-BF24-1E611CCF6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83E86-B701-46E7-A051-04137172B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4CA0-4B3D-457F-96C0-78156B99D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84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F103A-6EF7-452F-8368-E0CFBB368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D288C-4DAB-4865-BA55-39289209D2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70E54-2038-4D4F-8483-7E0837783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4D21-6CF6-4331-9220-4C08BEEDE43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8693A-0153-46D3-AA7A-59318FAC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B9A86-D4B9-4ABC-B8E2-BBFBD300C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4CA0-4B3D-457F-96C0-78156B99D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15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FB6D7-B9AF-40EF-BED8-5233D8C03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82AE4-BA8B-4A8E-85F0-AB5F49536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8E7C2-A49F-42C7-8DE9-74FDB20B9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4D21-6CF6-4331-9220-4C08BEEDE43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74D30-621D-47A9-8719-9A77A8358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4D46D-AF7B-49F3-AEE7-9F86587C5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4CA0-4B3D-457F-96C0-78156B99D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9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F4F77-E371-4D8A-9378-3B6C8D525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22DCFC-5731-4228-91A0-DFED590591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C5EC30-4139-4BD4-9A48-01CF6BB39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D93B6-CC40-4211-A2D8-689F0838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4D21-6CF6-4331-9220-4C08BEEDE43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38DDDF-1786-43BE-9CCC-6577C7223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DDC6E-1FD3-41A1-A0B4-DCC57E47C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4CA0-4B3D-457F-96C0-78156B99D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43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77CBF-7861-46FB-AC96-E87995141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A9B4A1-35BC-4BEC-99C5-07A9B3257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DB4529-A5EB-463D-9BE1-9D6743FD7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92C9A4-C0F9-432F-B90F-CF8619C292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E84C86-1E27-4A45-B943-B6178D16FA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77C1E4-A152-4C5A-8DEA-B1E88C682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4D21-6CF6-4331-9220-4C08BEEDE43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2488D8-C328-4F60-8CC4-180956FE1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99F041-89C6-4221-B467-8F739019B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4CA0-4B3D-457F-96C0-78156B99D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6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4CFE0-D2B2-4917-8504-9E5BF7694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AAD461-3FEB-46CC-9697-7FD421A7B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4D21-6CF6-4331-9220-4C08BEEDE43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D2CDEE-EC44-4F16-9D37-F5F9587E9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4B19EF-8919-4B0C-A029-A4833F96A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4CA0-4B3D-457F-96C0-78156B99D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61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DA6182-50E5-4124-B7B5-BB147E4BF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4D21-6CF6-4331-9220-4C08BEEDE43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9001F2-2AF5-4572-AE9A-DA76C1506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01FD9-F382-448A-90A2-D1937D20D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4CA0-4B3D-457F-96C0-78156B99D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59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062ECF-3578-4069-9E8F-09F208EF5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5BD3FD-F3E0-4D44-93DD-A162D070E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C11B99-2094-421B-B206-9FB4898871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1EB396-1C97-4EB1-A1E3-8EEFD5965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4D21-6CF6-4331-9220-4C08BEEDE43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F1CFB5-BC3A-4D98-985D-4619AAF6F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641E0-8510-42E4-9D70-441B07ABC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4CA0-4B3D-457F-96C0-78156B99D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6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C603D-EA65-49B7-B960-C165F873D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2307E7-05A1-4704-8716-D124669C4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4B2B1E-A3D9-4421-9E1E-1101913DD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8631D8-49F1-4455-AC2D-B6A6C809D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74D21-6CF6-4331-9220-4C08BEEDE43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BE9DA-7DB1-4BAA-B812-88B955546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FB4F5-280D-4874-B67E-E98CFF4DF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24CA0-4B3D-457F-96C0-78156B99D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7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40F3B8-548A-48DD-B9F3-8A3345E98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1C0D6-9D8A-4A29-BC7A-C32261B46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CF921-41CB-4CFD-8CB3-B464F5335C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74D21-6CF6-4331-9220-4C08BEEDE43F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D8843-9AA7-4090-A9E1-3DD8415280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CC3F8-32F2-45C9-B87F-7EBEBFF173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24CA0-4B3D-457F-96C0-78156B99DA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2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A3B5E-DCFB-4955-A7F6-70C223E43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52562"/>
            <a:ext cx="9144000" cy="2387600"/>
          </a:xfrm>
        </p:spPr>
        <p:txBody>
          <a:bodyPr/>
          <a:lstStyle/>
          <a:p>
            <a:r>
              <a:rPr lang="en-US" b="1" dirty="0" err="1"/>
              <a:t>Prinsip-Prinsip</a:t>
            </a:r>
            <a:r>
              <a:rPr lang="en-US" b="1" dirty="0"/>
              <a:t> Visual pada </a:t>
            </a:r>
            <a:r>
              <a:rPr lang="en-US" b="1" dirty="0" err="1"/>
              <a:t>Cerita</a:t>
            </a:r>
            <a:r>
              <a:rPr lang="en-US" b="1" dirty="0"/>
              <a:t> </a:t>
            </a:r>
            <a:r>
              <a:rPr lang="en-US" b="1" dirty="0" err="1"/>
              <a:t>Bergambar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0C2B3A-3685-47F3-9178-82B8DBF150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11638"/>
            <a:ext cx="9144000" cy="467042"/>
          </a:xfrm>
        </p:spPr>
        <p:txBody>
          <a:bodyPr/>
          <a:lstStyle/>
          <a:p>
            <a:r>
              <a:rPr lang="en-US" dirty="0"/>
              <a:t>Oleh : Ade </a:t>
            </a:r>
            <a:r>
              <a:rPr lang="en-US" dirty="0" err="1"/>
              <a:t>Moussadecq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</a:t>
            </a:r>
            <a:r>
              <a:rPr lang="en-US" dirty="0" err="1"/>
              <a:t>M.Sn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512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73144BD-9AB6-4355-B36E-C833426B4982}"/>
              </a:ext>
            </a:extLst>
          </p:cNvPr>
          <p:cNvSpPr txBox="1"/>
          <p:nvPr/>
        </p:nvSpPr>
        <p:spPr>
          <a:xfrm>
            <a:off x="1097280" y="1775936"/>
            <a:ext cx="440436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Keterpaduan</a:t>
            </a:r>
            <a:r>
              <a:rPr lang="en-US" sz="2400" b="1" dirty="0"/>
              <a:t> Teks dan Gambar</a:t>
            </a:r>
          </a:p>
          <a:p>
            <a:endParaRPr lang="en-US" sz="2400" dirty="0"/>
          </a:p>
          <a:p>
            <a:r>
              <a:rPr lang="en-US" sz="2400" dirty="0"/>
              <a:t>Teks dan </a:t>
            </a:r>
            <a:r>
              <a:rPr lang="en-US" sz="2400" dirty="0" err="1"/>
              <a:t>gambar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melengkapi</a:t>
            </a:r>
            <a:r>
              <a:rPr lang="en-US" sz="2400" dirty="0"/>
              <a:t>,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berdiri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Visual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narasi</a:t>
            </a:r>
            <a:r>
              <a:rPr lang="en-US" sz="2400" dirty="0"/>
              <a:t>, </a:t>
            </a:r>
            <a:r>
              <a:rPr lang="en-US" sz="2400" dirty="0" err="1"/>
              <a:t>sementara</a:t>
            </a:r>
            <a:r>
              <a:rPr lang="en-US" sz="2400" dirty="0"/>
              <a:t> </a:t>
            </a:r>
            <a:r>
              <a:rPr lang="en-US" sz="2400" dirty="0" err="1"/>
              <a:t>narasi</a:t>
            </a:r>
            <a:r>
              <a:rPr lang="en-US" sz="2400" dirty="0"/>
              <a:t> </a:t>
            </a:r>
            <a:r>
              <a:rPr lang="en-US" sz="2400" dirty="0" err="1"/>
              <a:t>menjelaskan</a:t>
            </a:r>
            <a:r>
              <a:rPr lang="en-US" sz="2400" dirty="0"/>
              <a:t> yang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tergambar</a:t>
            </a:r>
            <a:r>
              <a:rPr lang="en-US" sz="2400" dirty="0"/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C68A7E-FA6B-4CAB-8F87-180BA97D7C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89" t="18445" b="19112"/>
          <a:stretch/>
        </p:blipFill>
        <p:spPr>
          <a:xfrm>
            <a:off x="6248400" y="0"/>
            <a:ext cx="5166360" cy="684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799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9543972-1B63-495B-B745-584E8F6757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399" y="-2926"/>
            <a:ext cx="4752851" cy="686091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0F953B1-2154-43B8-B76B-D68CC355B90F}"/>
              </a:ext>
            </a:extLst>
          </p:cNvPr>
          <p:cNvSpPr txBox="1"/>
          <p:nvPr/>
        </p:nvSpPr>
        <p:spPr>
          <a:xfrm>
            <a:off x="731520" y="126313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Komposisi</a:t>
            </a:r>
            <a:endParaRPr lang="en-US" sz="2400" b="1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8FC29AE9-2B79-43F6-86B7-8A9401A90B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" y="2136338"/>
            <a:ext cx="515112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Mengatur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tata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letak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elemen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gambar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agar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mudah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dipahami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Komposisi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menentukan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fokus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alur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baca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dan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keseimbangan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visual.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Prinsip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rule of thirds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keseimbangan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simetris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asimetris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penempatan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karakter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utama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B7B36DD-11B2-4812-907C-E69144D8FD9E}"/>
              </a:ext>
            </a:extLst>
          </p:cNvPr>
          <p:cNvCxnSpPr>
            <a:cxnSpLocks/>
          </p:cNvCxnSpPr>
          <p:nvPr/>
        </p:nvCxnSpPr>
        <p:spPr>
          <a:xfrm>
            <a:off x="6598920" y="5349686"/>
            <a:ext cx="529760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8435D1A-8F7E-4BB0-AD43-7FD9A027C60B}"/>
              </a:ext>
            </a:extLst>
          </p:cNvPr>
          <p:cNvCxnSpPr>
            <a:cxnSpLocks/>
          </p:cNvCxnSpPr>
          <p:nvPr/>
        </p:nvCxnSpPr>
        <p:spPr>
          <a:xfrm>
            <a:off x="6598920" y="4691181"/>
            <a:ext cx="529760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B0BCB17-EDE0-4E89-82B7-2701CC428A0F}"/>
              </a:ext>
            </a:extLst>
          </p:cNvPr>
          <p:cNvCxnSpPr>
            <a:cxnSpLocks/>
          </p:cNvCxnSpPr>
          <p:nvPr/>
        </p:nvCxnSpPr>
        <p:spPr>
          <a:xfrm>
            <a:off x="6598920" y="4160966"/>
            <a:ext cx="529760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005FC6F-1284-441E-845E-60CE791A2DEE}"/>
              </a:ext>
            </a:extLst>
          </p:cNvPr>
          <p:cNvCxnSpPr>
            <a:cxnSpLocks/>
          </p:cNvCxnSpPr>
          <p:nvPr/>
        </p:nvCxnSpPr>
        <p:spPr>
          <a:xfrm>
            <a:off x="6598920" y="5590341"/>
            <a:ext cx="5297608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57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C75419-F424-447A-8335-DF4E8EC00B74}"/>
              </a:ext>
            </a:extLst>
          </p:cNvPr>
          <p:cNvSpPr txBox="1"/>
          <p:nvPr/>
        </p:nvSpPr>
        <p:spPr>
          <a:xfrm>
            <a:off x="4907280" y="943094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dirty="0"/>
              <a:t>Alur Baca (Reading Flow)</a:t>
            </a:r>
            <a:endParaRPr lang="en-US" sz="2400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6C457EE-2681-4C07-8E5B-0D77DCDA9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2240" y="1733848"/>
            <a:ext cx="4511040" cy="3877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Visual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harus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mendukung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urutan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cerita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budaya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Indonesia,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alur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baca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biasanya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kiri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kanan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atas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bawah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Garis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pandang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karakter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gerakan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tata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letak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membantu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pembaca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mengikuti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cerita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lancar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D7038A3-2F3B-4585-A8A1-75884D2502B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67556"/>
          <a:stretch/>
        </p:blipFill>
        <p:spPr>
          <a:xfrm>
            <a:off x="533400" y="30244"/>
            <a:ext cx="5385508" cy="682775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0CFADFD-2BA5-46A6-9A29-368FFFBF1985}"/>
              </a:ext>
            </a:extLst>
          </p:cNvPr>
          <p:cNvSpPr/>
          <p:nvPr/>
        </p:nvSpPr>
        <p:spPr>
          <a:xfrm>
            <a:off x="1036320" y="624393"/>
            <a:ext cx="2560320" cy="94532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90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1980B50-93C0-4862-A00F-3398EE4A2D4A}"/>
              </a:ext>
            </a:extLst>
          </p:cNvPr>
          <p:cNvSpPr txBox="1"/>
          <p:nvPr/>
        </p:nvSpPr>
        <p:spPr>
          <a:xfrm>
            <a:off x="1036320" y="1135856"/>
            <a:ext cx="425196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Proporsi</a:t>
            </a:r>
            <a:r>
              <a:rPr lang="en-US" sz="2400" b="1" dirty="0"/>
              <a:t> &amp; </a:t>
            </a:r>
            <a:r>
              <a:rPr lang="en-US" sz="2400" b="1" dirty="0" err="1"/>
              <a:t>Perspektif</a:t>
            </a:r>
            <a:endParaRPr lang="en-US" sz="2400" b="1" dirty="0"/>
          </a:p>
          <a:p>
            <a:endParaRPr lang="en-US" sz="2400" dirty="0"/>
          </a:p>
          <a:p>
            <a:r>
              <a:rPr lang="en-US" sz="2400" dirty="0" err="1"/>
              <a:t>Proporsi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,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objek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kedekatan</a:t>
            </a:r>
            <a:r>
              <a:rPr lang="en-US" sz="2400" dirty="0"/>
              <a:t> </a:t>
            </a:r>
            <a:r>
              <a:rPr lang="en-US" sz="2400" dirty="0" err="1"/>
              <a:t>antar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berpengaruh</a:t>
            </a:r>
            <a:r>
              <a:rPr lang="en-US" sz="2400" dirty="0"/>
              <a:t> pada </a:t>
            </a:r>
            <a:r>
              <a:rPr lang="en-US" sz="2400" dirty="0" err="1"/>
              <a:t>kejelasan</a:t>
            </a:r>
            <a:r>
              <a:rPr lang="en-US" sz="2400" dirty="0"/>
              <a:t> </a:t>
            </a:r>
            <a:r>
              <a:rPr lang="en-US" sz="2400" dirty="0" err="1"/>
              <a:t>narasi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Perspektif</a:t>
            </a:r>
            <a:r>
              <a:rPr lang="en-US" sz="2400" dirty="0"/>
              <a:t> (1 </a:t>
            </a:r>
            <a:r>
              <a:rPr lang="en-US" sz="2400" dirty="0" err="1"/>
              <a:t>titik</a:t>
            </a:r>
            <a:r>
              <a:rPr lang="en-US" sz="2400" dirty="0"/>
              <a:t>, 2 </a:t>
            </a:r>
            <a:r>
              <a:rPr lang="en-US" sz="2400" dirty="0" err="1"/>
              <a:t>titik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3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lenyap</a:t>
            </a:r>
            <a:r>
              <a:rPr lang="en-US" sz="2400" dirty="0"/>
              <a:t>)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kedalaman</a:t>
            </a:r>
            <a:r>
              <a:rPr lang="en-US" sz="2400" dirty="0"/>
              <a:t> dan </a:t>
            </a:r>
            <a:r>
              <a:rPr lang="en-US" sz="2400" dirty="0" err="1"/>
              <a:t>dinamika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cerita</a:t>
            </a:r>
            <a:r>
              <a:rPr lang="en-US" sz="2400" dirty="0"/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517589-B45A-4FA9-9CD9-D4DB96B26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74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BEA1E61-09B0-4BBC-8DD8-46A52AE6958A}"/>
              </a:ext>
            </a:extLst>
          </p:cNvPr>
          <p:cNvSpPr txBox="1"/>
          <p:nvPr/>
        </p:nvSpPr>
        <p:spPr>
          <a:xfrm>
            <a:off x="944880" y="1792516"/>
            <a:ext cx="405384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Gestur</a:t>
            </a:r>
            <a:r>
              <a:rPr lang="en-US" sz="2400" b="1" dirty="0"/>
              <a:t> dan </a:t>
            </a:r>
            <a:r>
              <a:rPr lang="en-US" sz="2400" b="1" dirty="0" err="1"/>
              <a:t>Ekspresi</a:t>
            </a:r>
            <a:endParaRPr lang="en-US" sz="2400" b="1" dirty="0"/>
          </a:p>
          <a:p>
            <a:endParaRPr lang="en-US" sz="2400" dirty="0"/>
          </a:p>
          <a:p>
            <a:r>
              <a:rPr lang="en-US" sz="2400" dirty="0"/>
              <a:t>Bahasa </a:t>
            </a:r>
            <a:r>
              <a:rPr lang="en-US" sz="2400" dirty="0" err="1"/>
              <a:t>tubuh</a:t>
            </a:r>
            <a:r>
              <a:rPr lang="en-US" sz="2400" dirty="0"/>
              <a:t> dan </a:t>
            </a:r>
            <a:r>
              <a:rPr lang="en-US" sz="2400" dirty="0" err="1"/>
              <a:t>ekspresi</a:t>
            </a:r>
            <a:r>
              <a:rPr lang="en-US" sz="2400" dirty="0"/>
              <a:t> </a:t>
            </a:r>
            <a:r>
              <a:rPr lang="en-US" sz="2400" dirty="0" err="1"/>
              <a:t>wajah</a:t>
            </a:r>
            <a:r>
              <a:rPr lang="en-US" sz="2400" dirty="0"/>
              <a:t> </a:t>
            </a:r>
            <a:r>
              <a:rPr lang="en-US" sz="2400" dirty="0" err="1"/>
              <a:t>memperkuat</a:t>
            </a:r>
            <a:r>
              <a:rPr lang="en-US" sz="2400" dirty="0"/>
              <a:t> </a:t>
            </a:r>
            <a:r>
              <a:rPr lang="en-US" sz="2400" dirty="0" err="1"/>
              <a:t>emosi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dan </a:t>
            </a: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dipahami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bergantung</a:t>
            </a:r>
            <a:r>
              <a:rPr lang="en-US" sz="2400" dirty="0"/>
              <a:t> pada </a:t>
            </a:r>
            <a:r>
              <a:rPr lang="en-US" sz="2400" dirty="0" err="1"/>
              <a:t>teks</a:t>
            </a:r>
            <a:r>
              <a:rPr lang="en-US" sz="2400" dirty="0"/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5F233C-B0CC-46CC-A2B0-87BC420C06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820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FE93598-C71A-4F17-9702-EF0163A514EE}"/>
              </a:ext>
            </a:extLst>
          </p:cNvPr>
          <p:cNvSpPr txBox="1"/>
          <p:nvPr/>
        </p:nvSpPr>
        <p:spPr>
          <a:xfrm>
            <a:off x="6842760" y="1866037"/>
            <a:ext cx="385572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dirty="0" err="1"/>
              <a:t>Tipografi</a:t>
            </a:r>
            <a:endParaRPr lang="en-US" sz="2400" b="1" dirty="0"/>
          </a:p>
          <a:p>
            <a:pPr algn="r"/>
            <a:endParaRPr lang="en-US" sz="2400" dirty="0"/>
          </a:p>
          <a:p>
            <a:pPr algn="r"/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huruf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tata </a:t>
            </a:r>
            <a:r>
              <a:rPr lang="en-US" sz="2400" dirty="0" err="1"/>
              <a:t>letaknya</a:t>
            </a:r>
            <a:r>
              <a:rPr lang="en-US" sz="2400" dirty="0"/>
              <a:t> </a:t>
            </a:r>
          </a:p>
          <a:p>
            <a:pPr algn="r"/>
            <a:r>
              <a:rPr lang="en-US" sz="2400" dirty="0" err="1"/>
              <a:t>memengaruhi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membaca</a:t>
            </a:r>
            <a:r>
              <a:rPr lang="en-US" sz="2400" dirty="0"/>
              <a:t>.</a:t>
            </a:r>
          </a:p>
          <a:p>
            <a:pPr algn="r"/>
            <a:endParaRPr lang="en-US" sz="2400" dirty="0"/>
          </a:p>
          <a:p>
            <a:pPr algn="r"/>
            <a:r>
              <a:rPr lang="en-US" sz="2400" dirty="0" err="1"/>
              <a:t>Jenis</a:t>
            </a:r>
            <a:r>
              <a:rPr lang="en-US" sz="2400" dirty="0"/>
              <a:t> </a:t>
            </a:r>
            <a:r>
              <a:rPr lang="en-US" sz="2400" dirty="0" err="1"/>
              <a:t>tipografi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menunjukkan</a:t>
            </a:r>
            <a:r>
              <a:rPr lang="en-US" sz="2400" dirty="0"/>
              <a:t> nada </a:t>
            </a:r>
            <a:r>
              <a:rPr lang="en-US" sz="2400" dirty="0" err="1"/>
              <a:t>cerita</a:t>
            </a:r>
            <a:r>
              <a:rPr lang="en-US" sz="2400" dirty="0"/>
              <a:t>: </a:t>
            </a:r>
            <a:r>
              <a:rPr lang="en-US" sz="2400" dirty="0" err="1"/>
              <a:t>serius</a:t>
            </a:r>
            <a:r>
              <a:rPr lang="en-US" sz="2400" dirty="0"/>
              <a:t>, </a:t>
            </a:r>
            <a:r>
              <a:rPr lang="en-US" sz="2400" dirty="0" err="1"/>
              <a:t>komedi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ringan</a:t>
            </a:r>
            <a:r>
              <a:rPr lang="en-US" sz="2400" dirty="0"/>
              <a:t>.</a:t>
            </a:r>
          </a:p>
          <a:p>
            <a:pPr algn="r"/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F57925-A45F-4617-9B27-B3EF7A151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93920" cy="6806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331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1C556E9-F8AA-46E2-9A06-617B48F93136}"/>
              </a:ext>
            </a:extLst>
          </p:cNvPr>
          <p:cNvSpPr txBox="1"/>
          <p:nvPr/>
        </p:nvSpPr>
        <p:spPr>
          <a:xfrm>
            <a:off x="1310640" y="1652677"/>
            <a:ext cx="5059680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Warna</a:t>
            </a:r>
            <a:endParaRPr lang="en-US" sz="2400" b="1" dirty="0"/>
          </a:p>
          <a:p>
            <a:endParaRPr lang="en-US" sz="2400" dirty="0"/>
          </a:p>
          <a:p>
            <a:r>
              <a:rPr lang="en-US" sz="2400" dirty="0" err="1"/>
              <a:t>Warna</a:t>
            </a:r>
            <a:r>
              <a:rPr lang="en-US" sz="2400" dirty="0"/>
              <a:t> </a:t>
            </a:r>
            <a:r>
              <a:rPr lang="en-US" sz="2400" dirty="0" err="1"/>
              <a:t>berfungsi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pembawa</a:t>
            </a:r>
            <a:r>
              <a:rPr lang="en-US" sz="2400" dirty="0"/>
              <a:t> </a:t>
            </a:r>
            <a:r>
              <a:rPr lang="en-US" sz="2400" dirty="0" err="1"/>
              <a:t>suasana</a:t>
            </a:r>
            <a:r>
              <a:rPr lang="en-US" sz="2400" dirty="0"/>
              <a:t> (mood), </a:t>
            </a:r>
            <a:r>
              <a:rPr lang="en-US" sz="2400" dirty="0" err="1"/>
              <a:t>penanda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simbol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000" dirty="0" err="1"/>
              <a:t>Misalnya</a:t>
            </a:r>
            <a:r>
              <a:rPr lang="en-US" sz="2000" i="1" dirty="0"/>
              <a:t> : </a:t>
            </a:r>
          </a:p>
          <a:p>
            <a:endParaRPr lang="en-US" sz="2000" i="1" dirty="0"/>
          </a:p>
          <a:p>
            <a:r>
              <a:rPr lang="en-US" sz="2000" dirty="0" err="1"/>
              <a:t>Warna</a:t>
            </a:r>
            <a:r>
              <a:rPr lang="en-US" sz="2000" dirty="0"/>
              <a:t> </a:t>
            </a:r>
            <a:r>
              <a:rPr lang="en-US" sz="2000" dirty="0" err="1"/>
              <a:t>hangat</a:t>
            </a:r>
            <a:r>
              <a:rPr lang="en-US" sz="2000" dirty="0"/>
              <a:t> (</a:t>
            </a:r>
            <a:r>
              <a:rPr lang="en-US" sz="2000" dirty="0" err="1"/>
              <a:t>merah</a:t>
            </a:r>
            <a:r>
              <a:rPr lang="en-US" sz="2000" dirty="0"/>
              <a:t>, </a:t>
            </a:r>
            <a:r>
              <a:rPr lang="en-US" sz="2000" dirty="0" err="1"/>
              <a:t>oranye</a:t>
            </a:r>
            <a:r>
              <a:rPr lang="en-US" sz="2000" dirty="0"/>
              <a:t>) </a:t>
            </a:r>
            <a:r>
              <a:rPr lang="en-US" sz="2000" dirty="0" err="1"/>
              <a:t>menekankan</a:t>
            </a:r>
            <a:r>
              <a:rPr lang="en-US" sz="2000" dirty="0"/>
              <a:t> </a:t>
            </a:r>
            <a:r>
              <a:rPr lang="en-US" sz="2000" dirty="0" err="1"/>
              <a:t>emosi</a:t>
            </a:r>
            <a:r>
              <a:rPr lang="en-US" sz="2000" dirty="0"/>
              <a:t> </a:t>
            </a:r>
            <a:r>
              <a:rPr lang="en-US" sz="2000" dirty="0" err="1"/>
              <a:t>kuat</a:t>
            </a:r>
            <a:r>
              <a:rPr lang="en-US" sz="2000" dirty="0"/>
              <a:t>, </a:t>
            </a:r>
            <a:r>
              <a:rPr lang="en-US" sz="2000" dirty="0" err="1"/>
              <a:t>sedangkan</a:t>
            </a:r>
            <a:r>
              <a:rPr lang="en-US" sz="2000" dirty="0"/>
              <a:t> </a:t>
            </a:r>
            <a:r>
              <a:rPr lang="en-US" sz="2000" dirty="0" err="1"/>
              <a:t>Warna</a:t>
            </a:r>
            <a:r>
              <a:rPr lang="en-US" sz="2000" dirty="0"/>
              <a:t> </a:t>
            </a:r>
            <a:r>
              <a:rPr lang="en-US" sz="2000" dirty="0" err="1"/>
              <a:t>dingin</a:t>
            </a:r>
            <a:r>
              <a:rPr lang="en-US" sz="2000" dirty="0"/>
              <a:t> (</a:t>
            </a:r>
            <a:r>
              <a:rPr lang="en-US" sz="2000" dirty="0" err="1"/>
              <a:t>biru</a:t>
            </a:r>
            <a:r>
              <a:rPr lang="en-US" sz="2000" dirty="0"/>
              <a:t>, </a:t>
            </a:r>
            <a:r>
              <a:rPr lang="en-US" sz="2000" dirty="0" err="1"/>
              <a:t>hijau</a:t>
            </a:r>
            <a:r>
              <a:rPr lang="en-US" sz="2000" dirty="0"/>
              <a:t>) </a:t>
            </a:r>
            <a:r>
              <a:rPr lang="en-US" sz="2000" dirty="0" err="1"/>
              <a:t>menghadirkan</a:t>
            </a:r>
            <a:r>
              <a:rPr lang="en-US" sz="2000" dirty="0"/>
              <a:t> </a:t>
            </a:r>
            <a:r>
              <a:rPr lang="en-US" sz="2000" dirty="0" err="1"/>
              <a:t>suasana</a:t>
            </a:r>
            <a:r>
              <a:rPr lang="en-US" sz="2000" dirty="0"/>
              <a:t> </a:t>
            </a:r>
            <a:r>
              <a:rPr lang="en-US" sz="2000" dirty="0" err="1"/>
              <a:t>tenang</a:t>
            </a:r>
            <a:r>
              <a:rPr lang="en-US" sz="2000" dirty="0"/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4011727-AA1F-4489-A441-DF93D0EB1F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524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04FE4B8-ACCD-4629-B361-917A99CAFF8E}"/>
              </a:ext>
            </a:extLst>
          </p:cNvPr>
          <p:cNvSpPr txBox="1"/>
          <p:nvPr/>
        </p:nvSpPr>
        <p:spPr>
          <a:xfrm>
            <a:off x="7178040" y="1720840"/>
            <a:ext cx="367284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dirty="0" err="1"/>
              <a:t>Kontras</a:t>
            </a:r>
            <a:endParaRPr lang="en-US" sz="2400" b="1" dirty="0"/>
          </a:p>
          <a:p>
            <a:pPr algn="r"/>
            <a:endParaRPr lang="en-US" sz="2400" dirty="0"/>
          </a:p>
          <a:p>
            <a:pPr algn="r"/>
            <a:r>
              <a:rPr lang="en-US" sz="2400" dirty="0" err="1"/>
              <a:t>Kontras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, </a:t>
            </a:r>
            <a:r>
              <a:rPr lang="en-US" sz="2400" dirty="0" err="1"/>
              <a:t>warna</a:t>
            </a:r>
            <a:r>
              <a:rPr lang="en-US" sz="2400" dirty="0"/>
              <a:t>, dan </a:t>
            </a:r>
            <a:r>
              <a:rPr lang="en-US" sz="2400" dirty="0" err="1"/>
              <a:t>ukuran</a:t>
            </a:r>
            <a:r>
              <a:rPr lang="en-US" sz="2400" dirty="0"/>
              <a:t> </a:t>
            </a:r>
            <a:r>
              <a:rPr lang="en-US" sz="2400" dirty="0" err="1"/>
              <a:t>membantu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fokus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.</a:t>
            </a:r>
          </a:p>
          <a:p>
            <a:pPr algn="r"/>
            <a:endParaRPr lang="en-US" sz="2400" dirty="0"/>
          </a:p>
          <a:p>
            <a:pPr algn="r"/>
            <a:r>
              <a:rPr lang="en-US" sz="2400" dirty="0" err="1"/>
              <a:t>Memisahkan</a:t>
            </a:r>
            <a:r>
              <a:rPr lang="en-US" sz="2400" dirty="0"/>
              <a:t> </a:t>
            </a:r>
            <a:r>
              <a:rPr lang="en-US" sz="2400" dirty="0" err="1"/>
              <a:t>latar</a:t>
            </a:r>
            <a:r>
              <a:rPr lang="en-US" sz="2400" dirty="0"/>
              <a:t> </a:t>
            </a:r>
            <a:r>
              <a:rPr lang="en-US" sz="2400" dirty="0" err="1"/>
              <a:t>belakang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objek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agar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membingungkan</a:t>
            </a:r>
            <a:r>
              <a:rPr lang="en-US" sz="2400" dirty="0"/>
              <a:t>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079571-C61F-4BF5-B0D9-62F74DD531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379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ED0FEBC-95B8-421A-AD67-6FEBCCBB0CA7}"/>
              </a:ext>
            </a:extLst>
          </p:cNvPr>
          <p:cNvSpPr txBox="1"/>
          <p:nvPr/>
        </p:nvSpPr>
        <p:spPr>
          <a:xfrm>
            <a:off x="883920" y="1745456"/>
            <a:ext cx="50292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/>
              <a:t>Simbolisme</a:t>
            </a:r>
            <a:r>
              <a:rPr lang="en-US" sz="2400" b="1" dirty="0"/>
              <a:t> Visual</a:t>
            </a:r>
          </a:p>
          <a:p>
            <a:endParaRPr lang="en-US" sz="2400" dirty="0"/>
          </a:p>
          <a:p>
            <a:r>
              <a:rPr lang="en-US" sz="2400" dirty="0"/>
              <a:t>Gambar </a:t>
            </a:r>
            <a:r>
              <a:rPr lang="en-US" sz="2400" dirty="0" err="1"/>
              <a:t>sering</a:t>
            </a:r>
            <a:r>
              <a:rPr lang="en-US" sz="2400" dirty="0"/>
              <a:t> kali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dirty="0" err="1"/>
              <a:t>makna</a:t>
            </a:r>
            <a:r>
              <a:rPr lang="en-US" sz="2400" dirty="0"/>
              <a:t> </a:t>
            </a:r>
            <a:r>
              <a:rPr lang="en-US" sz="2400" dirty="0" err="1"/>
              <a:t>tambahan</a:t>
            </a:r>
            <a:r>
              <a:rPr lang="en-US" sz="2400" dirty="0"/>
              <a:t> &gt; </a:t>
            </a:r>
            <a:r>
              <a:rPr lang="en-US" sz="2400" dirty="0" err="1"/>
              <a:t>Cahaya</a:t>
            </a:r>
            <a:r>
              <a:rPr lang="en-US" sz="2400" dirty="0"/>
              <a:t> = </a:t>
            </a:r>
            <a:r>
              <a:rPr lang="en-US" sz="2400" dirty="0" err="1"/>
              <a:t>harapan</a:t>
            </a:r>
            <a:r>
              <a:rPr lang="en-US" sz="2400" dirty="0"/>
              <a:t>, </a:t>
            </a:r>
            <a:r>
              <a:rPr lang="en-US" sz="2400" dirty="0" err="1"/>
              <a:t>Bayangan</a:t>
            </a:r>
            <a:r>
              <a:rPr lang="en-US" sz="2400" dirty="0"/>
              <a:t> = </a:t>
            </a:r>
            <a:r>
              <a:rPr lang="en-US" sz="2400" dirty="0" err="1"/>
              <a:t>ketakutan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/>
          </a:p>
          <a:p>
            <a:r>
              <a:rPr lang="en-US" sz="2400" dirty="0" err="1"/>
              <a:t>Simbol</a:t>
            </a:r>
            <a:r>
              <a:rPr lang="en-US" sz="2400" dirty="0"/>
              <a:t> visual </a:t>
            </a:r>
            <a:r>
              <a:rPr lang="en-US" sz="2400" dirty="0" err="1"/>
              <a:t>memudahkan</a:t>
            </a:r>
            <a:r>
              <a:rPr lang="en-US" sz="2400" dirty="0"/>
              <a:t> </a:t>
            </a:r>
            <a:r>
              <a:rPr lang="en-US" sz="2400" dirty="0" err="1"/>
              <a:t>penyampaian</a:t>
            </a:r>
            <a:r>
              <a:rPr lang="en-US" sz="2400" dirty="0"/>
              <a:t> </a:t>
            </a:r>
            <a:r>
              <a:rPr lang="en-US" sz="2400" dirty="0" err="1"/>
              <a:t>pesan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teks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C52392-7729-4019-BEAA-4155321AEF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3007" y="0"/>
            <a:ext cx="47389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982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306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Prinsip-Prinsip Visual pada Cerita Bergambar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Prinsip-Prinsip Visual pada Cerita Bergambar</dc:title>
  <dc:creator>Ade M</dc:creator>
  <cp:lastModifiedBy>Ade M</cp:lastModifiedBy>
  <cp:revision>7</cp:revision>
  <dcterms:created xsi:type="dcterms:W3CDTF">2025-10-06T02:54:09Z</dcterms:created>
  <dcterms:modified xsi:type="dcterms:W3CDTF">2025-10-06T03:33:36Z</dcterms:modified>
</cp:coreProperties>
</file>