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0" r:id="rId2"/>
    <p:sldId id="351" r:id="rId3"/>
    <p:sldId id="362" r:id="rId4"/>
    <p:sldId id="352" r:id="rId5"/>
    <p:sldId id="353" r:id="rId6"/>
    <p:sldId id="256" r:id="rId7"/>
    <p:sldId id="354" r:id="rId8"/>
    <p:sldId id="358" r:id="rId9"/>
    <p:sldId id="356" r:id="rId10"/>
    <p:sldId id="357" r:id="rId11"/>
    <p:sldId id="360" r:id="rId12"/>
    <p:sldId id="359" r:id="rId13"/>
    <p:sldId id="363" r:id="rId14"/>
    <p:sldId id="322" r:id="rId15"/>
    <p:sldId id="361" r:id="rId16"/>
    <p:sldId id="300" r:id="rId17"/>
  </p:sldIdLst>
  <p:sldSz cx="9144000" cy="6858000" type="screen4x3"/>
  <p:notesSz cx="7045325" cy="9345613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  <p:cmAuthor id="3" name="ADT" initials="A" lastIdx="1" clrIdx="2">
    <p:extLst>
      <p:ext uri="{19B8F6BF-5375-455C-9EA6-DF929625EA0E}">
        <p15:presenceInfo xmlns:p15="http://schemas.microsoft.com/office/powerpoint/2012/main" userId="A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273" autoAdjust="0"/>
  </p:normalViewPr>
  <p:slideViewPr>
    <p:cSldViewPr>
      <p:cViewPr varScale="1">
        <p:scale>
          <a:sx n="60" d="100"/>
          <a:sy n="60" d="100"/>
        </p:scale>
        <p:origin x="17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6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Karna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Identitas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Kebanggaan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</a:t>
            </a:r>
          </a:p>
          <a:p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kebanggaan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internasional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nasional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negara-negara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asalnya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47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peninggalan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lalu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nikmati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wariskan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mendatang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Tempat-tempat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beragam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Piramida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Penghalang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Australia,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Kepulauan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Galapagos di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Ekuador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Taj Mahal di India, Grand Canyon di Amerika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Serikat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Akropolis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Yunani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Roma di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patung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liberty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 tower bridge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1007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tercantum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Daftar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hingga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 ITU NILAI OUV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Nilai-nilai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prinsip-prinsip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diakui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diterima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masyarakat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sejarah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melampaui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batas-batas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geografis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agama,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kriteria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diakui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Situs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paling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OUV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signifikansi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sehingga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melampaui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kepentingan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mendatang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seluruh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manusia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OUV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ditetapkan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UNESCO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manusia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ditetapkan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memenuhi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setidaknya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kriteria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berikut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kesaksian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peradaban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bangunan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arsitektur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lanskap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Warisan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Dunia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UNESCO: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ctr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Borobudur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diakui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UNESCO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sejarah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arsitekturnya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Monumen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Buddha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Terbesar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termasuk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dikenal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Buddha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terbesar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keajaiban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dirty="0" smtClean="0"/>
          </a:p>
          <a:p>
            <a:r>
              <a:rPr lang="en-US" dirty="0" smtClean="0"/>
              <a:t>2.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ditetapkan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UNESCO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2012.</a:t>
            </a:r>
          </a:p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Warisan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Berkelanjutan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Pengakuan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menegaskan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pertanian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menunjukkan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pertukaran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filosofi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berbentuk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lanskap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keberlanjutan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kesejahteraan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masyarakat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3.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Universal: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Pengakuan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diberikan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pertukaran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Eropa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Asia,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sejarah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panjang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pertambangan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2019, Tambang Batubara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Ombilin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resmi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diakui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UNESCO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kategori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 Tambang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bara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beroperasi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penambangan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resmi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berhenti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Meskipun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beroperasi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situs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dilestarikan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cagar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kebanggaan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nasional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dikembangkan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sejarah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30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Situs-situs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sejarah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arsitektur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arkeologis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etnis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antropologis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monumen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(Situs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diakui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mewakili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keajaiban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arsitektur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Kerajaan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Lama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Situs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geologis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habitat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spesies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area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konservasi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ilmu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pengetahuan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hujan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gunung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UNESCO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mengakui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nasional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Serengeti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dinamis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 mana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vulkanik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perpindahan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hewan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menciptakan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kesuburan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tahunan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mendukung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kehidupan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satwa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liar. 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menggabungkan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kawasan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bersejarah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berpadu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lanskap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Stonehenge, Avebury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Situs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Terkait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Britania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Raya)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Menggabungkan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prasejarah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sekitarnya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08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Melindungi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artefak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sejarah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agar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akibat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pembangunan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perubahan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iklim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memperkuat</a:t>
            </a:r>
            <a:r>
              <a:rPr lang="en-US" dirty="0" smtClean="0"/>
              <a:t> </a:t>
            </a:r>
            <a:r>
              <a:rPr lang="en-US" dirty="0" err="1" smtClean="0"/>
              <a:t>keperibadian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warisan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menumbuhkan</a:t>
            </a:r>
            <a:r>
              <a:rPr lang="en-US" dirty="0" smtClean="0"/>
              <a:t> </a:t>
            </a:r>
            <a:r>
              <a:rPr lang="en-US" dirty="0" err="1" smtClean="0"/>
              <a:t>kebanggaan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rasa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 smtClean="0"/>
              <a:t>Mengkomunikasikan</a:t>
            </a:r>
            <a:r>
              <a:rPr lang="en-US" dirty="0" smtClean="0"/>
              <a:t> </a:t>
            </a:r>
            <a:r>
              <a:rPr lang="en-US" dirty="0" err="1" smtClean="0"/>
              <a:t>keberadaan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warisan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pelestariannya</a:t>
            </a:r>
            <a:r>
              <a:rPr lang="en-US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warisan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pariwisata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r>
              <a:rPr lang="en-US" dirty="0" smtClean="0"/>
              <a:t>,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memberdayakan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keunikan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antarnegara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melestarikan</a:t>
            </a:r>
            <a:r>
              <a:rPr lang="en-US" dirty="0" smtClean="0"/>
              <a:t> </a:t>
            </a:r>
            <a:r>
              <a:rPr lang="en-US" dirty="0" err="1" smtClean="0"/>
              <a:t>warisan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 smtClean="0"/>
              <a:t>Melestarikan</a:t>
            </a:r>
            <a:r>
              <a:rPr lang="en-US" dirty="0" smtClean="0"/>
              <a:t> </a:t>
            </a:r>
            <a:r>
              <a:rPr lang="en-US" dirty="0" err="1" smtClean="0"/>
              <a:t>warisan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saksi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inspirasi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masa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mendatang</a:t>
            </a:r>
            <a:r>
              <a:rPr lang="en-US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err="1" smtClean="0"/>
              <a:t>Mengembangkan</a:t>
            </a:r>
            <a:r>
              <a:rPr lang="en-US" dirty="0" smtClean="0"/>
              <a:t> program </a:t>
            </a:r>
            <a:r>
              <a:rPr lang="en-US" dirty="0" err="1" smtClean="0"/>
              <a:t>pendidikan</a:t>
            </a:r>
            <a:r>
              <a:rPr lang="en-US" dirty="0" smtClean="0"/>
              <a:t> agar </a:t>
            </a:r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warisan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keterlibatan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pelestarian</a:t>
            </a:r>
            <a:r>
              <a:rPr lang="en-US" dirty="0" smtClean="0"/>
              <a:t>. </a:t>
            </a:r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endParaRPr lang="en-US" b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5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Operasional Restoran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PAR23414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Operasional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Restoran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dan Bar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hc.unesco.org/fr/conventiontext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ms.darmajaya.ac.id/mod/attendance/view.php?id=22223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68" cy="3678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108429"/>
            <a:ext cx="6192688" cy="276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43808" y="260648"/>
            <a:ext cx="39604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52627" y="-8584"/>
            <a:ext cx="554461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1700" b="1" dirty="0" smtClean="0"/>
              <a:t>NAMA            : MONETA NAULI BASA HARAHAP, S.E.,M.M</a:t>
            </a:r>
          </a:p>
          <a:p>
            <a:r>
              <a:rPr lang="en-US" sz="1700" b="1" dirty="0" smtClean="0"/>
              <a:t>   TTL                  : Bandar Lampung / 12 November 1998</a:t>
            </a:r>
          </a:p>
          <a:p>
            <a:r>
              <a:rPr lang="en-US" sz="1700" b="1" dirty="0" smtClean="0"/>
              <a:t>   </a:t>
            </a:r>
            <a:r>
              <a:rPr lang="en-US" sz="1700" b="1" dirty="0" err="1" smtClean="0"/>
              <a:t>Alamat</a:t>
            </a:r>
            <a:r>
              <a:rPr lang="en-US" sz="1700" b="1" dirty="0" smtClean="0"/>
              <a:t>	          : JL </a:t>
            </a:r>
            <a:r>
              <a:rPr lang="en-US" sz="1700" b="1" dirty="0" err="1" smtClean="0"/>
              <a:t>Pulau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Harapan</a:t>
            </a:r>
            <a:r>
              <a:rPr lang="en-US" sz="1700" b="1" dirty="0" smtClean="0"/>
              <a:t> VI,  WAY KANDIS</a:t>
            </a:r>
          </a:p>
          <a:p>
            <a:r>
              <a:rPr lang="en-US" sz="1700" b="1" dirty="0"/>
              <a:t> </a:t>
            </a:r>
            <a:r>
              <a:rPr lang="en-US" sz="1700" b="1" dirty="0" smtClean="0"/>
              <a:t>  Status 	           : </a:t>
            </a:r>
            <a:r>
              <a:rPr lang="en-US" sz="1700" b="1" dirty="0" err="1" smtClean="0"/>
              <a:t>Belum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Menikah</a:t>
            </a:r>
            <a:r>
              <a:rPr lang="en-US" sz="1700" b="1" dirty="0" smtClean="0"/>
              <a:t> </a:t>
            </a:r>
          </a:p>
          <a:p>
            <a:r>
              <a:rPr lang="en-US" sz="1700" b="1" dirty="0"/>
              <a:t> </a:t>
            </a:r>
            <a:r>
              <a:rPr lang="en-US" sz="1700" b="1" dirty="0" smtClean="0"/>
              <a:t>  No </a:t>
            </a:r>
            <a:r>
              <a:rPr lang="en-US" sz="1700" b="1" dirty="0" err="1" smtClean="0"/>
              <a:t>Whatsapp</a:t>
            </a:r>
            <a:r>
              <a:rPr lang="en-US" sz="1700" b="1" dirty="0" smtClean="0"/>
              <a:t> : 0896-677-29509</a:t>
            </a:r>
          </a:p>
          <a:p>
            <a:r>
              <a:rPr lang="en-US" sz="1700" b="1" dirty="0"/>
              <a:t> </a:t>
            </a:r>
            <a:r>
              <a:rPr lang="en-US" sz="1700" b="1" dirty="0" smtClean="0"/>
              <a:t>  Email	           : moneta@darmajaya.ac.id</a:t>
            </a:r>
          </a:p>
          <a:p>
            <a:r>
              <a:rPr lang="en-US" sz="1700" b="1" dirty="0" smtClean="0"/>
              <a:t>   IG	           : @</a:t>
            </a:r>
            <a:r>
              <a:rPr lang="en-US" sz="1700" b="1" dirty="0" err="1" smtClean="0"/>
              <a:t>monetaharahap</a:t>
            </a:r>
            <a:endParaRPr lang="en-US" sz="1700" b="1" dirty="0" smtClean="0"/>
          </a:p>
          <a:p>
            <a:r>
              <a:rPr lang="en-US" sz="1700" b="1" dirty="0"/>
              <a:t> </a:t>
            </a:r>
            <a:r>
              <a:rPr lang="en-US" sz="1700" b="1" dirty="0" smtClean="0"/>
              <a:t> RIWAYAT PENDIDIKAN  :</a:t>
            </a:r>
            <a:endParaRPr lang="en-US" sz="1700" b="1" dirty="0"/>
          </a:p>
          <a:p>
            <a:r>
              <a:rPr lang="en-US" sz="1700" b="1" dirty="0" smtClean="0"/>
              <a:t>  2013 – 2016 </a:t>
            </a:r>
          </a:p>
          <a:p>
            <a:r>
              <a:rPr lang="en-US" sz="1700" b="1" dirty="0"/>
              <a:t> </a:t>
            </a:r>
            <a:r>
              <a:rPr lang="en-US" sz="1700" b="1" dirty="0" smtClean="0"/>
              <a:t> SMKN 3 Bandar Lampung – Usaha </a:t>
            </a:r>
            <a:r>
              <a:rPr lang="en-US" sz="1700" b="1" dirty="0" err="1" smtClean="0"/>
              <a:t>Perjalanan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Wisata</a:t>
            </a:r>
            <a:r>
              <a:rPr lang="en-US" sz="1700" b="1" dirty="0" smtClean="0"/>
              <a:t> </a:t>
            </a:r>
          </a:p>
          <a:p>
            <a:endParaRPr lang="en-US" sz="1700" b="1" dirty="0"/>
          </a:p>
          <a:p>
            <a:r>
              <a:rPr lang="en-US" sz="1700" b="1" dirty="0" smtClean="0"/>
              <a:t>  2016 – 2020 </a:t>
            </a:r>
          </a:p>
          <a:p>
            <a:r>
              <a:rPr lang="en-US" sz="1700" b="1" dirty="0"/>
              <a:t> </a:t>
            </a:r>
            <a:r>
              <a:rPr lang="en-US" sz="1700" b="1" dirty="0" smtClean="0"/>
              <a:t>  S1 </a:t>
            </a:r>
            <a:r>
              <a:rPr lang="en-US" sz="1700" b="1" dirty="0" err="1" smtClean="0"/>
              <a:t>Manajemen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Pemasaran</a:t>
            </a:r>
            <a:r>
              <a:rPr lang="en-US" sz="1700" b="1" dirty="0" smtClean="0"/>
              <a:t> – IIB </a:t>
            </a:r>
            <a:r>
              <a:rPr lang="en-US" sz="1700" b="1" dirty="0" err="1" smtClean="0"/>
              <a:t>Darmajaya</a:t>
            </a:r>
            <a:r>
              <a:rPr lang="en-US" sz="1700" b="1" dirty="0" smtClean="0"/>
              <a:t> </a:t>
            </a:r>
          </a:p>
          <a:p>
            <a:endParaRPr lang="en-US" sz="1700" b="1" dirty="0"/>
          </a:p>
          <a:p>
            <a:r>
              <a:rPr lang="en-US" sz="1700" b="1" dirty="0" smtClean="0"/>
              <a:t>  2021 – 2022</a:t>
            </a:r>
          </a:p>
          <a:p>
            <a:r>
              <a:rPr lang="en-US" sz="1700" b="1" dirty="0" smtClean="0"/>
              <a:t>  S2 </a:t>
            </a:r>
            <a:r>
              <a:rPr lang="en-US" sz="1700" b="1" dirty="0" err="1" smtClean="0"/>
              <a:t>Manajemen</a:t>
            </a:r>
            <a:r>
              <a:rPr lang="en-US" sz="1700" b="1" dirty="0" smtClean="0"/>
              <a:t> – IIB </a:t>
            </a:r>
            <a:r>
              <a:rPr lang="en-US" sz="1700" b="1" dirty="0" err="1" smtClean="0"/>
              <a:t>Darmajaya</a:t>
            </a:r>
            <a:r>
              <a:rPr lang="en-US" sz="1700" b="1" dirty="0" smtClean="0"/>
              <a:t> </a:t>
            </a:r>
          </a:p>
          <a:p>
            <a:endParaRPr lang="en-US" sz="1700" b="1" dirty="0"/>
          </a:p>
          <a:p>
            <a:r>
              <a:rPr lang="en-US" sz="1700" b="1" dirty="0" smtClean="0"/>
              <a:t>  </a:t>
            </a:r>
            <a:r>
              <a:rPr lang="en-US" sz="1700" b="1" dirty="0" smtClean="0"/>
              <a:t>EXPERIENCE : </a:t>
            </a:r>
            <a:endParaRPr lang="en-US" sz="1700" b="1" dirty="0" smtClean="0"/>
          </a:p>
          <a:p>
            <a:r>
              <a:rPr lang="en-US" sz="1700" b="1" dirty="0" smtClean="0"/>
              <a:t>  </a:t>
            </a:r>
            <a:r>
              <a:rPr lang="en-US" sz="1700" b="1" dirty="0" err="1" smtClean="0"/>
              <a:t>Magang</a:t>
            </a:r>
            <a:r>
              <a:rPr lang="en-US" sz="1700" b="1" dirty="0" smtClean="0"/>
              <a:t> Tour And Travel </a:t>
            </a:r>
            <a:r>
              <a:rPr lang="en-US" sz="1700" b="1" dirty="0" err="1" smtClean="0"/>
              <a:t>Arie</a:t>
            </a:r>
            <a:r>
              <a:rPr lang="en-US" sz="1700" b="1" dirty="0" smtClean="0"/>
              <a:t> Tour &amp; </a:t>
            </a:r>
            <a:r>
              <a:rPr lang="en-US" sz="1700" b="1" dirty="0" err="1" smtClean="0"/>
              <a:t>Multazam</a:t>
            </a:r>
            <a:r>
              <a:rPr lang="en-US" sz="1700" b="1" dirty="0" smtClean="0"/>
              <a:t> (2016)</a:t>
            </a:r>
          </a:p>
          <a:p>
            <a:r>
              <a:rPr lang="en-US" sz="1700" b="1" dirty="0"/>
              <a:t> 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Pengelolaan</a:t>
            </a:r>
            <a:r>
              <a:rPr lang="en-US" sz="1700" b="1" dirty="0" smtClean="0"/>
              <a:t> Event Organizer </a:t>
            </a:r>
            <a:r>
              <a:rPr lang="en-US" sz="1700" b="1" dirty="0" err="1" smtClean="0"/>
              <a:t>Muli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Mekhanai</a:t>
            </a:r>
            <a:r>
              <a:rPr lang="en-US" sz="1700" b="1" dirty="0" smtClean="0"/>
              <a:t> </a:t>
            </a:r>
            <a:r>
              <a:rPr lang="en-US" sz="1700" b="1" dirty="0" smtClean="0"/>
              <a:t>Production     2019 - NOW</a:t>
            </a:r>
            <a:endParaRPr lang="en-US" sz="1700" b="1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1600" b="1" dirty="0" smtClean="0"/>
              <a:t>MULI PARIWISATA BERBAKAT KOTA BANDAR LAMPUNG 2017 </a:t>
            </a:r>
            <a:endParaRPr lang="en-US" sz="1600" b="1" dirty="0" smtClean="0"/>
          </a:p>
          <a:p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706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19672" y="3789040"/>
            <a:ext cx="6336704" cy="288032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Organisasi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Pendidikan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Keilmuan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Kebudayaan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Perserikatan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Bangsa-Bangsa</a:t>
            </a:r>
            <a:r>
              <a:rPr lang="en-US" dirty="0">
                <a:solidFill>
                  <a:schemeClr val="tx1"/>
                </a:solidFill>
              </a:rPr>
              <a:t> (UNESCO) </a:t>
            </a:r>
            <a:r>
              <a:rPr lang="en-US" dirty="0" err="1">
                <a:solidFill>
                  <a:schemeClr val="tx1"/>
                </a:solidFill>
              </a:rPr>
              <a:t>mempromosikan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identifikasi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perlindungan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pelestarian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warisan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budaya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alam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seluruh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dunia</a:t>
            </a:r>
            <a:r>
              <a:rPr lang="en-US" dirty="0">
                <a:solidFill>
                  <a:schemeClr val="tx1"/>
                </a:solidFill>
              </a:rPr>
              <a:t>, yang </a:t>
            </a:r>
            <a:r>
              <a:rPr lang="en-US" dirty="0" err="1">
                <a:solidFill>
                  <a:schemeClr val="tx1"/>
                </a:solidFill>
              </a:rPr>
              <a:t>dianggap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biasa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kemanusiaan</a:t>
            </a:r>
            <a:r>
              <a:rPr lang="en-US" dirty="0">
                <a:solidFill>
                  <a:schemeClr val="tx1"/>
                </a:solidFill>
              </a:rPr>
              <a:t>. Hal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tertuang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perjanjian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internasional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disebut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Konvensi</a:t>
            </a:r>
            <a:r>
              <a:rPr lang="en-US" dirty="0">
                <a:solidFill>
                  <a:schemeClr val="tx1"/>
                </a:solidFill>
              </a:rPr>
              <a:t>  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Mengenai</a:t>
            </a:r>
            <a:r>
              <a:rPr lang="en-US" dirty="0">
                <a:solidFill>
                  <a:schemeClr val="tx1"/>
                </a:solidFill>
                <a:hlinkClick r:id="rId2"/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Perlindungan</a:t>
            </a:r>
            <a:r>
              <a:rPr lang="en-US" dirty="0">
                <a:solidFill>
                  <a:schemeClr val="tx1"/>
                </a:solidFill>
                <a:hlinkClick r:id="rId2"/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Warisan</a:t>
            </a:r>
            <a:r>
              <a:rPr lang="en-US" dirty="0">
                <a:solidFill>
                  <a:schemeClr val="tx1"/>
                </a:solidFill>
                <a:hlinkClick r:id="rId2"/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Budaya</a:t>
            </a:r>
            <a:r>
              <a:rPr lang="en-US" dirty="0">
                <a:solidFill>
                  <a:schemeClr val="tx1"/>
                </a:solidFill>
                <a:hlinkClick r:id="rId2"/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dan</a:t>
            </a:r>
            <a:r>
              <a:rPr lang="en-US" dirty="0">
                <a:solidFill>
                  <a:schemeClr val="tx1"/>
                </a:solidFill>
                <a:hlinkClick r:id="rId2"/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Alam</a:t>
            </a:r>
            <a:r>
              <a:rPr lang="en-US" dirty="0">
                <a:solidFill>
                  <a:schemeClr val="tx1"/>
                </a:solidFill>
                <a:hlinkClick r:id="rId2"/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Dunia</a:t>
            </a:r>
            <a:r>
              <a:rPr lang="en-US" dirty="0">
                <a:solidFill>
                  <a:schemeClr val="tx1"/>
                </a:solidFill>
                <a:hlinkClick r:id="rId2"/>
              </a:rPr>
              <a:t> </a:t>
            </a:r>
            <a:r>
              <a:rPr lang="en-US" dirty="0">
                <a:solidFill>
                  <a:schemeClr val="tx1"/>
                </a:solidFill>
              </a:rPr>
              <a:t> , yang </a:t>
            </a:r>
            <a:r>
              <a:rPr lang="en-US" dirty="0" err="1">
                <a:solidFill>
                  <a:schemeClr val="tx1"/>
                </a:solidFill>
              </a:rPr>
              <a:t>diadopsi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UNESCO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tahun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1972.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0"/>
            <a:ext cx="5318448" cy="3545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960" y="3511715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Sumber</a:t>
            </a:r>
            <a:r>
              <a:rPr lang="en-US" sz="1100" dirty="0" smtClean="0"/>
              <a:t> </a:t>
            </a:r>
            <a:r>
              <a:rPr lang="en-US" sz="1100" dirty="0"/>
              <a:t>: https://whc.unesco.org/pg.cfm?cid=160</a:t>
            </a:r>
          </a:p>
        </p:txBody>
      </p:sp>
    </p:spTree>
    <p:extLst>
      <p:ext uri="{BB962C8B-B14F-4D97-AF65-F5344CB8AC3E}">
        <p14:creationId xmlns:p14="http://schemas.microsoft.com/office/powerpoint/2010/main" val="33973517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1231049"/>
            <a:ext cx="8208912" cy="4325904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2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Outsanding</a:t>
            </a:r>
            <a:r>
              <a:rPr lang="en-US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Universal </a:t>
            </a:r>
            <a:r>
              <a:rPr lang="en-US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Value/OUV</a:t>
            </a:r>
            <a:r>
              <a:rPr lang="en-US" sz="2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Luar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Biasa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b="1" dirty="0" smtClean="0">
                <a:solidFill>
                  <a:schemeClr val="tx1"/>
                </a:solidFill>
              </a:rPr>
              <a:t>● </a:t>
            </a:r>
            <a:r>
              <a:rPr lang="en-US" sz="21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Signifikansi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Global </a:t>
            </a:r>
            <a:endParaRPr lang="en-US" sz="21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1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● 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Ditetapkan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oleh</a:t>
            </a: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UNESCO</a:t>
            </a:r>
          </a:p>
          <a:p>
            <a:pPr algn="l"/>
            <a:endParaRPr lang="en-US" sz="21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●  </a:t>
            </a:r>
            <a:r>
              <a:rPr lang="en-US" sz="21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Kriteria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OUV</a:t>
            </a:r>
          </a:p>
          <a:p>
            <a:pPr algn="l"/>
            <a:endParaRPr lang="en-US" sz="21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●  </a:t>
            </a:r>
            <a:r>
              <a:rPr lang="en-US" sz="21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Pertukaran</a:t>
            </a:r>
            <a:r>
              <a:rPr lang="en-US" sz="21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sz="2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Kemanusiaan</a:t>
            </a:r>
            <a:endParaRPr lang="en-US" sz="21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769383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Elemen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terbentuk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nya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Konsep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Warisan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Dunia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71800" y="188640"/>
            <a:ext cx="3888432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5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1600" y="654206"/>
            <a:ext cx="7344816" cy="1728192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Elemen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terbentuk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nya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Konsep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Warisan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Dunia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776" y="1340768"/>
            <a:ext cx="87484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Milik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Bersama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Umat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Manusia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/>
              <a:t>Situs </a:t>
            </a:r>
            <a:r>
              <a:rPr lang="en-US" dirty="0" err="1"/>
              <a:t>Warisan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tempatnya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, </a:t>
            </a:r>
            <a:r>
              <a:rPr lang="en-US" dirty="0" err="1" smtClean="0"/>
              <a:t>tetapi</a:t>
            </a:r>
            <a:r>
              <a:rPr lang="en-US" dirty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warisan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kebanggaan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Perlindungan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Internasional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/>
              <a:t>Konvensi</a:t>
            </a:r>
            <a:r>
              <a:rPr lang="en-US" dirty="0"/>
              <a:t> </a:t>
            </a:r>
            <a:r>
              <a:rPr lang="en-US" dirty="0" err="1"/>
              <a:t>Warisan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intelektual</a:t>
            </a:r>
            <a:r>
              <a:rPr lang="en-US" dirty="0"/>
              <a:t>,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situs-situs </a:t>
            </a:r>
            <a:r>
              <a:rPr lang="en-US" dirty="0" err="1" smtClean="0"/>
              <a:t>warisan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Perlindungan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 smtClean="0"/>
              <a:t>Tujuannya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 smtClean="0"/>
              <a:t>warisan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 </a:t>
            </a:r>
            <a:r>
              <a:rPr lang="en-US" dirty="0" err="1"/>
              <a:t>ini</a:t>
            </a:r>
            <a:r>
              <a:rPr lang="en-US" dirty="0"/>
              <a:t> agar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lestari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dinikmati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dihargai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mendatang</a:t>
            </a:r>
            <a:r>
              <a:rPr lang="en-US" dirty="0"/>
              <a:t>. </a:t>
            </a:r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43808" y="260648"/>
            <a:ext cx="4104456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741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2471"/>
            <a:ext cx="3888432" cy="2040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982471"/>
            <a:ext cx="3960439" cy="2040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384721"/>
            <a:ext cx="4104456" cy="35233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23728" y="0"/>
            <a:ext cx="4824536" cy="459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ssssss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0"/>
            <a:ext cx="48965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Situs </a:t>
            </a:r>
            <a:r>
              <a:rPr lang="en-US" sz="19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Warisan</a:t>
            </a:r>
            <a:r>
              <a:rPr lang="en-US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Dunia</a:t>
            </a:r>
            <a:r>
              <a:rPr lang="en-US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OUV </a:t>
            </a:r>
            <a:endParaRPr lang="en-US" sz="19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544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5759A-47C3-0E14-7788-75D2F89AE520}"/>
              </a:ext>
            </a:extLst>
          </p:cNvPr>
          <p:cNvSpPr txBox="1">
            <a:spLocks/>
          </p:cNvSpPr>
          <p:nvPr/>
        </p:nvSpPr>
        <p:spPr>
          <a:xfrm>
            <a:off x="353441" y="908720"/>
            <a:ext cx="8229600" cy="5505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Jenis-Jenis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Situs </a:t>
            </a:r>
            <a:r>
              <a:rPr lang="en-US" b="1" dirty="0" err="1">
                <a:solidFill>
                  <a:schemeClr val="tx1"/>
                </a:solidFill>
              </a:rPr>
              <a:t>Warisan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Dunia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Situs </a:t>
            </a:r>
            <a:r>
              <a:rPr lang="en-US" dirty="0" err="1">
                <a:solidFill>
                  <a:schemeClr val="tx1"/>
                </a:solidFill>
              </a:rPr>
              <a:t>Warisan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Dunia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terdiri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jenis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utama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en-US" sz="25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5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5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5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1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1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     	 </a:t>
            </a:r>
            <a:r>
              <a:rPr lang="en-US" sz="2100" i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3. Situs </a:t>
            </a:r>
            <a:r>
              <a:rPr lang="en-US" sz="2100" i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Campuran</a:t>
            </a:r>
            <a:endParaRPr lang="en-US" sz="21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1500" i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Jenis-Jenis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Situs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Warian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Dunia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dikatakan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masuk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kedalam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Situs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Warisan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Dunia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terdapat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Sejarah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Arsitektur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Arkeologis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&amp;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Etnis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seperti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candi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monument (Situs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Warisan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US" sz="23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ilai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geologis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biologis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habitat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spesies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area yang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penting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konservasi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ilmu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pengetahuan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hutan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hujan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gunung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(Situs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Warisan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Alam</a:t>
            </a:r>
            <a:r>
              <a:rPr lang="en-US" sz="23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Nilai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menggabungkan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elemen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budaya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situs </a:t>
            </a:r>
            <a:r>
              <a:rPr lang="en-US" sz="2400" dirty="0" err="1">
                <a:solidFill>
                  <a:schemeClr val="tx1"/>
                </a:solidFill>
              </a:rPr>
              <a:t>bersejarah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berpadu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lanskap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alam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unik</a:t>
            </a:r>
            <a:r>
              <a:rPr lang="en-US" sz="2400" dirty="0" smtClean="0">
                <a:solidFill>
                  <a:schemeClr val="tx1"/>
                </a:solidFill>
              </a:rPr>
              <a:t> . Situs </a:t>
            </a:r>
            <a:r>
              <a:rPr lang="en-US" sz="2400" dirty="0" err="1" smtClean="0">
                <a:solidFill>
                  <a:schemeClr val="tx1"/>
                </a:solidFill>
              </a:rPr>
              <a:t>Warisan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Campuran</a:t>
            </a:r>
            <a:endParaRPr lang="en-US" sz="23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46" y="1675279"/>
            <a:ext cx="2718243" cy="1527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924" y="1675279"/>
            <a:ext cx="2768742" cy="1557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825" y="1675279"/>
            <a:ext cx="2751180" cy="156245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699792" y="196479"/>
            <a:ext cx="4032448" cy="4222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021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59632" y="620688"/>
            <a:ext cx="6400800" cy="1752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Tujuan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Pelestarian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Wold</a:t>
            </a:r>
            <a:r>
              <a:rPr lang="en-US" b="1" dirty="0" smtClean="0">
                <a:solidFill>
                  <a:schemeClr val="tx1"/>
                </a:solidFill>
              </a:rPr>
              <a:t> Heritage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229" y="1420978"/>
            <a:ext cx="73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b="1" dirty="0" err="1" smtClean="0"/>
              <a:t>Melestarikan</a:t>
            </a:r>
            <a:r>
              <a:rPr lang="en-US" sz="2200" b="1" dirty="0" smtClean="0"/>
              <a:t> </a:t>
            </a:r>
            <a:r>
              <a:rPr lang="en-US" sz="2200" b="1" dirty="0" err="1"/>
              <a:t>Warisan</a:t>
            </a:r>
            <a:r>
              <a:rPr lang="en-US" sz="2200" b="1" dirty="0"/>
              <a:t> </a:t>
            </a:r>
            <a:r>
              <a:rPr lang="en-US" sz="2200" b="1" dirty="0" err="1"/>
              <a:t>Bangsa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Umat</a:t>
            </a:r>
            <a:r>
              <a:rPr lang="en-US" sz="2200" b="1" dirty="0"/>
              <a:t> </a:t>
            </a:r>
            <a:r>
              <a:rPr lang="en-US" sz="2200" b="1" dirty="0" err="1" smtClean="0"/>
              <a:t>Manusia</a:t>
            </a:r>
            <a:endParaRPr lang="en-US" sz="2200" b="1" dirty="0" smtClean="0"/>
          </a:p>
          <a:p>
            <a:pPr marL="342900" indent="-342900">
              <a:buAutoNum type="arabicPeriod"/>
            </a:pPr>
            <a:endParaRPr lang="en-US" sz="2200" b="1" dirty="0"/>
          </a:p>
          <a:p>
            <a:pPr marL="342900" indent="-342900">
              <a:buFontTx/>
              <a:buAutoNum type="arabicPeriod"/>
            </a:pPr>
            <a:r>
              <a:rPr lang="en-US" sz="2200" b="1" dirty="0" err="1"/>
              <a:t>Meningkatkan</a:t>
            </a:r>
            <a:r>
              <a:rPr lang="en-US" sz="2200" b="1" dirty="0"/>
              <a:t> </a:t>
            </a:r>
            <a:r>
              <a:rPr lang="en-US" sz="2200" b="1" dirty="0" err="1"/>
              <a:t>Identitas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Kesejahteraan</a:t>
            </a:r>
            <a:r>
              <a:rPr lang="en-US" sz="2200" b="1" dirty="0"/>
              <a:t> </a:t>
            </a:r>
            <a:r>
              <a:rPr lang="en-US" sz="2200" b="1" dirty="0" err="1" smtClean="0"/>
              <a:t>Bangsa</a:t>
            </a:r>
            <a:endParaRPr lang="en-US" sz="2200" b="1" dirty="0" smtClean="0"/>
          </a:p>
          <a:p>
            <a:pPr marL="342900" indent="-342900">
              <a:buFontTx/>
              <a:buAutoNum type="arabicPeriod"/>
            </a:pPr>
            <a:endParaRPr lang="en-US" sz="2200" b="1" dirty="0"/>
          </a:p>
          <a:p>
            <a:pPr marL="342900" indent="-342900">
              <a:buFontTx/>
              <a:buAutoNum type="arabicPeriod"/>
            </a:pPr>
            <a:r>
              <a:rPr lang="en-US" sz="2200" b="1" dirty="0" err="1"/>
              <a:t>Mempromosikan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Meningkatkan</a:t>
            </a:r>
            <a:r>
              <a:rPr lang="en-US" sz="2200" b="1" dirty="0"/>
              <a:t> </a:t>
            </a:r>
            <a:r>
              <a:rPr lang="en-US" sz="2200" b="1" dirty="0" err="1" smtClean="0"/>
              <a:t>Kesadaran</a:t>
            </a:r>
            <a:endParaRPr lang="en-US" sz="2200" b="1" dirty="0" smtClean="0"/>
          </a:p>
          <a:p>
            <a:pPr marL="342900" indent="-342900">
              <a:buFontTx/>
              <a:buAutoNum type="arabicPeriod"/>
            </a:pPr>
            <a:endParaRPr lang="en-US" sz="2200" b="1" dirty="0"/>
          </a:p>
          <a:p>
            <a:pPr marL="342900" indent="-342900">
              <a:buFontTx/>
              <a:buAutoNum type="arabicPeriod"/>
            </a:pPr>
            <a:r>
              <a:rPr lang="en-US" sz="2200" b="1" dirty="0" err="1"/>
              <a:t>Mendukung</a:t>
            </a:r>
            <a:r>
              <a:rPr lang="en-US" sz="2200" b="1" dirty="0"/>
              <a:t> Pembangunan </a:t>
            </a:r>
            <a:r>
              <a:rPr lang="en-US" sz="2200" b="1" dirty="0" err="1"/>
              <a:t>Berkelanjutan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Kesejahteraan</a:t>
            </a:r>
            <a:r>
              <a:rPr lang="en-US" sz="2200" dirty="0" smtClean="0"/>
              <a:t>:</a:t>
            </a:r>
          </a:p>
          <a:p>
            <a:pPr marL="342900" indent="-342900">
              <a:buFontTx/>
              <a:buAutoNum type="arabicPeriod"/>
            </a:pPr>
            <a:endParaRPr lang="en-US" sz="2200" dirty="0"/>
          </a:p>
          <a:p>
            <a:pPr marL="342900" indent="-342900">
              <a:buFontTx/>
              <a:buAutoNum type="arabicPeriod"/>
            </a:pPr>
            <a:r>
              <a:rPr lang="en-US" sz="2200" b="1" dirty="0" err="1"/>
              <a:t>Mendorong</a:t>
            </a:r>
            <a:r>
              <a:rPr lang="en-US" sz="2200" b="1" dirty="0"/>
              <a:t> </a:t>
            </a:r>
            <a:r>
              <a:rPr lang="en-US" sz="2200" b="1" dirty="0" err="1"/>
              <a:t>Kerja</a:t>
            </a:r>
            <a:r>
              <a:rPr lang="en-US" sz="2200" b="1" dirty="0"/>
              <a:t> </a:t>
            </a:r>
            <a:r>
              <a:rPr lang="en-US" sz="2200" b="1" dirty="0" err="1"/>
              <a:t>Sama</a:t>
            </a:r>
            <a:r>
              <a:rPr lang="en-US" sz="2200" b="1" dirty="0"/>
              <a:t> </a:t>
            </a:r>
            <a:r>
              <a:rPr lang="en-US" sz="2200" b="1" dirty="0" err="1" smtClean="0"/>
              <a:t>Internasional</a:t>
            </a:r>
            <a:endParaRPr lang="en-US" sz="2200" dirty="0"/>
          </a:p>
          <a:p>
            <a:pPr marL="342900" indent="-342900">
              <a:buFontTx/>
              <a:buAutoNum type="arabicPeriod"/>
            </a:pPr>
            <a:endParaRPr lang="en-US" sz="2200" dirty="0" smtClean="0"/>
          </a:p>
          <a:p>
            <a:pPr marL="342900" indent="-342900">
              <a:buFontTx/>
              <a:buAutoNum type="arabicPeriod"/>
            </a:pPr>
            <a:r>
              <a:rPr lang="en-US" sz="2200" b="1" dirty="0" err="1"/>
              <a:t>Mengembangkan</a:t>
            </a:r>
            <a:r>
              <a:rPr lang="en-US" sz="2200" b="1" dirty="0"/>
              <a:t> </a:t>
            </a:r>
            <a:r>
              <a:rPr lang="en-US" sz="2200" b="1" dirty="0" err="1"/>
              <a:t>Aset</a:t>
            </a:r>
            <a:r>
              <a:rPr lang="en-US" sz="2200" b="1" dirty="0"/>
              <a:t> </a:t>
            </a:r>
            <a:r>
              <a:rPr lang="en-US" sz="2200" b="1" dirty="0" err="1" smtClean="0"/>
              <a:t>Pengetahuan</a:t>
            </a:r>
            <a:endParaRPr lang="en-US" sz="2200" b="1" dirty="0" smtClean="0"/>
          </a:p>
          <a:p>
            <a:pPr marL="342900" indent="-342900">
              <a:buFontTx/>
              <a:buAutoNum type="arabicPeriod"/>
            </a:pPr>
            <a:endParaRPr lang="en-US" sz="2200" b="1" dirty="0"/>
          </a:p>
          <a:p>
            <a:pPr marL="342900" indent="-342900">
              <a:buFontTx/>
              <a:buAutoNum type="arabicPeriod"/>
            </a:pPr>
            <a:r>
              <a:rPr lang="en-US" sz="2200" b="1" dirty="0" err="1"/>
              <a:t>Memperkuat</a:t>
            </a:r>
            <a:r>
              <a:rPr lang="en-US" sz="2200" b="1" dirty="0"/>
              <a:t> </a:t>
            </a:r>
            <a:r>
              <a:rPr lang="en-US" sz="2200" b="1" dirty="0" err="1"/>
              <a:t>Pendidikan</a:t>
            </a:r>
            <a:r>
              <a:rPr lang="en-US" sz="2200" b="1" dirty="0"/>
              <a:t> </a:t>
            </a:r>
            <a:r>
              <a:rPr lang="en-US" sz="2200" b="1" dirty="0" err="1"/>
              <a:t>dan</a:t>
            </a:r>
            <a:r>
              <a:rPr lang="en-US" sz="2200" b="1" dirty="0"/>
              <a:t> </a:t>
            </a:r>
            <a:r>
              <a:rPr lang="en-US" sz="2200" b="1" dirty="0" err="1"/>
              <a:t>Kesadaran</a:t>
            </a:r>
            <a:r>
              <a:rPr lang="en-US" sz="2200" b="1" dirty="0"/>
              <a:t> </a:t>
            </a:r>
            <a:r>
              <a:rPr lang="en-US" sz="2200" b="1" dirty="0" err="1"/>
              <a:t>Generasi</a:t>
            </a:r>
            <a:r>
              <a:rPr lang="en-US" sz="2200" b="1" dirty="0"/>
              <a:t> </a:t>
            </a:r>
            <a:r>
              <a:rPr lang="en-US" sz="2200" b="1" dirty="0" err="1" smtClean="0"/>
              <a:t>Muda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2771800" y="260648"/>
            <a:ext cx="38884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689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Thanks for attention</a:t>
            </a:r>
          </a:p>
          <a:p>
            <a:r>
              <a:rPr lang="en-US" sz="4000" b="1" dirty="0">
                <a:sym typeface="Wingdings" panose="05000000000000000000" pitchFamily="2" charset="2"/>
              </a:rPr>
              <a:t>See you </a:t>
            </a:r>
            <a:r>
              <a:rPr lang="en-US" sz="4000" b="1" dirty="0" smtClean="0">
                <a:sym typeface="Wingdings" panose="05000000000000000000" pitchFamily="2" charset="2"/>
              </a:rPr>
              <a:t>again !</a:t>
            </a:r>
            <a:endParaRPr lang="en-US" sz="4000" b="1" dirty="0"/>
          </a:p>
        </p:txBody>
      </p:sp>
      <p:sp>
        <p:nvSpPr>
          <p:cNvPr id="2" name="Oval 1"/>
          <p:cNvSpPr/>
          <p:nvPr/>
        </p:nvSpPr>
        <p:spPr>
          <a:xfrm>
            <a:off x="2699792" y="260648"/>
            <a:ext cx="4104456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99592" y="980728"/>
            <a:ext cx="7920880" cy="4680520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buAutoNum type="alphaLcPeriod"/>
            </a:pPr>
            <a:r>
              <a:rPr lang="en-US" dirty="0" err="1" smtClean="0">
                <a:solidFill>
                  <a:schemeClr val="tx1"/>
                </a:solidFill>
              </a:rPr>
              <a:t>Keterlambatan</a:t>
            </a:r>
            <a:r>
              <a:rPr lang="en-US" dirty="0" smtClean="0">
                <a:solidFill>
                  <a:schemeClr val="tx1"/>
                </a:solidFill>
              </a:rPr>
              <a:t> maximal 15 </a:t>
            </a:r>
            <a:r>
              <a:rPr lang="en-US" dirty="0" err="1" smtClean="0">
                <a:solidFill>
                  <a:schemeClr val="tx1"/>
                </a:solidFill>
              </a:rPr>
              <a:t>menit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toleransi</a:t>
            </a:r>
            <a:r>
              <a:rPr lang="en-US" dirty="0" smtClean="0">
                <a:solidFill>
                  <a:schemeClr val="tx1"/>
                </a:solidFill>
              </a:rPr>
              <a:t> 2x </a:t>
            </a:r>
            <a:r>
              <a:rPr lang="en-US" dirty="0" err="1" smtClean="0">
                <a:solidFill>
                  <a:schemeClr val="tx1"/>
                </a:solidFill>
              </a:rPr>
              <a:t>lebih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pintu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langsung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kunci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diberikan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tugas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lphaLcPeriod"/>
            </a:pPr>
            <a:r>
              <a:rPr lang="en-US" altLang="en-US" dirty="0" err="1">
                <a:solidFill>
                  <a:schemeClr val="tx1"/>
                </a:solidFill>
              </a:rPr>
              <a:t>Memakai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pakaian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sopan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memakai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</a:rPr>
              <a:t>sepatu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lphaLcPeriod"/>
            </a:pPr>
            <a:r>
              <a:rPr lang="en-US" altLang="en-US" dirty="0" err="1">
                <a:solidFill>
                  <a:schemeClr val="tx1"/>
                </a:solidFill>
              </a:rPr>
              <a:t>Persentase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absen</a:t>
            </a:r>
            <a:r>
              <a:rPr lang="en-US" altLang="en-US" dirty="0">
                <a:solidFill>
                  <a:schemeClr val="tx1"/>
                </a:solidFill>
              </a:rPr>
              <a:t> minimal 70 %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lphaLcPeriod"/>
            </a:pPr>
            <a:r>
              <a:rPr lang="en-US" altLang="en-US" dirty="0" err="1">
                <a:solidFill>
                  <a:schemeClr val="tx1"/>
                </a:solidFill>
              </a:rPr>
              <a:t>Bila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selama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perkuliahan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terjadi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keributan</a:t>
            </a:r>
            <a:r>
              <a:rPr lang="en-US" altLang="en-US" dirty="0">
                <a:solidFill>
                  <a:schemeClr val="tx1"/>
                </a:solidFill>
              </a:rPr>
              <a:t> di </a:t>
            </a:r>
            <a:r>
              <a:rPr lang="en-US" altLang="en-US" dirty="0" err="1">
                <a:solidFill>
                  <a:schemeClr val="tx1"/>
                </a:solidFill>
              </a:rPr>
              <a:t>dalam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kelas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maka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akan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diadakan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kuis</a:t>
            </a:r>
            <a:r>
              <a:rPr lang="en-US" altLang="en-US" dirty="0">
                <a:solidFill>
                  <a:schemeClr val="tx1"/>
                </a:solidFill>
              </a:rPr>
              <a:t>/</a:t>
            </a:r>
            <a:r>
              <a:rPr lang="en-US" altLang="en-US" dirty="0" err="1">
                <a:solidFill>
                  <a:schemeClr val="tx1"/>
                </a:solidFill>
              </a:rPr>
              <a:t>tugas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dadakan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lphaLcPeriod"/>
            </a:pPr>
            <a:r>
              <a:rPr lang="en-US" dirty="0" err="1" smtClean="0">
                <a:solidFill>
                  <a:schemeClr val="tx1"/>
                </a:solidFill>
              </a:rPr>
              <a:t>Jika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kelas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usahakan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izin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cht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group) </a:t>
            </a:r>
            <a:r>
              <a:rPr lang="en-US" dirty="0" err="1" smtClean="0">
                <a:solidFill>
                  <a:schemeClr val="tx1"/>
                </a:solidFill>
              </a:rPr>
              <a:t>bila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sakit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sertakan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keterangan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sakit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dokter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puskemas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lphaLcPeriod"/>
            </a:pP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perkenankan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menggunakan</a:t>
            </a:r>
            <a:r>
              <a:rPr lang="en-US" dirty="0" smtClean="0">
                <a:solidFill>
                  <a:schemeClr val="tx1"/>
                </a:solidFill>
              </a:rPr>
              <a:t> gadget </a:t>
            </a:r>
            <a:r>
              <a:rPr lang="en-US" dirty="0" err="1" smtClean="0">
                <a:solidFill>
                  <a:schemeClr val="tx1"/>
                </a:solidFill>
              </a:rPr>
              <a:t>selama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pembelajaran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berlangsung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jika</a:t>
            </a:r>
            <a:r>
              <a:rPr lang="en-US" dirty="0" smtClean="0">
                <a:solidFill>
                  <a:schemeClr val="tx1"/>
                </a:solidFill>
              </a:rPr>
              <a:t> urgent </a:t>
            </a:r>
            <a:r>
              <a:rPr lang="en-US" dirty="0" err="1" smtClean="0">
                <a:solidFill>
                  <a:schemeClr val="tx1"/>
                </a:solidFill>
              </a:rPr>
              <a:t>izin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keluar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kelas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angkat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telpon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lphaLcPeriod"/>
            </a:pP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perkenankan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ngobrol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luar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jawab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AutoNum type="alphaLcPeriod"/>
            </a:pPr>
            <a:r>
              <a:rPr lang="en-US" dirty="0" err="1" smtClean="0">
                <a:solidFill>
                  <a:schemeClr val="tx1"/>
                </a:solidFill>
              </a:rPr>
              <a:t>Budayakan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mencacat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karna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</a:t>
            </a:r>
            <a:r>
              <a:rPr lang="en-US" dirty="0" smtClean="0">
                <a:solidFill>
                  <a:schemeClr val="tx1"/>
                </a:solidFill>
              </a:rPr>
              <a:t> KUIS di </a:t>
            </a:r>
            <a:r>
              <a:rPr lang="en-US" dirty="0" err="1" smtClean="0">
                <a:solidFill>
                  <a:schemeClr val="tx1"/>
                </a:solidFill>
              </a:rPr>
              <a:t>akhir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sebagai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tugas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mandiri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800" y="260648"/>
            <a:ext cx="40324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9712" y="26064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KONTRAK PERKULIAHAN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346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11562"/>
              </p:ext>
            </p:extLst>
          </p:nvPr>
        </p:nvGraphicFramePr>
        <p:xfrm>
          <a:off x="539552" y="1844824"/>
          <a:ext cx="3384377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661">
                  <a:extLst>
                    <a:ext uri="{9D8B030D-6E8A-4147-A177-3AD203B41FA5}">
                      <a16:colId xmlns:a16="http://schemas.microsoft.com/office/drawing/2014/main" val="1453923633"/>
                    </a:ext>
                  </a:extLst>
                </a:gridCol>
                <a:gridCol w="988358">
                  <a:extLst>
                    <a:ext uri="{9D8B030D-6E8A-4147-A177-3AD203B41FA5}">
                      <a16:colId xmlns:a16="http://schemas.microsoft.com/office/drawing/2014/main" val="3377326284"/>
                    </a:ext>
                  </a:extLst>
                </a:gridCol>
                <a:gridCol w="988358">
                  <a:extLst>
                    <a:ext uri="{9D8B030D-6E8A-4147-A177-3AD203B41FA5}">
                      <a16:colId xmlns:a16="http://schemas.microsoft.com/office/drawing/2014/main" val="420426789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Range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Nilai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Bobot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411042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85 - 100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5147388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80 – 84.9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A-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3.75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0833494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75 – 79.9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B+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3.5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1107855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65 – 74.9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2453531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55 – 64.9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0492009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40 – 54.9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2940224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&lt;40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47154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1124744"/>
            <a:ext cx="367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Teknis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Penilaian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122308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Bobot</a:t>
            </a:r>
            <a:r>
              <a:rPr lang="en-US" sz="3600" dirty="0" smtClean="0"/>
              <a:t> </a:t>
            </a:r>
            <a:r>
              <a:rPr lang="en-US" sz="3600" b="1" dirty="0" err="1" smtClean="0"/>
              <a:t>Penilaian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4211960" y="2419724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>
                <a:solidFill>
                  <a:srgbClr val="4E4E4E"/>
                </a:solidFill>
                <a:latin typeface="-apple-system"/>
              </a:rPr>
              <a:t>1.      </a:t>
            </a:r>
            <a:r>
              <a:rPr lang="id-ID" sz="2000" b="1" dirty="0">
                <a:solidFill>
                  <a:srgbClr val="009FE5"/>
                </a:solidFill>
                <a:latin typeface="-apple-system"/>
                <a:hlinkClick r:id="rId2" tooltip="Presensi Kehadiran"/>
              </a:rPr>
              <a:t>Presensi Kehadiran</a:t>
            </a:r>
            <a:r>
              <a:rPr lang="id-ID" sz="2000" b="1" dirty="0">
                <a:solidFill>
                  <a:srgbClr val="4E4E4E"/>
                </a:solidFill>
                <a:latin typeface="-apple-system"/>
              </a:rPr>
              <a:t> (20%)</a:t>
            </a:r>
          </a:p>
          <a:p>
            <a:r>
              <a:rPr lang="id-ID" sz="2000" b="1" dirty="0">
                <a:solidFill>
                  <a:srgbClr val="4E4E4E"/>
                </a:solidFill>
                <a:latin typeface="-apple-system"/>
              </a:rPr>
              <a:t>2.      Tugas Mandiri (20%)</a:t>
            </a:r>
          </a:p>
          <a:p>
            <a:r>
              <a:rPr lang="id-ID" sz="2000" b="1" dirty="0">
                <a:solidFill>
                  <a:srgbClr val="4E4E4E"/>
                </a:solidFill>
                <a:latin typeface="-apple-system"/>
              </a:rPr>
              <a:t>3.      Ujian Tengah Semester (20%)</a:t>
            </a:r>
          </a:p>
          <a:p>
            <a:r>
              <a:rPr lang="id-ID" sz="2000" b="1" dirty="0">
                <a:solidFill>
                  <a:srgbClr val="4E4E4E"/>
                </a:solidFill>
                <a:latin typeface="-apple-system"/>
              </a:rPr>
              <a:t>4.      Ujian Akhir Semester (20%)</a:t>
            </a:r>
          </a:p>
          <a:p>
            <a:r>
              <a:rPr lang="id-ID" sz="2000" b="1" dirty="0">
                <a:solidFill>
                  <a:srgbClr val="4E4E4E"/>
                </a:solidFill>
                <a:latin typeface="-apple-system"/>
              </a:rPr>
              <a:t>5.      Attitude (20</a:t>
            </a:r>
            <a:r>
              <a:rPr lang="id-ID" sz="2000" b="1" dirty="0" smtClean="0">
                <a:solidFill>
                  <a:srgbClr val="4E4E4E"/>
                </a:solidFill>
                <a:latin typeface="-apple-system"/>
              </a:rPr>
              <a:t>%)</a:t>
            </a:r>
            <a:endParaRPr lang="en-US" sz="2000" b="1" dirty="0" smtClean="0">
              <a:solidFill>
                <a:srgbClr val="4E4E4E"/>
              </a:solidFill>
              <a:latin typeface="-apple-system"/>
            </a:endParaRPr>
          </a:p>
          <a:p>
            <a:endParaRPr lang="en-US" sz="2000" b="1" dirty="0" smtClean="0">
              <a:solidFill>
                <a:srgbClr val="4E4E4E"/>
              </a:solidFill>
              <a:latin typeface="-apple-system"/>
            </a:endParaRPr>
          </a:p>
          <a:p>
            <a:r>
              <a:rPr lang="id-ID" sz="2000" b="1" dirty="0" smtClean="0">
                <a:solidFill>
                  <a:srgbClr val="4E4E4E"/>
                </a:solidFill>
                <a:latin typeface="-apple-system"/>
              </a:rPr>
              <a:t>Attitude</a:t>
            </a:r>
            <a:r>
              <a:rPr lang="en-US" sz="2000" b="1" dirty="0" smtClean="0">
                <a:solidFill>
                  <a:srgbClr val="4E4E4E"/>
                </a:solidFill>
                <a:latin typeface="-apple-system"/>
              </a:rPr>
              <a:t> = (</a:t>
            </a:r>
            <a:r>
              <a:rPr lang="en-US" sz="2000" b="1" dirty="0" err="1" smtClean="0">
                <a:solidFill>
                  <a:srgbClr val="4E4E4E"/>
                </a:solidFill>
                <a:latin typeface="-apple-system"/>
              </a:rPr>
              <a:t>Nilai</a:t>
            </a:r>
            <a:r>
              <a:rPr lang="en-US" sz="2000" b="1" dirty="0" smtClean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US" sz="2000" b="1" dirty="0" err="1" smtClean="0">
                <a:solidFill>
                  <a:srgbClr val="4E4E4E"/>
                </a:solidFill>
                <a:latin typeface="-apple-system"/>
              </a:rPr>
              <a:t>Tugas</a:t>
            </a:r>
            <a:r>
              <a:rPr lang="en-US" sz="2000" b="1" dirty="0" smtClean="0">
                <a:solidFill>
                  <a:srgbClr val="4E4E4E"/>
                </a:solidFill>
                <a:latin typeface="-apple-system"/>
              </a:rPr>
              <a:t> + </a:t>
            </a:r>
            <a:r>
              <a:rPr lang="en-US" sz="2000" b="1" dirty="0" err="1" smtClean="0">
                <a:solidFill>
                  <a:srgbClr val="4E4E4E"/>
                </a:solidFill>
                <a:latin typeface="-apple-system"/>
              </a:rPr>
              <a:t>Nilai</a:t>
            </a:r>
            <a:r>
              <a:rPr lang="en-US" sz="2000" b="1" dirty="0" smtClean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US" sz="2000" b="1" dirty="0" err="1" smtClean="0">
                <a:solidFill>
                  <a:srgbClr val="4E4E4E"/>
                </a:solidFill>
                <a:latin typeface="-apple-system"/>
              </a:rPr>
              <a:t>Presensi</a:t>
            </a:r>
            <a:r>
              <a:rPr lang="en-US" sz="2000" b="1" dirty="0" smtClean="0">
                <a:solidFill>
                  <a:srgbClr val="4E4E4E"/>
                </a:solidFill>
                <a:latin typeface="-apple-system"/>
              </a:rPr>
              <a:t>)/2</a:t>
            </a:r>
          </a:p>
          <a:p>
            <a:endParaRPr lang="en-US" sz="2000" b="1" i="0" dirty="0">
              <a:solidFill>
                <a:srgbClr val="4E4E4E"/>
              </a:solidFill>
              <a:effectLst/>
              <a:latin typeface="-apple-system"/>
            </a:endParaRPr>
          </a:p>
          <a:p>
            <a:r>
              <a:rPr lang="en-US" dirty="0">
                <a:solidFill>
                  <a:srgbClr val="4E4E4E"/>
                </a:solidFill>
                <a:latin typeface="-apple-system"/>
              </a:rPr>
              <a:t> </a:t>
            </a:r>
            <a:r>
              <a:rPr lang="en-US" dirty="0" smtClean="0">
                <a:solidFill>
                  <a:srgbClr val="4E4E4E"/>
                </a:solidFill>
                <a:latin typeface="-apple-system"/>
              </a:rPr>
              <a:t>        </a:t>
            </a:r>
            <a:endParaRPr lang="id-ID" b="0" i="0" dirty="0">
              <a:solidFill>
                <a:srgbClr val="4E4E4E"/>
              </a:solidFill>
              <a:effectLst/>
              <a:latin typeface="-apple-system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99792" y="260648"/>
            <a:ext cx="4032448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112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352928" cy="2880320"/>
          </a:xfrm>
        </p:spPr>
        <p:txBody>
          <a:bodyPr>
            <a:noAutofit/>
          </a:bodyPr>
          <a:lstStyle/>
          <a:p>
            <a:pPr algn="l"/>
            <a:r>
              <a:rPr lang="en-US" sz="2200" dirty="0" err="1" smtClean="0">
                <a:solidFill>
                  <a:schemeClr val="tx1"/>
                </a:solidFill>
              </a:rPr>
              <a:t>Deskripsi</a:t>
            </a:r>
            <a:r>
              <a:rPr lang="en-US" sz="2200" dirty="0" smtClean="0">
                <a:solidFill>
                  <a:schemeClr val="tx1"/>
                </a:solidFill>
              </a:rPr>
              <a:t> Mata </a:t>
            </a:r>
            <a:r>
              <a:rPr lang="en-US" sz="2200" dirty="0" err="1" smtClean="0">
                <a:solidFill>
                  <a:schemeClr val="tx1"/>
                </a:solidFill>
              </a:rPr>
              <a:t>Kuliah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Mata </a:t>
            </a:r>
            <a:r>
              <a:rPr lang="en-US" sz="2200" dirty="0" err="1">
                <a:solidFill>
                  <a:schemeClr val="tx1"/>
                </a:solidFill>
              </a:rPr>
              <a:t>kuliah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membekali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mahasiswa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dengan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pemahaman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praktis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mengenai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pengelolaan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destinasi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pariwisata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berbasis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warisan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dunia</a:t>
            </a:r>
            <a:r>
              <a:rPr lang="en-US" sz="2200" dirty="0">
                <a:solidFill>
                  <a:schemeClr val="tx1"/>
                </a:solidFill>
              </a:rPr>
              <a:t> (UNESCO World Heritage). </a:t>
            </a:r>
            <a:r>
              <a:rPr lang="en-US" sz="2200" dirty="0" err="1">
                <a:solidFill>
                  <a:schemeClr val="tx1"/>
                </a:solidFill>
              </a:rPr>
              <a:t>Mahasiswa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mempelajari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konsep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warisan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dunia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kriteria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penetapan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strategi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pelestarian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manajemen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destinasi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serta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keterkaitan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pariwisata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berkelanjutan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dengan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pelestarian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warisan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budaya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alam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>
                <a:solidFill>
                  <a:schemeClr val="tx1"/>
                </a:solidFill>
              </a:rPr>
              <a:t>Melalui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studi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kasus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praktik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lapangan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mahasiswa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menghasilkan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proyek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pengelolaan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destinasi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berbasis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warisan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dunia</a:t>
            </a:r>
            <a:r>
              <a:rPr lang="en-US" sz="22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1800" y="188640"/>
            <a:ext cx="38164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705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892480" cy="273630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9600" dirty="0" err="1" smtClean="0">
                <a:solidFill>
                  <a:schemeClr val="tx1"/>
                </a:solidFill>
              </a:rPr>
              <a:t>Capaian</a:t>
            </a:r>
            <a:r>
              <a:rPr lang="en-US" sz="9600" dirty="0" smtClean="0">
                <a:solidFill>
                  <a:schemeClr val="tx1"/>
                </a:solidFill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</a:rPr>
              <a:t>Pembelajaran</a:t>
            </a:r>
            <a:r>
              <a:rPr lang="en-US" sz="9600" dirty="0" smtClean="0">
                <a:solidFill>
                  <a:schemeClr val="tx1"/>
                </a:solidFill>
              </a:rPr>
              <a:t> Mata </a:t>
            </a:r>
            <a:r>
              <a:rPr lang="en-US" sz="9600" dirty="0" err="1" smtClean="0">
                <a:solidFill>
                  <a:schemeClr val="tx1"/>
                </a:solidFill>
              </a:rPr>
              <a:t>Kuliah</a:t>
            </a:r>
            <a:r>
              <a:rPr lang="en-US" sz="9600" dirty="0" smtClean="0">
                <a:solidFill>
                  <a:schemeClr val="tx1"/>
                </a:solidFill>
              </a:rPr>
              <a:t> (CPMK)</a:t>
            </a:r>
          </a:p>
          <a:p>
            <a:pPr marL="457200" lvl="0" indent="-457200" algn="l">
              <a:buAutoNum type="arabicPeriod"/>
            </a:pPr>
            <a:r>
              <a:rPr lang="id-ID" sz="9600" dirty="0" smtClean="0">
                <a:solidFill>
                  <a:schemeClr val="tx1"/>
                </a:solidFill>
              </a:rPr>
              <a:t>Menjelaskan </a:t>
            </a:r>
            <a:r>
              <a:rPr lang="id-ID" sz="9600" dirty="0">
                <a:solidFill>
                  <a:schemeClr val="tx1"/>
                </a:solidFill>
              </a:rPr>
              <a:t>konsep, kriteria, dan tantangan pengelolaan destinasi warisan </a:t>
            </a:r>
            <a:r>
              <a:rPr lang="id-ID" sz="9600" dirty="0" smtClean="0">
                <a:solidFill>
                  <a:schemeClr val="tx1"/>
                </a:solidFill>
              </a:rPr>
              <a:t>dunia</a:t>
            </a:r>
            <a:endParaRPr lang="en-US" sz="96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id-ID" sz="9600" dirty="0">
                <a:solidFill>
                  <a:schemeClr val="tx1"/>
                </a:solidFill>
              </a:rPr>
              <a:t>Menganalisis potensi, masalah, dan peluang pariwisata berbasis warisan dunia</a:t>
            </a:r>
            <a:r>
              <a:rPr lang="id-ID" sz="9600" dirty="0" smtClean="0">
                <a:solidFill>
                  <a:schemeClr val="tx1"/>
                </a:solidFill>
              </a:rPr>
              <a:t>.</a:t>
            </a:r>
            <a:endParaRPr lang="en-US" sz="96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id-ID" sz="9600" dirty="0">
                <a:solidFill>
                  <a:schemeClr val="tx1"/>
                </a:solidFill>
              </a:rPr>
              <a:t>Menyusun rekomendasi strategi pengelolaan destinasi warisan dunia yang </a:t>
            </a:r>
            <a:r>
              <a:rPr lang="id-ID" sz="9600" dirty="0" smtClean="0">
                <a:solidFill>
                  <a:schemeClr val="tx1"/>
                </a:solidFill>
              </a:rPr>
              <a:t>berkelanjutan</a:t>
            </a:r>
            <a:endParaRPr lang="en-US" sz="96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itchFamily="34" charset="0"/>
              <a:buAutoNum type="arabicPeriod"/>
            </a:pPr>
            <a:r>
              <a:rPr lang="id-ID" sz="9600" dirty="0">
                <a:solidFill>
                  <a:schemeClr val="tx1"/>
                </a:solidFill>
              </a:rPr>
              <a:t>Menunjukkan etika profesional dan kepedulian terhadap pelestarian warisan dunia dalam praktik pariwisata.</a:t>
            </a:r>
            <a:endParaRPr lang="en-US" sz="96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endParaRPr lang="en-US" sz="5800" dirty="0"/>
          </a:p>
          <a:p>
            <a:pPr marL="457200" lvl="0" indent="-457200" algn="l">
              <a:buAutoNum type="arabicPeriod"/>
            </a:pPr>
            <a:endParaRPr lang="en-US" sz="2000" dirty="0"/>
          </a:p>
          <a:p>
            <a:pPr algn="l"/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2843808" y="260648"/>
            <a:ext cx="38884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372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KONSEP WARISAN DUNIA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699792" y="60608"/>
            <a:ext cx="3960440" cy="63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6400800" cy="1752600"/>
          </a:xfrm>
        </p:spPr>
        <p:txBody>
          <a:bodyPr>
            <a:normAutofit/>
          </a:bodyPr>
          <a:lstStyle/>
          <a:p>
            <a:r>
              <a:rPr lang="en-US" sz="29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Warisan</a:t>
            </a:r>
            <a:r>
              <a:rPr lang="en-US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Dunia</a:t>
            </a:r>
            <a:r>
              <a:rPr lang="en-US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141059"/>
            <a:ext cx="79208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Pada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pembahasan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ini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diperuntungkan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untuk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memahami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terkait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Definisi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Konsep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Warisan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Dunia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,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Jenis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Warisan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Dunia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,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dan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Tujuan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Pelestarian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Warisan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  </a:t>
            </a:r>
            <a:r>
              <a:rPr lang="en-US" sz="2600" dirty="0" err="1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Dunia</a:t>
            </a:r>
            <a:r>
              <a:rPr lang="en-US" sz="2600" dirty="0" smtClean="0">
                <a:latin typeface="Cambria" panose="02040503050406030204" pitchFamily="18" charset="0"/>
                <a:ea typeface="Cambria" panose="02040503050406030204" pitchFamily="18" charset="0"/>
                <a:cs typeface="Poppins"/>
                <a:sym typeface="Poppins"/>
              </a:rPr>
              <a:t>.</a:t>
            </a:r>
          </a:p>
          <a:p>
            <a:endParaRPr lang="en-US" sz="2600" dirty="0">
              <a:latin typeface="Cambria" panose="02040503050406030204" pitchFamily="18" charset="0"/>
              <a:ea typeface="Cambria" panose="02040503050406030204" pitchFamily="18" charset="0"/>
              <a:cs typeface="Poppins"/>
              <a:sym typeface="Poppins"/>
            </a:endParaRPr>
          </a:p>
          <a:p>
            <a:endParaRPr lang="en-US" sz="2600" dirty="0" smtClean="0">
              <a:latin typeface="Cambria" panose="02040503050406030204" pitchFamily="18" charset="0"/>
              <a:ea typeface="Cambria" panose="02040503050406030204" pitchFamily="18" charset="0"/>
              <a:cs typeface="Poppins"/>
              <a:sym typeface="Poppins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71800" y="188640"/>
            <a:ext cx="38164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449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15616" y="431666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Konsep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Warisan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Dunia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80728"/>
            <a:ext cx="7475480" cy="5168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2472298"/>
            <a:ext cx="3364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Mengapa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Konsep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Penting</a:t>
            </a:r>
            <a:r>
              <a:rPr lang="en-US" sz="2800" b="1" dirty="0" smtClean="0"/>
              <a:t>?</a:t>
            </a:r>
          </a:p>
          <a:p>
            <a:pPr algn="ctr"/>
            <a:endParaRPr lang="en-US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771800" y="252446"/>
            <a:ext cx="4104456" cy="2962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529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43608" y="4437112"/>
            <a:ext cx="7056784" cy="20162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World </a:t>
            </a:r>
            <a:r>
              <a:rPr lang="en-US" dirty="0" smtClean="0">
                <a:solidFill>
                  <a:schemeClr val="tx1"/>
                </a:solidFill>
              </a:rPr>
              <a:t>Heritage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Warisan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Dunia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sebutan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tempat-tempat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Belahan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Dunia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 universal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luar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biasa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err="1">
                <a:solidFill>
                  <a:schemeClr val="tx1"/>
                </a:solidFill>
              </a:rPr>
              <a:t>bagi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manusia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karenanya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tercantum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Daftar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Warisan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Dunia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dilindungi</a:t>
            </a:r>
            <a:r>
              <a:rPr lang="en-US" dirty="0">
                <a:solidFill>
                  <a:schemeClr val="tx1"/>
                </a:solidFill>
              </a:rPr>
              <a:t> agar </a:t>
            </a:r>
            <a:r>
              <a:rPr lang="en-US" dirty="0" err="1">
                <a:solidFill>
                  <a:schemeClr val="tx1"/>
                </a:solidFill>
              </a:rPr>
              <a:t>generasi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mendatang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menghargai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menikmatinya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2" y="141445"/>
            <a:ext cx="8424936" cy="431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102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8128</TotalTime>
  <Words>972</Words>
  <Application>Microsoft Office PowerPoint</Application>
  <PresentationFormat>On-screen Show (4:3)</PresentationFormat>
  <Paragraphs>169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-apple-system</vt:lpstr>
      <vt:lpstr>Arial</vt:lpstr>
      <vt:lpstr>Calibri</vt:lpstr>
      <vt:lpstr>Cambria</vt:lpstr>
      <vt:lpstr>Poppins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ADT</cp:lastModifiedBy>
  <cp:revision>538</cp:revision>
  <cp:lastPrinted>2017-08-29T02:54:51Z</cp:lastPrinted>
  <dcterms:created xsi:type="dcterms:W3CDTF">2010-04-18T12:06:30Z</dcterms:created>
  <dcterms:modified xsi:type="dcterms:W3CDTF">2025-09-25T13:43:18Z</dcterms:modified>
</cp:coreProperties>
</file>