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1" r:id="rId3"/>
    <p:sldId id="292" r:id="rId4"/>
    <p:sldId id="306" r:id="rId5"/>
    <p:sldId id="297" r:id="rId6"/>
    <p:sldId id="296" r:id="rId7"/>
    <p:sldId id="302" r:id="rId8"/>
    <p:sldId id="308" r:id="rId9"/>
    <p:sldId id="303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04" r:id="rId19"/>
    <p:sldId id="305" r:id="rId20"/>
    <p:sldId id="317" r:id="rId21"/>
    <p:sldId id="318" r:id="rId22"/>
    <p:sldId id="274" r:id="rId23"/>
  </p:sldIdLst>
  <p:sldSz cx="9144000" cy="6858000" type="screen4x3"/>
  <p:notesSz cx="6761163" cy="99425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0409" autoAdjust="0"/>
  </p:normalViewPr>
  <p:slideViewPr>
    <p:cSldViewPr>
      <p:cViewPr varScale="1">
        <p:scale>
          <a:sx n="61" d="100"/>
          <a:sy n="61" d="100"/>
        </p:scale>
        <p:origin x="15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F2BAC-2BD3-4478-9F58-321E7395005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E95BBA1-6AF4-49F0-A88E-D196985E6C2E}">
      <dgm:prSet phldrT="[Text]"/>
      <dgm:spPr/>
      <dgm:t>
        <a:bodyPr/>
        <a:lstStyle/>
        <a:p>
          <a:r>
            <a:rPr lang="en-US" dirty="0"/>
            <a:t>1950: Alan Turing</a:t>
          </a:r>
        </a:p>
      </dgm:t>
    </dgm:pt>
    <dgm:pt modelId="{68BD9808-C2C1-44B2-8E0D-87E2814276F4}" type="parTrans" cxnId="{0C5B612F-5A76-46C9-933D-D0CCBF854B1C}">
      <dgm:prSet/>
      <dgm:spPr/>
      <dgm:t>
        <a:bodyPr/>
        <a:lstStyle/>
        <a:p>
          <a:endParaRPr lang="en-US"/>
        </a:p>
      </dgm:t>
    </dgm:pt>
    <dgm:pt modelId="{7A6B283E-099E-4E02-B133-2C1E0DB07844}" type="sibTrans" cxnId="{0C5B612F-5A76-46C9-933D-D0CCBF854B1C}">
      <dgm:prSet/>
      <dgm:spPr/>
      <dgm:t>
        <a:bodyPr/>
        <a:lstStyle/>
        <a:p>
          <a:endParaRPr lang="en-US"/>
        </a:p>
      </dgm:t>
    </dgm:pt>
    <dgm:pt modelId="{8A46778C-0FC2-4180-85FA-E83277BDDC0E}">
      <dgm:prSet phldrT="[Text]"/>
      <dgm:spPr/>
      <dgm:t>
        <a:bodyPr/>
        <a:lstStyle/>
        <a:p>
          <a:r>
            <a:rPr lang="en-US" dirty="0"/>
            <a:t>1956 : John McCarthy (MIT</a:t>
          </a:r>
        </a:p>
      </dgm:t>
    </dgm:pt>
    <dgm:pt modelId="{0523D1A1-F47A-4D11-A392-F1931C4C156C}" type="parTrans" cxnId="{62DFCD80-E0A2-47CC-89E6-2BAD51B4BFE6}">
      <dgm:prSet/>
      <dgm:spPr/>
      <dgm:t>
        <a:bodyPr/>
        <a:lstStyle/>
        <a:p>
          <a:endParaRPr lang="en-US"/>
        </a:p>
      </dgm:t>
    </dgm:pt>
    <dgm:pt modelId="{055456A1-B5BE-4E03-BA64-6A156C24C2CF}" type="sibTrans" cxnId="{62DFCD80-E0A2-47CC-89E6-2BAD51B4BFE6}">
      <dgm:prSet/>
      <dgm:spPr/>
      <dgm:t>
        <a:bodyPr/>
        <a:lstStyle/>
        <a:p>
          <a:endParaRPr lang="en-US"/>
        </a:p>
      </dgm:t>
    </dgm:pt>
    <dgm:pt modelId="{EA0D1755-D766-47E4-9460-0BBA53A29B32}">
      <dgm:prSet phldrT="[Text]"/>
      <dgm:spPr/>
      <dgm:t>
        <a:bodyPr/>
        <a:lstStyle/>
        <a:p>
          <a:r>
            <a:rPr lang="en-US" dirty="0"/>
            <a:t>1960 : Robert </a:t>
          </a:r>
          <a:r>
            <a:rPr lang="en-US" dirty="0" err="1"/>
            <a:t>K.Lindsay</a:t>
          </a:r>
          <a:r>
            <a:rPr lang="en-US" dirty="0"/>
            <a:t>, 1960</a:t>
          </a:r>
        </a:p>
      </dgm:t>
    </dgm:pt>
    <dgm:pt modelId="{72EF2B46-43CE-43F7-A07F-1AF651F89CE4}" type="parTrans" cxnId="{47D7F535-2387-42E5-9DB4-B4E9D34F1F8F}">
      <dgm:prSet/>
      <dgm:spPr/>
      <dgm:t>
        <a:bodyPr/>
        <a:lstStyle/>
        <a:p>
          <a:endParaRPr lang="en-US"/>
        </a:p>
      </dgm:t>
    </dgm:pt>
    <dgm:pt modelId="{0BC6285D-AED8-4A6A-9D50-F2D978E7DAF3}" type="sibTrans" cxnId="{47D7F535-2387-42E5-9DB4-B4E9D34F1F8F}">
      <dgm:prSet/>
      <dgm:spPr/>
      <dgm:t>
        <a:bodyPr/>
        <a:lstStyle/>
        <a:p>
          <a:endParaRPr lang="en-US"/>
        </a:p>
      </dgm:t>
    </dgm:pt>
    <dgm:pt modelId="{13EE721E-6351-4B37-9992-FD5FD41E95F0}">
      <dgm:prSet phldrT="[Text]"/>
      <dgm:spPr/>
      <dgm:t>
        <a:bodyPr/>
        <a:lstStyle/>
        <a:p>
          <a:r>
            <a:rPr lang="en-US" dirty="0"/>
            <a:t>1967 : Joseph </a:t>
          </a:r>
          <a:r>
            <a:rPr lang="en-US" i="1" dirty="0" err="1"/>
            <a:t>Weizenbau</a:t>
          </a:r>
          <a:r>
            <a:rPr lang="en-US" dirty="0" err="1"/>
            <a:t>m</a:t>
          </a:r>
          <a:endParaRPr lang="en-US" dirty="0"/>
        </a:p>
      </dgm:t>
    </dgm:pt>
    <dgm:pt modelId="{B0E20344-4B22-40FD-A2CD-F34F88A47935}" type="parTrans" cxnId="{5AA27906-CE96-41FB-892D-26E69DA1A1B0}">
      <dgm:prSet/>
      <dgm:spPr/>
      <dgm:t>
        <a:bodyPr/>
        <a:lstStyle/>
        <a:p>
          <a:endParaRPr lang="en-US"/>
        </a:p>
      </dgm:t>
    </dgm:pt>
    <dgm:pt modelId="{A732C592-FFB3-4DB2-BB0B-BCC39C812328}" type="sibTrans" cxnId="{5AA27906-CE96-41FB-892D-26E69DA1A1B0}">
      <dgm:prSet/>
      <dgm:spPr/>
      <dgm:t>
        <a:bodyPr/>
        <a:lstStyle/>
        <a:p>
          <a:endParaRPr lang="en-US"/>
        </a:p>
      </dgm:t>
    </dgm:pt>
    <dgm:pt modelId="{8C39888B-44BA-48BD-879A-AB44E6E0CC57}" type="pres">
      <dgm:prSet presAssocID="{CFDF2BAC-2BD3-4478-9F58-321E73950057}" presName="arrowDiagram" presStyleCnt="0">
        <dgm:presLayoutVars>
          <dgm:chMax val="5"/>
          <dgm:dir/>
          <dgm:resizeHandles val="exact"/>
        </dgm:presLayoutVars>
      </dgm:prSet>
      <dgm:spPr/>
    </dgm:pt>
    <dgm:pt modelId="{5A7DEFB5-9FA6-48AA-B724-4445A58F4B64}" type="pres">
      <dgm:prSet presAssocID="{CFDF2BAC-2BD3-4478-9F58-321E73950057}" presName="arrow" presStyleLbl="bgShp" presStyleIdx="0" presStyleCnt="1" custLinFactNeighborX="40625" custLinFactNeighborY="-2500"/>
      <dgm:spPr/>
    </dgm:pt>
    <dgm:pt modelId="{0C90B596-1E06-419E-82F2-3FF713266C46}" type="pres">
      <dgm:prSet presAssocID="{CFDF2BAC-2BD3-4478-9F58-321E73950057}" presName="arrowDiagram4" presStyleCnt="0"/>
      <dgm:spPr/>
    </dgm:pt>
    <dgm:pt modelId="{5B4DB1D9-257C-4B6E-A774-E9B00821B5B4}" type="pres">
      <dgm:prSet presAssocID="{7E95BBA1-6AF4-49F0-A88E-D196985E6C2E}" presName="bullet4a" presStyleLbl="node1" presStyleIdx="0" presStyleCnt="4"/>
      <dgm:spPr/>
    </dgm:pt>
    <dgm:pt modelId="{C8E891E7-84AB-4234-8348-141BE5A6DA29}" type="pres">
      <dgm:prSet presAssocID="{7E95BBA1-6AF4-49F0-A88E-D196985E6C2E}" presName="textBox4a" presStyleLbl="revTx" presStyleIdx="0" presStyleCnt="4">
        <dgm:presLayoutVars>
          <dgm:bulletEnabled val="1"/>
        </dgm:presLayoutVars>
      </dgm:prSet>
      <dgm:spPr/>
    </dgm:pt>
    <dgm:pt modelId="{235328EA-0CD6-4AF4-8C66-3E743659F4CA}" type="pres">
      <dgm:prSet presAssocID="{8A46778C-0FC2-4180-85FA-E83277BDDC0E}" presName="bullet4b" presStyleLbl="node1" presStyleIdx="1" presStyleCnt="4"/>
      <dgm:spPr/>
    </dgm:pt>
    <dgm:pt modelId="{49131CE5-4EAB-4C84-B6B8-0AFABC29C314}" type="pres">
      <dgm:prSet presAssocID="{8A46778C-0FC2-4180-85FA-E83277BDDC0E}" presName="textBox4b" presStyleLbl="revTx" presStyleIdx="1" presStyleCnt="4">
        <dgm:presLayoutVars>
          <dgm:bulletEnabled val="1"/>
        </dgm:presLayoutVars>
      </dgm:prSet>
      <dgm:spPr/>
    </dgm:pt>
    <dgm:pt modelId="{5890D370-1A03-4F3D-AD17-6A7A6CBE21BD}" type="pres">
      <dgm:prSet presAssocID="{EA0D1755-D766-47E4-9460-0BBA53A29B32}" presName="bullet4c" presStyleLbl="node1" presStyleIdx="2" presStyleCnt="4"/>
      <dgm:spPr/>
    </dgm:pt>
    <dgm:pt modelId="{E9AFC1A9-AC98-4A75-B83E-EACD2A29AB97}" type="pres">
      <dgm:prSet presAssocID="{EA0D1755-D766-47E4-9460-0BBA53A29B32}" presName="textBox4c" presStyleLbl="revTx" presStyleIdx="2" presStyleCnt="4">
        <dgm:presLayoutVars>
          <dgm:bulletEnabled val="1"/>
        </dgm:presLayoutVars>
      </dgm:prSet>
      <dgm:spPr/>
    </dgm:pt>
    <dgm:pt modelId="{4DD2E20F-7BA9-4782-B72D-66D71A155713}" type="pres">
      <dgm:prSet presAssocID="{13EE721E-6351-4B37-9992-FD5FD41E95F0}" presName="bullet4d" presStyleLbl="node1" presStyleIdx="3" presStyleCnt="4"/>
      <dgm:spPr/>
    </dgm:pt>
    <dgm:pt modelId="{A294075D-47AE-4B78-8EEA-B376E0CC0C0C}" type="pres">
      <dgm:prSet presAssocID="{13EE721E-6351-4B37-9992-FD5FD41E95F0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AA27906-CE96-41FB-892D-26E69DA1A1B0}" srcId="{CFDF2BAC-2BD3-4478-9F58-321E73950057}" destId="{13EE721E-6351-4B37-9992-FD5FD41E95F0}" srcOrd="3" destOrd="0" parTransId="{B0E20344-4B22-40FD-A2CD-F34F88A47935}" sibTransId="{A732C592-FFB3-4DB2-BB0B-BCC39C812328}"/>
    <dgm:cxn modelId="{0C5B612F-5A76-46C9-933D-D0CCBF854B1C}" srcId="{CFDF2BAC-2BD3-4478-9F58-321E73950057}" destId="{7E95BBA1-6AF4-49F0-A88E-D196985E6C2E}" srcOrd="0" destOrd="0" parTransId="{68BD9808-C2C1-44B2-8E0D-87E2814276F4}" sibTransId="{7A6B283E-099E-4E02-B133-2C1E0DB07844}"/>
    <dgm:cxn modelId="{47D7F535-2387-42E5-9DB4-B4E9D34F1F8F}" srcId="{CFDF2BAC-2BD3-4478-9F58-321E73950057}" destId="{EA0D1755-D766-47E4-9460-0BBA53A29B32}" srcOrd="2" destOrd="0" parTransId="{72EF2B46-43CE-43F7-A07F-1AF651F89CE4}" sibTransId="{0BC6285D-AED8-4A6A-9D50-F2D978E7DAF3}"/>
    <dgm:cxn modelId="{3CEC496E-D128-4167-91C2-19695452520F}" type="presOf" srcId="{13EE721E-6351-4B37-9992-FD5FD41E95F0}" destId="{A294075D-47AE-4B78-8EEA-B376E0CC0C0C}" srcOrd="0" destOrd="0" presId="urn:microsoft.com/office/officeart/2005/8/layout/arrow2"/>
    <dgm:cxn modelId="{6C8BF956-8D5A-4316-9625-46BA09999FF7}" type="presOf" srcId="{8A46778C-0FC2-4180-85FA-E83277BDDC0E}" destId="{49131CE5-4EAB-4C84-B6B8-0AFABC29C314}" srcOrd="0" destOrd="0" presId="urn:microsoft.com/office/officeart/2005/8/layout/arrow2"/>
    <dgm:cxn modelId="{62DFCD80-E0A2-47CC-89E6-2BAD51B4BFE6}" srcId="{CFDF2BAC-2BD3-4478-9F58-321E73950057}" destId="{8A46778C-0FC2-4180-85FA-E83277BDDC0E}" srcOrd="1" destOrd="0" parTransId="{0523D1A1-F47A-4D11-A392-F1931C4C156C}" sibTransId="{055456A1-B5BE-4E03-BA64-6A156C24C2CF}"/>
    <dgm:cxn modelId="{8296A89B-9F73-4AAF-9A19-FBC14FB3F973}" type="presOf" srcId="{EA0D1755-D766-47E4-9460-0BBA53A29B32}" destId="{E9AFC1A9-AC98-4A75-B83E-EACD2A29AB97}" srcOrd="0" destOrd="0" presId="urn:microsoft.com/office/officeart/2005/8/layout/arrow2"/>
    <dgm:cxn modelId="{4937269C-5F0E-4BF1-B1FC-B7777FD7256A}" type="presOf" srcId="{CFDF2BAC-2BD3-4478-9F58-321E73950057}" destId="{8C39888B-44BA-48BD-879A-AB44E6E0CC57}" srcOrd="0" destOrd="0" presId="urn:microsoft.com/office/officeart/2005/8/layout/arrow2"/>
    <dgm:cxn modelId="{99AF06AD-D459-40A6-9C03-ABE8C405514E}" type="presOf" srcId="{7E95BBA1-6AF4-49F0-A88E-D196985E6C2E}" destId="{C8E891E7-84AB-4234-8348-141BE5A6DA29}" srcOrd="0" destOrd="0" presId="urn:microsoft.com/office/officeart/2005/8/layout/arrow2"/>
    <dgm:cxn modelId="{2542E451-372D-4198-B9C5-BFB53D1C3C9B}" type="presParOf" srcId="{8C39888B-44BA-48BD-879A-AB44E6E0CC57}" destId="{5A7DEFB5-9FA6-48AA-B724-4445A58F4B64}" srcOrd="0" destOrd="0" presId="urn:microsoft.com/office/officeart/2005/8/layout/arrow2"/>
    <dgm:cxn modelId="{90F59547-F3B9-4B13-A443-1F4B61CA5B76}" type="presParOf" srcId="{8C39888B-44BA-48BD-879A-AB44E6E0CC57}" destId="{0C90B596-1E06-419E-82F2-3FF713266C46}" srcOrd="1" destOrd="0" presId="urn:microsoft.com/office/officeart/2005/8/layout/arrow2"/>
    <dgm:cxn modelId="{BAA7D576-1F12-439B-BF55-80B44BF47165}" type="presParOf" srcId="{0C90B596-1E06-419E-82F2-3FF713266C46}" destId="{5B4DB1D9-257C-4B6E-A774-E9B00821B5B4}" srcOrd="0" destOrd="0" presId="urn:microsoft.com/office/officeart/2005/8/layout/arrow2"/>
    <dgm:cxn modelId="{B6A79544-99EB-4299-81E4-D678245B9C9F}" type="presParOf" srcId="{0C90B596-1E06-419E-82F2-3FF713266C46}" destId="{C8E891E7-84AB-4234-8348-141BE5A6DA29}" srcOrd="1" destOrd="0" presId="urn:microsoft.com/office/officeart/2005/8/layout/arrow2"/>
    <dgm:cxn modelId="{FD1DE43B-9C44-41CC-89AC-FC44904D83B5}" type="presParOf" srcId="{0C90B596-1E06-419E-82F2-3FF713266C46}" destId="{235328EA-0CD6-4AF4-8C66-3E743659F4CA}" srcOrd="2" destOrd="0" presId="urn:microsoft.com/office/officeart/2005/8/layout/arrow2"/>
    <dgm:cxn modelId="{DDDB48D4-EE9F-490C-A76F-DE36171EB211}" type="presParOf" srcId="{0C90B596-1E06-419E-82F2-3FF713266C46}" destId="{49131CE5-4EAB-4C84-B6B8-0AFABC29C314}" srcOrd="3" destOrd="0" presId="urn:microsoft.com/office/officeart/2005/8/layout/arrow2"/>
    <dgm:cxn modelId="{EDC804E1-7BF5-436E-A88F-3C405B922024}" type="presParOf" srcId="{0C90B596-1E06-419E-82F2-3FF713266C46}" destId="{5890D370-1A03-4F3D-AD17-6A7A6CBE21BD}" srcOrd="4" destOrd="0" presId="urn:microsoft.com/office/officeart/2005/8/layout/arrow2"/>
    <dgm:cxn modelId="{F48B0B85-8079-4A60-9AA7-528F2306DF38}" type="presParOf" srcId="{0C90B596-1E06-419E-82F2-3FF713266C46}" destId="{E9AFC1A9-AC98-4A75-B83E-EACD2A29AB97}" srcOrd="5" destOrd="0" presId="urn:microsoft.com/office/officeart/2005/8/layout/arrow2"/>
    <dgm:cxn modelId="{212049ED-F32D-4F46-8B13-5043461943F7}" type="presParOf" srcId="{0C90B596-1E06-419E-82F2-3FF713266C46}" destId="{4DD2E20F-7BA9-4782-B72D-66D71A155713}" srcOrd="6" destOrd="0" presId="urn:microsoft.com/office/officeart/2005/8/layout/arrow2"/>
    <dgm:cxn modelId="{3AF18C18-C34A-470A-904D-7FBC01EEB6D9}" type="presParOf" srcId="{0C90B596-1E06-419E-82F2-3FF713266C46}" destId="{A294075D-47AE-4B78-8EEA-B376E0CC0C0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8AF49-993B-40D6-8D1E-91F1C1D326A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EDB956-9DB0-4BA0-89A8-398C83BD7623}">
      <dgm:prSet phldrT="[Text]" custT="1"/>
      <dgm:spPr/>
      <dgm:t>
        <a:bodyPr/>
        <a:lstStyle/>
        <a:p>
          <a:r>
            <a:rPr lang="id-ID" sz="2400" b="1" dirty="0">
              <a:latin typeface="Arial" pitchFamily="34" charset="0"/>
              <a:cs typeface="Arial" pitchFamily="34" charset="0"/>
            </a:rPr>
            <a:t>Ruang lingkup Kecerdasan Buatan dalam aplikasi komersial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5BE4B7B6-8FDB-4AF3-9582-E98FD8B8EF26}" type="parTrans" cxnId="{EEDAB768-5883-45F0-B79E-00F9D5D708FD}">
      <dgm:prSet/>
      <dgm:spPr/>
      <dgm:t>
        <a:bodyPr/>
        <a:lstStyle/>
        <a:p>
          <a:endParaRPr lang="en-US"/>
        </a:p>
      </dgm:t>
    </dgm:pt>
    <dgm:pt modelId="{B5919BA5-E41B-40FC-89E6-D4EE9DEC3AA0}" type="sibTrans" cxnId="{EEDAB768-5883-45F0-B79E-00F9D5D708FD}">
      <dgm:prSet/>
      <dgm:spPr/>
      <dgm:t>
        <a:bodyPr/>
        <a:lstStyle/>
        <a:p>
          <a:endParaRPr lang="en-US"/>
        </a:p>
      </dgm:t>
    </dgm:pt>
    <dgm:pt modelId="{04515356-ED5F-460B-91F7-17F058CFC5DC}">
      <dgm:prSet phldrT="[Text]" custT="1"/>
      <dgm:spPr/>
      <dgm:t>
        <a:bodyPr/>
        <a:lstStyle/>
        <a:p>
          <a:r>
            <a:rPr lang="en-US" sz="2400" dirty="0" err="1">
              <a:latin typeface="Arial" pitchFamily="34" charset="0"/>
              <a:cs typeface="Arial" pitchFamily="34" charset="0"/>
            </a:rPr>
            <a:t>Sistem</a:t>
          </a:r>
          <a:r>
            <a:rPr lang="en-US" sz="2400" dirty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>
              <a:latin typeface="Arial" pitchFamily="34" charset="0"/>
              <a:cs typeface="Arial" pitchFamily="34" charset="0"/>
            </a:rPr>
            <a:t>Pakar</a:t>
          </a:r>
          <a:r>
            <a:rPr lang="en-US" sz="2400" dirty="0">
              <a:latin typeface="Arial" pitchFamily="34" charset="0"/>
              <a:cs typeface="Arial" pitchFamily="34" charset="0"/>
            </a:rPr>
            <a:t> (</a:t>
          </a:r>
          <a:r>
            <a:rPr lang="en-US" sz="2400" i="1" dirty="0">
              <a:latin typeface="Arial" pitchFamily="34" charset="0"/>
              <a:cs typeface="Arial" pitchFamily="34" charset="0"/>
            </a:rPr>
            <a:t>Expert System)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2A92525C-5AB7-4483-BEBA-74EC6413477B}" type="parTrans" cxnId="{EE2BA767-9A91-49A0-B531-036939D32E10}">
      <dgm:prSet/>
      <dgm:spPr/>
      <dgm:t>
        <a:bodyPr/>
        <a:lstStyle/>
        <a:p>
          <a:endParaRPr lang="en-US"/>
        </a:p>
      </dgm:t>
    </dgm:pt>
    <dgm:pt modelId="{531F9E7B-3173-4678-B26D-E6758953D5AD}" type="sibTrans" cxnId="{EE2BA767-9A91-49A0-B531-036939D32E10}">
      <dgm:prSet/>
      <dgm:spPr/>
      <dgm:t>
        <a:bodyPr/>
        <a:lstStyle/>
        <a:p>
          <a:endParaRPr lang="en-US"/>
        </a:p>
      </dgm:t>
    </dgm:pt>
    <dgm:pt modelId="{74021CCB-F701-448E-8F96-1671517B3C68}">
      <dgm:prSet phldrT="[Text]" custT="1"/>
      <dgm:spPr/>
      <dgm:t>
        <a:bodyPr/>
        <a:lstStyle/>
        <a:p>
          <a:r>
            <a:rPr lang="en-US" sz="2400" dirty="0" err="1">
              <a:latin typeface="Arial" pitchFamily="34" charset="0"/>
              <a:cs typeface="Arial" pitchFamily="34" charset="0"/>
            </a:rPr>
            <a:t>Robotika</a:t>
          </a:r>
          <a:r>
            <a:rPr lang="en-US" sz="2400" dirty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>
              <a:latin typeface="Arial" pitchFamily="34" charset="0"/>
              <a:cs typeface="Arial" pitchFamily="34" charset="0"/>
            </a:rPr>
            <a:t>dan</a:t>
          </a:r>
          <a:r>
            <a:rPr lang="en-US" sz="2400" dirty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>
              <a:latin typeface="Arial" pitchFamily="34" charset="0"/>
              <a:cs typeface="Arial" pitchFamily="34" charset="0"/>
            </a:rPr>
            <a:t>Sistem</a:t>
          </a:r>
          <a:r>
            <a:rPr lang="en-US" sz="2400" dirty="0">
              <a:latin typeface="Arial" pitchFamily="34" charset="0"/>
              <a:cs typeface="Arial" pitchFamily="34" charset="0"/>
            </a:rPr>
            <a:t> Sensor (</a:t>
          </a:r>
          <a:r>
            <a:rPr lang="en-US" sz="2400" i="1" dirty="0">
              <a:latin typeface="Arial" pitchFamily="34" charset="0"/>
              <a:cs typeface="Arial" pitchFamily="34" charset="0"/>
            </a:rPr>
            <a:t>Robotics &amp; Sensory Systems)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249E3FB1-4CC1-48CB-AA9B-A6CF43F45F27}" type="parTrans" cxnId="{0257E4B2-B585-42B7-8D7F-1A4384BDAE44}">
      <dgm:prSet/>
      <dgm:spPr/>
      <dgm:t>
        <a:bodyPr/>
        <a:lstStyle/>
        <a:p>
          <a:endParaRPr lang="en-US"/>
        </a:p>
      </dgm:t>
    </dgm:pt>
    <dgm:pt modelId="{4388D87F-9D83-408A-9838-4DBEE77253C2}" type="sibTrans" cxnId="{0257E4B2-B585-42B7-8D7F-1A4384BDAE44}">
      <dgm:prSet/>
      <dgm:spPr/>
      <dgm:t>
        <a:bodyPr/>
        <a:lstStyle/>
        <a:p>
          <a:endParaRPr lang="en-US"/>
        </a:p>
      </dgm:t>
    </dgm:pt>
    <dgm:pt modelId="{65CABD8A-E3D3-406F-9374-8ED65A1C152C}">
      <dgm:prSet phldrT="[Text]" custT="1"/>
      <dgm:spPr/>
      <dgm:t>
        <a:bodyPr/>
        <a:lstStyle/>
        <a:p>
          <a:r>
            <a:rPr lang="it-IT" sz="2400" dirty="0">
              <a:latin typeface="Arial" pitchFamily="34" charset="0"/>
              <a:cs typeface="Arial" pitchFamily="34" charset="0"/>
            </a:rPr>
            <a:t>Pengolahan Bahasa Alami (</a:t>
          </a:r>
          <a:r>
            <a:rPr lang="it-IT" sz="2400" i="1" dirty="0">
              <a:latin typeface="Arial" pitchFamily="34" charset="0"/>
              <a:cs typeface="Arial" pitchFamily="34" charset="0"/>
            </a:rPr>
            <a:t>Natural Languange Processing)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37C328FF-285D-48BE-8311-DD8D67FFADC4}" type="parTrans" cxnId="{D4CFD2CA-9BEC-4672-ACD1-CFFF6BA954A9}">
      <dgm:prSet/>
      <dgm:spPr/>
      <dgm:t>
        <a:bodyPr/>
        <a:lstStyle/>
        <a:p>
          <a:endParaRPr lang="en-US"/>
        </a:p>
      </dgm:t>
    </dgm:pt>
    <dgm:pt modelId="{30A10274-CE87-4A08-A957-4FA6E5600D29}" type="sibTrans" cxnId="{D4CFD2CA-9BEC-4672-ACD1-CFFF6BA954A9}">
      <dgm:prSet/>
      <dgm:spPr/>
      <dgm:t>
        <a:bodyPr/>
        <a:lstStyle/>
        <a:p>
          <a:endParaRPr lang="en-US"/>
        </a:p>
      </dgm:t>
    </dgm:pt>
    <dgm:pt modelId="{55DFB2A7-322B-4071-94E1-9D07151AAD3E}">
      <dgm:prSet phldrT="[Text]" custT="1"/>
      <dgm:spPr/>
      <dgm:t>
        <a:bodyPr/>
        <a:lstStyle/>
        <a:p>
          <a:r>
            <a:rPr lang="en-US" sz="2400" i="1" dirty="0">
              <a:latin typeface="Arial" pitchFamily="34" charset="0"/>
              <a:cs typeface="Arial" pitchFamily="34" charset="0"/>
            </a:rPr>
            <a:t>Computer Vision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C3C8C98D-68FA-4145-935C-E159F225773D}" type="parTrans" cxnId="{447BBD0A-BE9B-476E-9006-F9D139A2720E}">
      <dgm:prSet/>
      <dgm:spPr/>
      <dgm:t>
        <a:bodyPr/>
        <a:lstStyle/>
        <a:p>
          <a:endParaRPr lang="en-US"/>
        </a:p>
      </dgm:t>
    </dgm:pt>
    <dgm:pt modelId="{E7C415F0-4228-4D3B-9C8B-DC2090B39BDE}" type="sibTrans" cxnId="{447BBD0A-BE9B-476E-9006-F9D139A2720E}">
      <dgm:prSet/>
      <dgm:spPr/>
      <dgm:t>
        <a:bodyPr/>
        <a:lstStyle/>
        <a:p>
          <a:endParaRPr lang="en-US"/>
        </a:p>
      </dgm:t>
    </dgm:pt>
    <dgm:pt modelId="{BC4D3941-2307-4849-9FBC-B1DA0A303C96}">
      <dgm:prSet phldrT="[Text]" custT="1"/>
      <dgm:spPr/>
      <dgm:t>
        <a:bodyPr/>
        <a:lstStyle/>
        <a:p>
          <a:r>
            <a:rPr lang="en-US" sz="2400" i="1" dirty="0">
              <a:latin typeface="Arial" pitchFamily="34" charset="0"/>
              <a:cs typeface="Arial" pitchFamily="34" charset="0"/>
            </a:rPr>
            <a:t>Intelligence Computer – aided Instruction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2A5A44A4-30C0-42C5-A170-D99F9AAF04BA}" type="parTrans" cxnId="{BBF58FBE-29A5-47DB-94E8-653D37CDB563}">
      <dgm:prSet/>
      <dgm:spPr/>
      <dgm:t>
        <a:bodyPr/>
        <a:lstStyle/>
        <a:p>
          <a:endParaRPr lang="en-US"/>
        </a:p>
      </dgm:t>
    </dgm:pt>
    <dgm:pt modelId="{EB7CCAA2-696F-4EF5-AB4B-487E753FBC81}" type="sibTrans" cxnId="{BBF58FBE-29A5-47DB-94E8-653D37CDB563}">
      <dgm:prSet/>
      <dgm:spPr/>
      <dgm:t>
        <a:bodyPr/>
        <a:lstStyle/>
        <a:p>
          <a:endParaRPr lang="en-US"/>
        </a:p>
      </dgm:t>
    </dgm:pt>
    <dgm:pt modelId="{5C0CCADB-5803-4D72-B1AC-D96040443BF8}">
      <dgm:prSet phldrT="[Text]" custT="1"/>
      <dgm:spPr/>
      <dgm:t>
        <a:bodyPr/>
        <a:lstStyle/>
        <a:p>
          <a:r>
            <a:rPr lang="en-US" sz="2400" i="1" dirty="0">
              <a:latin typeface="Arial" pitchFamily="34" charset="0"/>
              <a:cs typeface="Arial" pitchFamily="34" charset="0"/>
            </a:rPr>
            <a:t>Game Playing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B468CFCB-BE33-45C3-AB39-64F61390AA17}" type="parTrans" cxnId="{9E184126-E90B-4DF7-A59D-D3F2EB51DBE8}">
      <dgm:prSet/>
      <dgm:spPr/>
      <dgm:t>
        <a:bodyPr/>
        <a:lstStyle/>
        <a:p>
          <a:endParaRPr lang="en-US"/>
        </a:p>
      </dgm:t>
    </dgm:pt>
    <dgm:pt modelId="{DF90C44B-4CC4-4068-9871-63AC362B651B}" type="sibTrans" cxnId="{9E184126-E90B-4DF7-A59D-D3F2EB51DBE8}">
      <dgm:prSet/>
      <dgm:spPr/>
      <dgm:t>
        <a:bodyPr/>
        <a:lstStyle/>
        <a:p>
          <a:endParaRPr lang="en-US"/>
        </a:p>
      </dgm:t>
    </dgm:pt>
    <dgm:pt modelId="{26EBB20E-5856-46F4-814A-14CCB7D68555}">
      <dgm:prSet phldrT="[Text]" custT="1"/>
      <dgm:spPr/>
      <dgm:t>
        <a:bodyPr/>
        <a:lstStyle/>
        <a:p>
          <a:r>
            <a:rPr lang="en-US" sz="2400" dirty="0" err="1">
              <a:latin typeface="Arial" pitchFamily="34" charset="0"/>
              <a:cs typeface="Arial" pitchFamily="34" charset="0"/>
            </a:rPr>
            <a:t>Pengenalan</a:t>
          </a:r>
          <a:r>
            <a:rPr lang="en-US" sz="2400" dirty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>
              <a:latin typeface="Arial" pitchFamily="34" charset="0"/>
              <a:cs typeface="Arial" pitchFamily="34" charset="0"/>
            </a:rPr>
            <a:t>Ucapan</a:t>
          </a:r>
          <a:r>
            <a:rPr lang="en-US" sz="2400" dirty="0">
              <a:latin typeface="Arial" pitchFamily="34" charset="0"/>
              <a:cs typeface="Arial" pitchFamily="34" charset="0"/>
            </a:rPr>
            <a:t> (</a:t>
          </a:r>
          <a:r>
            <a:rPr lang="en-US" sz="2400" i="1" dirty="0">
              <a:latin typeface="Arial" pitchFamily="34" charset="0"/>
              <a:cs typeface="Arial" pitchFamily="34" charset="0"/>
            </a:rPr>
            <a:t>Speech Recognition)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A33F29D4-9640-4F09-833D-7BD351802415}" type="sibTrans" cxnId="{321802F1-C8B6-4979-BF0C-73BC33A9BED6}">
      <dgm:prSet/>
      <dgm:spPr/>
      <dgm:t>
        <a:bodyPr/>
        <a:lstStyle/>
        <a:p>
          <a:endParaRPr lang="en-US"/>
        </a:p>
      </dgm:t>
    </dgm:pt>
    <dgm:pt modelId="{DF325BB4-E503-413F-B6A7-B4708D31DDAA}" type="parTrans" cxnId="{321802F1-C8B6-4979-BF0C-73BC33A9BED6}">
      <dgm:prSet/>
      <dgm:spPr/>
      <dgm:t>
        <a:bodyPr/>
        <a:lstStyle/>
        <a:p>
          <a:endParaRPr lang="en-US"/>
        </a:p>
      </dgm:t>
    </dgm:pt>
    <dgm:pt modelId="{357CEADF-8717-4B79-A252-4EF72243954A}" type="pres">
      <dgm:prSet presAssocID="{4108AF49-993B-40D6-8D1E-91F1C1D326A7}" presName="linearFlow" presStyleCnt="0">
        <dgm:presLayoutVars>
          <dgm:dir/>
          <dgm:animLvl val="lvl"/>
          <dgm:resizeHandles val="exact"/>
        </dgm:presLayoutVars>
      </dgm:prSet>
      <dgm:spPr/>
    </dgm:pt>
    <dgm:pt modelId="{90192FCC-1F0E-468F-9738-649BAEF1F96A}" type="pres">
      <dgm:prSet presAssocID="{44EDB956-9DB0-4BA0-89A8-398C83BD7623}" presName="composite" presStyleCnt="0"/>
      <dgm:spPr/>
    </dgm:pt>
    <dgm:pt modelId="{93A98C43-14C7-4B84-A44B-487D7BBAC972}" type="pres">
      <dgm:prSet presAssocID="{44EDB956-9DB0-4BA0-89A8-398C83BD7623}" presName="parentText" presStyleLbl="alignNode1" presStyleIdx="0" presStyleCnt="1" custScaleX="83136" custLinFactNeighborX="3068" custLinFactNeighborY="-10909">
        <dgm:presLayoutVars>
          <dgm:chMax val="1"/>
          <dgm:bulletEnabled val="1"/>
        </dgm:presLayoutVars>
      </dgm:prSet>
      <dgm:spPr/>
    </dgm:pt>
    <dgm:pt modelId="{A329CA03-14A7-4874-A734-6D96FBF41656}" type="pres">
      <dgm:prSet presAssocID="{44EDB956-9DB0-4BA0-89A8-398C83BD7623}" presName="descendantText" presStyleLbl="alignAcc1" presStyleIdx="0" presStyleCnt="1" custScaleX="103176" custScaleY="128416">
        <dgm:presLayoutVars>
          <dgm:bulletEnabled val="1"/>
        </dgm:presLayoutVars>
      </dgm:prSet>
      <dgm:spPr/>
    </dgm:pt>
  </dgm:ptLst>
  <dgm:cxnLst>
    <dgm:cxn modelId="{447BBD0A-BE9B-476E-9006-F9D139A2720E}" srcId="{44EDB956-9DB0-4BA0-89A8-398C83BD7623}" destId="{55DFB2A7-322B-4071-94E1-9D07151AAD3E}" srcOrd="4" destOrd="0" parTransId="{C3C8C98D-68FA-4145-935C-E159F225773D}" sibTransId="{E7C415F0-4228-4D3B-9C8B-DC2090B39BDE}"/>
    <dgm:cxn modelId="{6FBCBF16-4051-4FC5-B60F-C44F4DA3CCD0}" type="presOf" srcId="{44EDB956-9DB0-4BA0-89A8-398C83BD7623}" destId="{93A98C43-14C7-4B84-A44B-487D7BBAC972}" srcOrd="0" destOrd="0" presId="urn:microsoft.com/office/officeart/2005/8/layout/chevron2"/>
    <dgm:cxn modelId="{9E184126-E90B-4DF7-A59D-D3F2EB51DBE8}" srcId="{44EDB956-9DB0-4BA0-89A8-398C83BD7623}" destId="{5C0CCADB-5803-4D72-B1AC-D96040443BF8}" srcOrd="6" destOrd="0" parTransId="{B468CFCB-BE33-45C3-AB39-64F61390AA17}" sibTransId="{DF90C44B-4CC4-4068-9871-63AC362B651B}"/>
    <dgm:cxn modelId="{00AC332E-77E1-49CA-82FF-134EB71499AA}" type="presOf" srcId="{5C0CCADB-5803-4D72-B1AC-D96040443BF8}" destId="{A329CA03-14A7-4874-A734-6D96FBF41656}" srcOrd="0" destOrd="6" presId="urn:microsoft.com/office/officeart/2005/8/layout/chevron2"/>
    <dgm:cxn modelId="{5A41C535-5D98-4F10-9427-391AAF4D1341}" type="presOf" srcId="{26EBB20E-5856-46F4-814A-14CCB7D68555}" destId="{A329CA03-14A7-4874-A734-6D96FBF41656}" srcOrd="0" destOrd="0" presId="urn:microsoft.com/office/officeart/2005/8/layout/chevron2"/>
    <dgm:cxn modelId="{EE2BA767-9A91-49A0-B531-036939D32E10}" srcId="{44EDB956-9DB0-4BA0-89A8-398C83BD7623}" destId="{04515356-ED5F-460B-91F7-17F058CFC5DC}" srcOrd="1" destOrd="0" parTransId="{2A92525C-5AB7-4483-BEBA-74EC6413477B}" sibTransId="{531F9E7B-3173-4678-B26D-E6758953D5AD}"/>
    <dgm:cxn modelId="{EEDAB768-5883-45F0-B79E-00F9D5D708FD}" srcId="{4108AF49-993B-40D6-8D1E-91F1C1D326A7}" destId="{44EDB956-9DB0-4BA0-89A8-398C83BD7623}" srcOrd="0" destOrd="0" parTransId="{5BE4B7B6-8FDB-4AF3-9582-E98FD8B8EF26}" sibTransId="{B5919BA5-E41B-40FC-89E6-D4EE9DEC3AA0}"/>
    <dgm:cxn modelId="{EEC97D6F-BD8F-45D9-839B-F638AC477307}" type="presOf" srcId="{04515356-ED5F-460B-91F7-17F058CFC5DC}" destId="{A329CA03-14A7-4874-A734-6D96FBF41656}" srcOrd="0" destOrd="1" presId="urn:microsoft.com/office/officeart/2005/8/layout/chevron2"/>
    <dgm:cxn modelId="{A3D2AD8F-B5EB-4613-B308-D6FBBED131E0}" type="presOf" srcId="{74021CCB-F701-448E-8F96-1671517B3C68}" destId="{A329CA03-14A7-4874-A734-6D96FBF41656}" srcOrd="0" destOrd="2" presId="urn:microsoft.com/office/officeart/2005/8/layout/chevron2"/>
    <dgm:cxn modelId="{6372DA8F-7417-43A7-AAE1-3177AFAC79E9}" type="presOf" srcId="{65CABD8A-E3D3-406F-9374-8ED65A1C152C}" destId="{A329CA03-14A7-4874-A734-6D96FBF41656}" srcOrd="0" destOrd="3" presId="urn:microsoft.com/office/officeart/2005/8/layout/chevron2"/>
    <dgm:cxn modelId="{0257E4B2-B585-42B7-8D7F-1A4384BDAE44}" srcId="{44EDB956-9DB0-4BA0-89A8-398C83BD7623}" destId="{74021CCB-F701-448E-8F96-1671517B3C68}" srcOrd="2" destOrd="0" parTransId="{249E3FB1-4CC1-48CB-AA9B-A6CF43F45F27}" sibTransId="{4388D87F-9D83-408A-9838-4DBEE77253C2}"/>
    <dgm:cxn modelId="{BBF58FBE-29A5-47DB-94E8-653D37CDB563}" srcId="{44EDB956-9DB0-4BA0-89A8-398C83BD7623}" destId="{BC4D3941-2307-4849-9FBC-B1DA0A303C96}" srcOrd="5" destOrd="0" parTransId="{2A5A44A4-30C0-42C5-A170-D99F9AAF04BA}" sibTransId="{EB7CCAA2-696F-4EF5-AB4B-487E753FBC81}"/>
    <dgm:cxn modelId="{D4CFD2CA-9BEC-4672-ACD1-CFFF6BA954A9}" srcId="{44EDB956-9DB0-4BA0-89A8-398C83BD7623}" destId="{65CABD8A-E3D3-406F-9374-8ED65A1C152C}" srcOrd="3" destOrd="0" parTransId="{37C328FF-285D-48BE-8311-DD8D67FFADC4}" sibTransId="{30A10274-CE87-4A08-A957-4FA6E5600D29}"/>
    <dgm:cxn modelId="{8EA269DC-3080-4F03-97AF-39814B8F6F32}" type="presOf" srcId="{55DFB2A7-322B-4071-94E1-9D07151AAD3E}" destId="{A329CA03-14A7-4874-A734-6D96FBF41656}" srcOrd="0" destOrd="4" presId="urn:microsoft.com/office/officeart/2005/8/layout/chevron2"/>
    <dgm:cxn modelId="{9BC6DBE5-03E4-4BC3-A82E-F7C2C1AAC207}" type="presOf" srcId="{4108AF49-993B-40D6-8D1E-91F1C1D326A7}" destId="{357CEADF-8717-4B79-A252-4EF72243954A}" srcOrd="0" destOrd="0" presId="urn:microsoft.com/office/officeart/2005/8/layout/chevron2"/>
    <dgm:cxn modelId="{321802F1-C8B6-4979-BF0C-73BC33A9BED6}" srcId="{44EDB956-9DB0-4BA0-89A8-398C83BD7623}" destId="{26EBB20E-5856-46F4-814A-14CCB7D68555}" srcOrd="0" destOrd="0" parTransId="{DF325BB4-E503-413F-B6A7-B4708D31DDAA}" sibTransId="{A33F29D4-9640-4F09-833D-7BD351802415}"/>
    <dgm:cxn modelId="{7B18ACFE-A836-49BA-975E-D84DD157D99E}" type="presOf" srcId="{BC4D3941-2307-4849-9FBC-B1DA0A303C96}" destId="{A329CA03-14A7-4874-A734-6D96FBF41656}" srcOrd="0" destOrd="5" presId="urn:microsoft.com/office/officeart/2005/8/layout/chevron2"/>
    <dgm:cxn modelId="{535481A5-D176-4458-99B0-69C13FD0AA8B}" type="presParOf" srcId="{357CEADF-8717-4B79-A252-4EF72243954A}" destId="{90192FCC-1F0E-468F-9738-649BAEF1F96A}" srcOrd="0" destOrd="0" presId="urn:microsoft.com/office/officeart/2005/8/layout/chevron2"/>
    <dgm:cxn modelId="{ACEE91CF-654F-40E6-93E8-47799EBBA790}" type="presParOf" srcId="{90192FCC-1F0E-468F-9738-649BAEF1F96A}" destId="{93A98C43-14C7-4B84-A44B-487D7BBAC972}" srcOrd="0" destOrd="0" presId="urn:microsoft.com/office/officeart/2005/8/layout/chevron2"/>
    <dgm:cxn modelId="{80218E90-1217-46E8-AA58-713CB1344E3F}" type="presParOf" srcId="{90192FCC-1F0E-468F-9738-649BAEF1F96A}" destId="{A329CA03-14A7-4874-A734-6D96FBF416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DEFB5-9FA6-48AA-B724-4445A58F4B64}">
      <dsp:nvSpPr>
        <dsp:cNvPr id="0" name=""/>
        <dsp:cNvSpPr/>
      </dsp:nvSpPr>
      <dsp:spPr>
        <a:xfrm>
          <a:off x="0" y="3174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DB1D9-257C-4B6E-A774-E9B00821B5B4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891E7-84AB-4234-8348-141BE5A6DA29}">
      <dsp:nvSpPr>
        <dsp:cNvPr id="0" name=""/>
        <dsp:cNvSpPr/>
      </dsp:nvSpPr>
      <dsp:spPr>
        <a:xfrm>
          <a:off x="670560" y="3030220"/>
          <a:ext cx="104241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1950: Alan Turing</a:t>
          </a:r>
        </a:p>
      </dsp:txBody>
      <dsp:txXfrm>
        <a:off x="670560" y="3030220"/>
        <a:ext cx="1042416" cy="906780"/>
      </dsp:txXfrm>
    </dsp:sp>
    <dsp:sp modelId="{235328EA-0CD6-4AF4-8C66-3E743659F4CA}">
      <dsp:nvSpPr>
        <dsp:cNvPr id="0" name=""/>
        <dsp:cNvSpPr/>
      </dsp:nvSpPr>
      <dsp:spPr>
        <a:xfrm>
          <a:off x="1591056" y="2073909"/>
          <a:ext cx="243840" cy="243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31CE5-4EAB-4C84-B6B8-0AFABC29C314}">
      <dsp:nvSpPr>
        <dsp:cNvPr id="0" name=""/>
        <dsp:cNvSpPr/>
      </dsp:nvSpPr>
      <dsp:spPr>
        <a:xfrm>
          <a:off x="1712976" y="2195829"/>
          <a:ext cx="1280160" cy="17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6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1956 : John McCarthy (MIT</a:t>
          </a:r>
        </a:p>
      </dsp:txBody>
      <dsp:txXfrm>
        <a:off x="1712976" y="2195829"/>
        <a:ext cx="1280160" cy="1741170"/>
      </dsp:txXfrm>
    </dsp:sp>
    <dsp:sp modelId="{5890D370-1A03-4F3D-AD17-6A7A6CBE21BD}">
      <dsp:nvSpPr>
        <dsp:cNvPr id="0" name=""/>
        <dsp:cNvSpPr/>
      </dsp:nvSpPr>
      <dsp:spPr>
        <a:xfrm>
          <a:off x="2855976" y="1420875"/>
          <a:ext cx="323088" cy="323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FC1A9-AC98-4A75-B83E-EACD2A29AB97}">
      <dsp:nvSpPr>
        <dsp:cNvPr id="0" name=""/>
        <dsp:cNvSpPr/>
      </dsp:nvSpPr>
      <dsp:spPr>
        <a:xfrm>
          <a:off x="3017520" y="1582419"/>
          <a:ext cx="1280160" cy="23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98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1960 : Robert </a:t>
          </a:r>
          <a:r>
            <a:rPr lang="en-US" sz="1500" kern="1200" dirty="0" err="1"/>
            <a:t>K.Lindsay</a:t>
          </a:r>
          <a:r>
            <a:rPr lang="en-US" sz="1500" kern="1200" dirty="0"/>
            <a:t>, 1960</a:t>
          </a:r>
        </a:p>
      </dsp:txBody>
      <dsp:txXfrm>
        <a:off x="3017520" y="1582419"/>
        <a:ext cx="1280160" cy="2354580"/>
      </dsp:txXfrm>
    </dsp:sp>
    <dsp:sp modelId="{4DD2E20F-7BA9-4782-B72D-66D71A155713}">
      <dsp:nvSpPr>
        <dsp:cNvPr id="0" name=""/>
        <dsp:cNvSpPr/>
      </dsp:nvSpPr>
      <dsp:spPr>
        <a:xfrm>
          <a:off x="4233672" y="988821"/>
          <a:ext cx="432816" cy="432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4075D-47AE-4B78-8EEA-B376E0CC0C0C}">
      <dsp:nvSpPr>
        <dsp:cNvPr id="0" name=""/>
        <dsp:cNvSpPr/>
      </dsp:nvSpPr>
      <dsp:spPr>
        <a:xfrm>
          <a:off x="4450080" y="1205229"/>
          <a:ext cx="1280160" cy="273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1967 : Joseph </a:t>
          </a:r>
          <a:r>
            <a:rPr lang="en-US" sz="1500" i="1" kern="1200" dirty="0" err="1"/>
            <a:t>Weizenbau</a:t>
          </a:r>
          <a:r>
            <a:rPr lang="en-US" sz="1500" kern="1200" dirty="0" err="1"/>
            <a:t>m</a:t>
          </a:r>
          <a:endParaRPr lang="en-US" sz="1500" kern="1200" dirty="0"/>
        </a:p>
      </dsp:txBody>
      <dsp:txXfrm>
        <a:off x="4450080" y="1205229"/>
        <a:ext cx="1280160" cy="2731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98C43-14C7-4B84-A44B-487D7BBAC972}">
      <dsp:nvSpPr>
        <dsp:cNvPr id="0" name=""/>
        <dsp:cNvSpPr/>
      </dsp:nvSpPr>
      <dsp:spPr>
        <a:xfrm rot="5400000">
          <a:off x="-1022737" y="1166750"/>
          <a:ext cx="4524785" cy="21912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latin typeface="Arial" pitchFamily="34" charset="0"/>
              <a:cs typeface="Arial" pitchFamily="34" charset="0"/>
            </a:rPr>
            <a:t>Ruang lingkup Kecerdasan Buatan dalam aplikasi komersial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44014" y="1095642"/>
        <a:ext cx="2191283" cy="2333502"/>
      </dsp:txXfrm>
    </dsp:sp>
    <dsp:sp modelId="{A329CA03-14A7-4874-A734-6D96FBF41656}">
      <dsp:nvSpPr>
        <dsp:cNvPr id="0" name=""/>
        <dsp:cNvSpPr/>
      </dsp:nvSpPr>
      <dsp:spPr>
        <a:xfrm rot="5400000">
          <a:off x="3607614" y="-1223549"/>
          <a:ext cx="3780548" cy="623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ial" pitchFamily="34" charset="0"/>
              <a:cs typeface="Arial" pitchFamily="34" charset="0"/>
            </a:rPr>
            <a:t>Pengenalan</a:t>
          </a:r>
          <a:r>
            <a:rPr lang="en-US" sz="2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>
              <a:latin typeface="Arial" pitchFamily="34" charset="0"/>
              <a:cs typeface="Arial" pitchFamily="34" charset="0"/>
            </a:rPr>
            <a:t>Ucapan</a:t>
          </a:r>
          <a:r>
            <a:rPr lang="en-US" sz="2400" kern="1200" dirty="0">
              <a:latin typeface="Arial" pitchFamily="34" charset="0"/>
              <a:cs typeface="Arial" pitchFamily="34" charset="0"/>
            </a:rPr>
            <a:t> (</a:t>
          </a:r>
          <a:r>
            <a:rPr lang="en-US" sz="2400" i="1" kern="1200" dirty="0">
              <a:latin typeface="Arial" pitchFamily="34" charset="0"/>
              <a:cs typeface="Arial" pitchFamily="34" charset="0"/>
            </a:rPr>
            <a:t>Speech Recognition)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ial" pitchFamily="34" charset="0"/>
              <a:cs typeface="Arial" pitchFamily="34" charset="0"/>
            </a:rPr>
            <a:t>Sistem</a:t>
          </a:r>
          <a:r>
            <a:rPr lang="en-US" sz="2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>
              <a:latin typeface="Arial" pitchFamily="34" charset="0"/>
              <a:cs typeface="Arial" pitchFamily="34" charset="0"/>
            </a:rPr>
            <a:t>Pakar</a:t>
          </a:r>
          <a:r>
            <a:rPr lang="en-US" sz="2400" kern="1200" dirty="0">
              <a:latin typeface="Arial" pitchFamily="34" charset="0"/>
              <a:cs typeface="Arial" pitchFamily="34" charset="0"/>
            </a:rPr>
            <a:t> (</a:t>
          </a:r>
          <a:r>
            <a:rPr lang="en-US" sz="2400" i="1" kern="1200" dirty="0">
              <a:latin typeface="Arial" pitchFamily="34" charset="0"/>
              <a:cs typeface="Arial" pitchFamily="34" charset="0"/>
            </a:rPr>
            <a:t>Expert System)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ial" pitchFamily="34" charset="0"/>
              <a:cs typeface="Arial" pitchFamily="34" charset="0"/>
            </a:rPr>
            <a:t>Robotika</a:t>
          </a:r>
          <a:r>
            <a:rPr lang="en-US" sz="2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2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>
              <a:latin typeface="Arial" pitchFamily="34" charset="0"/>
              <a:cs typeface="Arial" pitchFamily="34" charset="0"/>
            </a:rPr>
            <a:t>Sistem</a:t>
          </a:r>
          <a:r>
            <a:rPr lang="en-US" sz="2400" kern="1200" dirty="0">
              <a:latin typeface="Arial" pitchFamily="34" charset="0"/>
              <a:cs typeface="Arial" pitchFamily="34" charset="0"/>
            </a:rPr>
            <a:t> Sensor (</a:t>
          </a:r>
          <a:r>
            <a:rPr lang="en-US" sz="2400" i="1" kern="1200" dirty="0">
              <a:latin typeface="Arial" pitchFamily="34" charset="0"/>
              <a:cs typeface="Arial" pitchFamily="34" charset="0"/>
            </a:rPr>
            <a:t>Robotics &amp; Sensory Systems)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>
              <a:latin typeface="Arial" pitchFamily="34" charset="0"/>
              <a:cs typeface="Arial" pitchFamily="34" charset="0"/>
            </a:rPr>
            <a:t>Pengolahan Bahasa Alami (</a:t>
          </a:r>
          <a:r>
            <a:rPr lang="it-IT" sz="2400" i="1" kern="1200" dirty="0">
              <a:latin typeface="Arial" pitchFamily="34" charset="0"/>
              <a:cs typeface="Arial" pitchFamily="34" charset="0"/>
            </a:rPr>
            <a:t>Natural Languange Processing)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>
              <a:latin typeface="Arial" pitchFamily="34" charset="0"/>
              <a:cs typeface="Arial" pitchFamily="34" charset="0"/>
            </a:rPr>
            <a:t>Computer Vision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>
              <a:latin typeface="Arial" pitchFamily="34" charset="0"/>
              <a:cs typeface="Arial" pitchFamily="34" charset="0"/>
            </a:rPr>
            <a:t>Intelligence Computer – aided Instruction</a:t>
          </a:r>
          <a:endParaRPr lang="en-US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>
              <a:latin typeface="Arial" pitchFamily="34" charset="0"/>
              <a:cs typeface="Arial" pitchFamily="34" charset="0"/>
            </a:rPr>
            <a:t>Game Playing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2380727" y="187889"/>
        <a:ext cx="6049772" cy="3411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3134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Bagian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Utama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Aplikasi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</a:t>
            </a:r>
          </a:p>
          <a:p>
            <a:pPr marL="228600" indent="-228600">
              <a:buAutoNum type="arabicPeriod"/>
            </a:pPr>
            <a:r>
              <a:rPr lang="en-US" dirty="0">
                <a:latin typeface="Cambria" pitchFamily="18" charset="0"/>
              </a:rPr>
              <a:t>Basis </a:t>
            </a:r>
            <a:r>
              <a:rPr lang="en-US" dirty="0" err="1">
                <a:latin typeface="Cambria" pitchFamily="18" charset="0"/>
              </a:rPr>
              <a:t>Pengetahuan</a:t>
            </a:r>
            <a:r>
              <a:rPr lang="en-US" dirty="0">
                <a:latin typeface="Cambria" pitchFamily="18" charset="0"/>
              </a:rPr>
              <a:t> (</a:t>
            </a:r>
            <a:r>
              <a:rPr lang="en-US" i="1" dirty="0">
                <a:latin typeface="Cambria" pitchFamily="18" charset="0"/>
              </a:rPr>
              <a:t>Knowledge Base).</a:t>
            </a:r>
            <a:r>
              <a:rPr lang="en-US" i="1" baseline="0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Berisi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faktafakta,</a:t>
            </a:r>
            <a:r>
              <a:rPr lang="en-US" dirty="0" err="1">
                <a:latin typeface="Cambria" pitchFamily="18" charset="0"/>
              </a:rPr>
              <a:t>teori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</a:rPr>
              <a:t>pemikiran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hubungan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antara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satu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dengan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lainnya</a:t>
            </a:r>
            <a:r>
              <a:rPr lang="en-US" dirty="0">
                <a:latin typeface="Cambria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dirty="0">
                <a:latin typeface="Cambria" pitchFamily="18" charset="0"/>
              </a:rPr>
              <a:t>Motor </a:t>
            </a:r>
            <a:r>
              <a:rPr lang="en-US" dirty="0" err="1">
                <a:latin typeface="Cambria" pitchFamily="18" charset="0"/>
              </a:rPr>
              <a:t>Inferensi</a:t>
            </a:r>
            <a:r>
              <a:rPr lang="en-US" dirty="0">
                <a:latin typeface="Cambria" pitchFamily="18" charset="0"/>
              </a:rPr>
              <a:t> (</a:t>
            </a:r>
            <a:r>
              <a:rPr lang="en-US" i="1" dirty="0">
                <a:latin typeface="Cambria" pitchFamily="18" charset="0"/>
              </a:rPr>
              <a:t>Inference Engine).</a:t>
            </a:r>
            <a:r>
              <a:rPr lang="en-US" i="1" baseline="0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Kemampuan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menarik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kesimpulan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berdasarkan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pengalaman</a:t>
            </a:r>
            <a:r>
              <a:rPr lang="en-US" dirty="0">
                <a:latin typeface="Cambria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762B2D-8DAB-4AE0-BD23-69097DC842B5}" type="datetime1">
              <a:rPr lang="id-ID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9DE89-F621-4298-8A76-B66799EDB6EC}" type="datetime1">
              <a:rPr lang="id-ID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FBFFE7-027A-439B-AD98-FF9D552FAC15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C173E5-3126-4775-A9A3-68E2FFB1EB80}" type="datetime1">
              <a:rPr lang="id-ID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C353D-4EB2-4032-9718-7AF22F2B0B21}" type="datetime1">
              <a:rPr lang="id-ID" smtClean="0"/>
              <a:t>25/09/2023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15168-0D14-48D2-BE44-3FC169F1F70C}" type="datetime1">
              <a:rPr lang="id-ID" smtClean="0"/>
              <a:t>25/09/2023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B5331-05F8-4E10-8AFB-7E8FDA613370}" type="datetime1">
              <a:rPr lang="id-ID" smtClean="0"/>
              <a:t>25/09/2023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31CC2-24FF-4409-A120-924DAAEB2957}" type="datetime1">
              <a:rPr lang="id-ID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FB686-2AEF-4395-B7AA-3D65813429D3}" type="datetime1">
              <a:rPr lang="id-ID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PENGENALAN </a:t>
            </a:r>
          </a:p>
          <a:p>
            <a:pPr algn="ctr"/>
            <a:r>
              <a:rPr lang="id-ID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KECERDASAN BUATAN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3AC4B-0A69-42D2-913B-701541193407}" type="datetime1"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t>25/09/2023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428358"/>
            <a:ext cx="3608040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Kode MK :TIF19212,  MK : Kecerdasan Buatan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7AAD-5DE1-A700-1626-8E75B0FD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2800" i="0" dirty="0">
                <a:solidFill>
                  <a:srgbClr val="000000"/>
                </a:solidFill>
                <a:effectLst/>
              </a:rPr>
              <a:t>KECERDASAN BUATAN PADA APLIKASI </a:t>
            </a:r>
            <a:br>
              <a:rPr lang="en-US" sz="2800" i="0" dirty="0">
                <a:solidFill>
                  <a:srgbClr val="000000"/>
                </a:solidFill>
                <a:effectLst/>
              </a:rPr>
            </a:br>
            <a:r>
              <a:rPr lang="en-US" sz="2800" dirty="0" err="1"/>
              <a:t>Pengenalan</a:t>
            </a:r>
            <a:r>
              <a:rPr lang="en-US" sz="2800" dirty="0"/>
              <a:t> </a:t>
            </a:r>
            <a:r>
              <a:rPr lang="en-US" sz="2800" dirty="0" err="1"/>
              <a:t>Ucapan</a:t>
            </a:r>
            <a:r>
              <a:rPr lang="en-US" sz="2800" dirty="0"/>
              <a:t> (</a:t>
            </a:r>
            <a:r>
              <a:rPr lang="en-US" sz="2800" i="1" dirty="0"/>
              <a:t>Speech Recognition)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BFDB36-08B4-415A-DEA5-95F9DE5AE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8229600" cy="482453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8A51A-DC66-B0E6-11BB-6E495359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01068-7B66-F3F9-B041-4505A347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035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48DC4F-3D7D-4718-DA70-3791A03A6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6525"/>
            <a:ext cx="7992888" cy="62198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C94E-5071-B168-D794-4381D93A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BBB76-BA5B-6732-E79E-2BEBC095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9869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489D-556F-90A0-82D8-543CA74E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369"/>
          </a:xfrm>
        </p:spPr>
        <p:txBody>
          <a:bodyPr>
            <a:noAutofit/>
          </a:bodyPr>
          <a:lstStyle/>
          <a:p>
            <a:r>
              <a:rPr lang="en-US" sz="2400" i="0" dirty="0">
                <a:solidFill>
                  <a:srgbClr val="000000"/>
                </a:solidFill>
                <a:effectLst/>
                <a:latin typeface="TimesNewRomanPS-BoldMT"/>
              </a:rPr>
              <a:t>KECERDASAN BUATAN PADA APLIKASI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i="0" dirty="0" err="1">
                <a:solidFill>
                  <a:srgbClr val="000000"/>
                </a:solidFill>
                <a:effectLst/>
                <a:latin typeface="TimesNewRomanPSMT"/>
              </a:rPr>
              <a:t>Sistem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NewRomanPSMT"/>
              </a:rPr>
              <a:t>pakar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NewRomanPSMT"/>
              </a:rPr>
              <a:t> (expert system)</a:t>
            </a:r>
            <a:r>
              <a:rPr lang="en-US" sz="2400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80AC54-00E6-F494-A2F2-1CDF25EB8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8229600" cy="515959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8210-7F9E-FCA4-3E52-B05EBF55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E7BBE-A96B-9740-73AB-D2F6D6F5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8301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8BAF-FA03-FAD5-F45E-4459DD7F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014"/>
            <a:ext cx="8229600" cy="844714"/>
          </a:xfrm>
        </p:spPr>
        <p:txBody>
          <a:bodyPr>
            <a:normAutofit/>
          </a:bodyPr>
          <a:lstStyle/>
          <a:p>
            <a:r>
              <a:rPr lang="en-US" sz="2400" i="0" dirty="0">
                <a:solidFill>
                  <a:srgbClr val="000000"/>
                </a:solidFill>
                <a:effectLst/>
                <a:latin typeface="TimesNewRomanPS-BoldMT"/>
              </a:rPr>
              <a:t>KECERDASAN BUATAN PADA APLIKASI</a:t>
            </a:r>
            <a:br>
              <a:rPr lang="en-US" sz="2400" i="0" dirty="0"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lang="en-US" sz="2400" i="0" dirty="0" err="1">
                <a:solidFill>
                  <a:srgbClr val="000000"/>
                </a:solidFill>
                <a:effectLst/>
                <a:latin typeface="TimesNewRomanPSMT"/>
              </a:rPr>
              <a:t>Robotika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NewRomanPSMT"/>
              </a:rPr>
              <a:t> &amp;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NewRomanPSMT"/>
              </a:rPr>
              <a:t>sistem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NewRomanPSMT"/>
              </a:rPr>
              <a:t> sensor</a:t>
            </a:r>
            <a:r>
              <a:rPr lang="en-US" sz="2400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3CA0CA-4D20-EAF1-10AE-A164E1F81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8" y="988664"/>
            <a:ext cx="8856984" cy="538137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6FCBF-B13C-FEC0-EB01-1B6CE602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39CC1-35AC-C497-9BA7-51AD068D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4453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7C46-61AE-54BC-1A0E-020721AB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KECERDASAN BUATAN PADA APLIKASI</a:t>
            </a:r>
            <a:b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6A3A59-402E-E56F-59D2-7071A3F59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8640959" cy="508759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E3A9A-8D7F-5725-7157-D9C0544D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349C7-2137-6CB8-6C47-D25DBAC2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85327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D4E-21E3-31A2-A9F6-CDC61305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KECERDASAN BUATAN PADA APLIKASI</a:t>
            </a:r>
            <a:br>
              <a:rPr lang="en-US" sz="2400" i="1" dirty="0"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latin typeface="Arial" pitchFamily="34" charset="0"/>
                <a:cs typeface="Arial" pitchFamily="34" charset="0"/>
              </a:rPr>
              <a:t>Computer Vision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84E8-BD29-843C-279E-5BA07D0F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1717675" indent="-1717675">
              <a:spcBef>
                <a:spcPts val="0"/>
              </a:spcBef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Computer vision :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menginterpretasikan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gambar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atau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objek-objek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tampak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melalui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komputer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A3296-C506-0D16-8DF6-4FF3113E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A27F1-6413-78AC-7C8F-0B9C82A0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F7F6C-B1AC-AA39-43DE-499F47B2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9436"/>
            <a:ext cx="8229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1782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0557-2D74-11E0-73B1-80F1EA8E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KECERDASAN BUATAN PADA APLIKASI</a:t>
            </a:r>
            <a:b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>
                <a:solidFill>
                  <a:srgbClr val="000000"/>
                </a:solidFill>
                <a:effectLst/>
                <a:latin typeface="TimesNewRomanPSMT"/>
              </a:rPr>
              <a:t>Intelligent computer-aided instruction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9230-86B1-47D0-9C9E-EE0FBF350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Intelligent computer-aided instruction :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NewRomanPSMT"/>
              </a:rPr>
              <a:t>komputer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NewRomanPSMT"/>
              </a:rPr>
              <a:t>dapat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NewRomanPSMT"/>
              </a:rPr>
              <a:t>digunakan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NewRomanPSMT"/>
              </a:rPr>
              <a:t>sebagai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 tutor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NewRomanPSMT"/>
              </a:rPr>
              <a:t>dapat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NewRomanPSMT"/>
              </a:rPr>
              <a:t>melatih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 &amp;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NewRomanPSMT"/>
              </a:rPr>
              <a:t>mengajar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en-US" sz="2400" b="0" i="0" dirty="0" err="1">
                <a:solidFill>
                  <a:srgbClr val="000000"/>
                </a:solidFill>
                <a:effectLst/>
                <a:latin typeface="TimesNewRomanPSMT"/>
              </a:rPr>
              <a:t>Contoh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NewRomanPSMT"/>
              </a:rPr>
              <a:t> : Learn to speak English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3654D-94BA-B5E3-EC7C-3C6C7BC3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52AE9-52A0-7FEA-1083-929B9EFB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68719-E72F-B936-AA61-A29093A6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852935"/>
            <a:ext cx="7200800" cy="32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11975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2E92-B8B0-BF48-2A4D-E33A8A82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KECERDASAN BUATAN PADA APLIKASI</a:t>
            </a:r>
            <a:b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dirty="0">
                <a:solidFill>
                  <a:srgbClr val="000000"/>
                </a:solidFill>
                <a:effectLst/>
                <a:latin typeface="TimesNewRomanPSMT"/>
              </a:rPr>
              <a:t>Game playing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9DBD84-FCAF-E2FF-74F2-A151A9C07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84"/>
          <a:stretch/>
        </p:blipFill>
        <p:spPr>
          <a:xfrm>
            <a:off x="457200" y="1556792"/>
            <a:ext cx="8229600" cy="39604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6E193-9BD3-A31F-7B3A-0C55FC41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93FF-FC94-53F3-EF45-4EE98785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333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id-ID" dirty="0">
                <a:latin typeface="Arial" pitchFamily="34" charset="0"/>
                <a:cs typeface="Arial" pitchFamily="34" charset="0"/>
              </a:rPr>
              <a:t>Basis Pengetahuan (</a:t>
            </a:r>
            <a:r>
              <a:rPr lang="en-US" dirty="0">
                <a:latin typeface="Arial" pitchFamily="34" charset="0"/>
                <a:cs typeface="Arial" pitchFamily="34" charset="0"/>
              </a:rPr>
              <a:t>Knowledge Base</a:t>
            </a:r>
            <a:r>
              <a:rPr lang="id-ID" dirty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fakta-fakta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teori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pemikiran</a:t>
            </a:r>
            <a:r>
              <a:rPr lang="en-US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id-ID" dirty="0">
                <a:latin typeface="Arial" pitchFamily="34" charset="0"/>
                <a:cs typeface="Arial" pitchFamily="34" charset="0"/>
              </a:rPr>
              <a:t>Motor Inferensi (</a:t>
            </a:r>
            <a:r>
              <a:rPr lang="en-US" dirty="0">
                <a:latin typeface="Arial" pitchFamily="34" charset="0"/>
                <a:cs typeface="Arial" pitchFamily="34" charset="0"/>
              </a:rPr>
              <a:t>Inference Engine</a:t>
            </a:r>
            <a:r>
              <a:rPr lang="id-ID" dirty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menarik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kesimpulan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pengalaman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340636"/>
            <a:ext cx="8136904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DUA BAGIAN UTAMA DALAM APLIKASI KECERDASAN BUATAN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501650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94400B3-B305-42EB-A092-588D35E07D31}" type="datetime1">
              <a:rPr lang="id-ID" smtClean="0"/>
              <a:t>25/09/2023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1121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6512" y="196620"/>
            <a:ext cx="9144000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SISTEM KECERDASAN BUATAN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299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536032" cy="313010"/>
          </a:xfrm>
        </p:spPr>
        <p:txBody>
          <a:bodyPr/>
          <a:lstStyle/>
          <a:p>
            <a:r>
              <a:rPr lang="en-US" dirty="0" err="1"/>
              <a:t>Kode</a:t>
            </a:r>
            <a:r>
              <a:rPr lang="en-US" dirty="0"/>
              <a:t> MK :TIF19212,  MK :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5F230A9-EDF5-4589-839B-C2683AC1883C}" type="datetime1">
              <a:rPr lang="id-ID" smtClean="0"/>
              <a:t>25/09/2023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8554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ea typeface="Cambria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Definisi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endParaRPr lang="id-ID" sz="2400" dirty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/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Alamiah</a:t>
            </a:r>
            <a:endParaRPr lang="en-US" sz="2400" dirty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/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Komputasi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Komputasi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Konvensional</a:t>
            </a:r>
            <a:endParaRPr lang="en-US" sz="2400" dirty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/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Sejarah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endParaRPr lang="en-US" sz="2400" dirty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/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Lingkup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Aplikasi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Komersial</a:t>
            </a:r>
            <a:endParaRPr lang="en-US" sz="2400" dirty="0"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/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Bagian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utama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Aplikasi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AI</a:t>
            </a:r>
          </a:p>
          <a:p>
            <a:pPr lvl="0"/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Sistem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Kecerdasan</a:t>
            </a:r>
            <a:r>
              <a:rPr lang="en-US" sz="2400" dirty="0"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itchFamily="18" charset="0"/>
                <a:cs typeface="Arial" pitchFamily="34" charset="0"/>
              </a:rPr>
              <a:t>Buatan</a:t>
            </a:r>
            <a:endParaRPr lang="en-US" sz="2400" dirty="0"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3800-C4BC-414E-AD86-C13587FBC951}" type="datetime1">
              <a:rPr lang="id-ID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464024" cy="313010"/>
          </a:xfrm>
        </p:spPr>
        <p:txBody>
          <a:bodyPr/>
          <a:lstStyle/>
          <a:p>
            <a:r>
              <a:rPr lang="en-US" dirty="0" err="1"/>
              <a:t>Kode</a:t>
            </a:r>
            <a:r>
              <a:rPr lang="en-US" dirty="0"/>
              <a:t> MK :TIF19212,  MK :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546B-FDF5-9CEC-B5E4-094FCB0B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NewRomanPS-BoldMT"/>
              </a:rPr>
              <a:t>SOFT Computing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E3E9-5FF3-1E45-F3EF-D70408BD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Soft computing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merupakan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inovasi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baru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membangun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sistem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cerdas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yaitu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sistem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memiliki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keahlian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seperti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manusia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pada domain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tertentu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mampu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beradaptasi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belajar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agar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dapat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bekerja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lebih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baik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jika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terjadi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perubahan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lingkungan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Soft computing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mengeksploitasi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adanya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toleransi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terhadap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ketidaktepatan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ketidakpastian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,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kebenaran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parsial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untuk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dapat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diselesaikan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dikendalikan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mudah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agar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sesuai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realita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(Prof.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Lotfi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A Zadeh, 1992).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AAE36-723E-2EDF-40E1-B6AE32F9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632B-ED4F-83B2-D5DE-F2296E48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28791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F11D-1EC3-35B6-EE6E-FE6DF3D6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NewRomanPS-BoldMT"/>
              </a:rPr>
              <a:t>SOFT Computing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87B5-08AE-8642-EC0A-2590A181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Metodologi-metodologi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digunakan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Soft computing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adalah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: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Sistem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Fuzzy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mengakomodasi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ketidaktepatan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):</a:t>
            </a:r>
            <a:r>
              <a:rPr lang="en-US" b="0" i="0" dirty="0">
                <a:solidFill>
                  <a:srgbClr val="000000"/>
                </a:solidFill>
                <a:effectLst/>
                <a:latin typeface="Wingdings-Regular"/>
              </a:rPr>
              <a:t>   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Logika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Fuzzy (fuzzy logic)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Jaringan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Syaraf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menggunakan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pembelajaran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):</a:t>
            </a:r>
            <a:r>
              <a:rPr lang="en-US" b="0" i="0" dirty="0">
                <a:solidFill>
                  <a:srgbClr val="000000"/>
                </a:solidFill>
                <a:effectLst/>
                <a:latin typeface="Wingdings-Regular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Jaringan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Syaraf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Tiruan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neurall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network)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Probabilistic Reasoning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mengakomodasi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ketidakpastian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)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Evolutionary Computing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optimasi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):</a:t>
            </a:r>
            <a:r>
              <a:rPr lang="en-US" b="0" i="0" dirty="0">
                <a:solidFill>
                  <a:srgbClr val="000000"/>
                </a:solidFill>
                <a:effectLst/>
                <a:latin typeface="Wingdings-Regular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Algoritma</a:t>
            </a:r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NewRomanPSMT"/>
              </a:rPr>
              <a:t>Genetika</a:t>
            </a:r>
            <a:r>
              <a:rPr lang="en-US" dirty="0"/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A0247-ADFC-5EEE-F862-333CB83F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9DED-2EB5-5772-58AF-41200874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17999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56829"/>
          </a:xfrm>
        </p:spPr>
        <p:txBody>
          <a:bodyPr/>
          <a:lstStyle/>
          <a:p>
            <a:r>
              <a:rPr lang="en-US" dirty="0"/>
              <a:t>TERIMAKASIH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016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/>
              <a:t>	</a:t>
            </a:r>
          </a:p>
          <a:p>
            <a:pPr algn="ctr">
              <a:buNone/>
            </a:pPr>
            <a:r>
              <a:rPr lang="id-ID" sz="4000" b="1" dirty="0">
                <a:sym typeface="Wingdings" panose="05000000000000000000" pitchFamily="2" charset="2"/>
              </a:rPr>
              <a:t> </a:t>
            </a: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AE68-8F74-4A46-A02F-C7B17A7E7BB3}" type="datetime1">
              <a:rPr lang="id-ID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536032" cy="313010"/>
          </a:xfrm>
        </p:spPr>
        <p:txBody>
          <a:bodyPr/>
          <a:lstStyle/>
          <a:p>
            <a:r>
              <a:rPr lang="en-US" dirty="0" err="1"/>
              <a:t>Kode</a:t>
            </a:r>
            <a:r>
              <a:rPr lang="en-US" dirty="0"/>
              <a:t> MK :TIF19212,  MK :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id-ID" dirty="0"/>
              <a:t>DEFINISI KECERDASAN BUATAN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Manusia bisa pandai menyelesaikan masalah karena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penalaran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pengalaman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bertindak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berpikir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Jadi kecerdasan buatan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manusia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E0F9-F795-4122-9328-050729EA4F95}" type="datetime1">
              <a:rPr lang="id-ID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85018"/>
          </a:xfrm>
        </p:spPr>
        <p:txBody>
          <a:bodyPr/>
          <a:lstStyle/>
          <a:p>
            <a:r>
              <a:rPr lang="en-US" dirty="0" err="1"/>
              <a:t>Kode</a:t>
            </a:r>
            <a:r>
              <a:rPr lang="en-US" dirty="0"/>
              <a:t> MK :TIF19212,  MK :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9619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E524-AAE0-717C-28EE-6481660FD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505475"/>
          </a:xfrm>
        </p:spPr>
        <p:txBody>
          <a:bodyPr>
            <a:normAutofit lnSpcReduction="10000"/>
          </a:bodyPr>
          <a:lstStyle/>
          <a:p>
            <a:pPr marL="1260475" indent="-1260475" algn="just">
              <a:spcBef>
                <a:spcPts val="600"/>
              </a:spcBef>
              <a:buNone/>
            </a:pPr>
            <a:r>
              <a:rPr lang="en-US" sz="24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Cerdas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penalaran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moral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cerdas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bertindak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diberi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bekal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menalar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spcBef>
                <a:spcPts val="600"/>
              </a:spcBef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Bagian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kecerdasan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2625" indent="-287338" algn="just">
              <a:spcBef>
                <a:spcPts val="600"/>
              </a:spcBef>
              <a:buFont typeface="+mj-lt"/>
              <a:buAutoNum type="alphaL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basis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(knowledge base):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fakta-fakta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pemikiran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2625" indent="-287338" algn="just">
              <a:spcBef>
                <a:spcPts val="600"/>
              </a:spcBef>
              <a:buFont typeface="+mj-lt"/>
              <a:buAutoNum type="alphaL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motor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inferensi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(inference engine) :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kesimpulan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82EB8-4A67-B746-B36A-99E1E559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84834-41DE-94AE-B185-B74F7D22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869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id-ID" dirty="0"/>
              <a:t>KECERDASAN BUATAN DAN KECERDASAN ALAMIAH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162-0B24-4AC1-9ADB-87CA57352BF5}" type="datetime1">
              <a:rPr lang="id-ID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85018"/>
          </a:xfrm>
        </p:spPr>
        <p:txBody>
          <a:bodyPr/>
          <a:lstStyle/>
          <a:p>
            <a:r>
              <a:rPr lang="en-US" dirty="0" err="1"/>
              <a:t>Kode</a:t>
            </a:r>
            <a:r>
              <a:rPr lang="en-US" dirty="0"/>
              <a:t> MK :TIF19212,  MK :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652616"/>
              </p:ext>
            </p:extLst>
          </p:nvPr>
        </p:nvGraphicFramePr>
        <p:xfrm>
          <a:off x="179512" y="1700808"/>
          <a:ext cx="864096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id-ID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Kecerdasan Buatan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d-ID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Kecerdasan Alamiah 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>
                          <a:latin typeface="Arial" pitchFamily="34" charset="0"/>
                          <a:cs typeface="Arial" pitchFamily="34" charset="0"/>
                        </a:rPr>
                        <a:t>Permanen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0" dirty="0">
                          <a:latin typeface="Arial" pitchFamily="34" charset="0"/>
                          <a:cs typeface="Arial" pitchFamily="34" charset="0"/>
                        </a:rPr>
                        <a:t>Lebih cepat berubah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id-ID" sz="2000" b="0" baseline="0" dirty="0">
                          <a:latin typeface="Arial" pitchFamily="34" charset="0"/>
                          <a:cs typeface="Arial" pitchFamily="34" charset="0"/>
                        </a:rPr>
                        <a:t> mudah untuk diduplikasi dan didistribusikan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Proses transfer</a:t>
                      </a:r>
                      <a:r>
                        <a:rPr lang="en-US" sz="20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0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itchFamily="34" charset="0"/>
                          <a:cs typeface="Arial" pitchFamily="34" charset="0"/>
                        </a:rPr>
                        <a:t>manusia</a:t>
                      </a:r>
                      <a:r>
                        <a:rPr lang="en-US" sz="20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itchFamily="34" charset="0"/>
                          <a:cs typeface="Arial" pitchFamily="34" charset="0"/>
                        </a:rPr>
                        <a:t>satu</a:t>
                      </a:r>
                      <a:r>
                        <a:rPr lang="en-US" sz="20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20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itchFamily="34" charset="0"/>
                          <a:cs typeface="Arial" pitchFamily="34" charset="0"/>
                        </a:rPr>
                        <a:t>lainnya</a:t>
                      </a:r>
                      <a:r>
                        <a:rPr lang="en-US" sz="20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itchFamily="34" charset="0"/>
                          <a:cs typeface="Arial" pitchFamily="34" charset="0"/>
                        </a:rPr>
                        <a:t>membutuhkan</a:t>
                      </a:r>
                      <a:r>
                        <a:rPr lang="en-US" sz="2000" b="0" baseline="0" dirty="0">
                          <a:latin typeface="Arial" pitchFamily="34" charset="0"/>
                          <a:cs typeface="Arial" pitchFamily="34" charset="0"/>
                        </a:rPr>
                        <a:t> proses yang lama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>
                          <a:latin typeface="Arial" pitchFamily="34" charset="0"/>
                          <a:cs typeface="Arial" pitchFamily="34" charset="0"/>
                        </a:rPr>
                        <a:t>Lebih murah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mahal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karena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jarang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harus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mendatangkan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orang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suatu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pekerjaan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>
                          <a:latin typeface="Arial" pitchFamily="34" charset="0"/>
                          <a:cs typeface="Arial" pitchFamily="34" charset="0"/>
                        </a:rPr>
                        <a:t>Konsisten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Sering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berubah-ubah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sifat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manusia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can be documented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Sulit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direproduksi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>
                          <a:latin typeface="Arial" pitchFamily="34" charset="0"/>
                          <a:cs typeface="Arial" pitchFamily="34" charset="0"/>
                        </a:rPr>
                        <a:t>Lebih cepat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lambat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id-ID" sz="2000" b="0" baseline="0" dirty="0">
                          <a:latin typeface="Arial" pitchFamily="34" charset="0"/>
                          <a:cs typeface="Arial" pitchFamily="34" charset="0"/>
                        </a:rPr>
                        <a:t> melakukan pekerjaan lebih baik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itchFamily="34" charset="0"/>
                          <a:cs typeface="Arial" pitchFamily="34" charset="0"/>
                        </a:rPr>
                        <a:t>Seringkali</a:t>
                      </a:r>
                      <a:r>
                        <a:rPr lang="en-US" sz="20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itchFamily="34" charset="0"/>
                          <a:cs typeface="Arial" pitchFamily="34" charset="0"/>
                        </a:rPr>
                        <a:t>kurang</a:t>
                      </a:r>
                      <a:r>
                        <a:rPr lang="en-US" sz="20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itchFamily="34" charset="0"/>
                          <a:cs typeface="Arial" pitchFamily="34" charset="0"/>
                        </a:rPr>
                        <a:t>teliti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3311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lvl="0"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74D8-72DF-4324-B40E-85B18BE92449}" type="datetime1">
              <a:rPr lang="id-ID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85018"/>
          </a:xfrm>
        </p:spPr>
        <p:txBody>
          <a:bodyPr/>
          <a:lstStyle/>
          <a:p>
            <a:r>
              <a:rPr lang="en-US" dirty="0" err="1"/>
              <a:t>Kode</a:t>
            </a:r>
            <a:r>
              <a:rPr lang="en-US" dirty="0"/>
              <a:t> MK :TIF19212,  MK :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9443"/>
            <a:ext cx="80581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94087"/>
            <a:ext cx="80676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605097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71600" y="196620"/>
            <a:ext cx="7560840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SEJARAH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KECERDASAN BUATAN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85018"/>
          </a:xfrm>
        </p:spPr>
        <p:txBody>
          <a:bodyPr/>
          <a:lstStyle/>
          <a:p>
            <a:r>
              <a:rPr lang="en-US" dirty="0" err="1"/>
              <a:t>Kode</a:t>
            </a:r>
            <a:r>
              <a:rPr lang="en-US" dirty="0"/>
              <a:t> MK :TIF19212,  MK :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0A53-DBDC-4247-A9E2-B70E7E185A54}" type="datetime1">
              <a:rPr lang="id-ID" smtClean="0"/>
              <a:t>25/09/2023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2818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2B3E-24C2-1D20-9076-F6C6B9E0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1950 – an Alan Turing,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pionir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AI dan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Inggris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percobaan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Turing (Turing Test)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terminalnya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ditempatkan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Di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ujung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terminal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software AI dan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diujung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terminal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operator. Operator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kalau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ujung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terminal lain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dipasang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software AI. </a:t>
            </a:r>
          </a:p>
          <a:p>
            <a:pPr marL="0" indent="0" algn="just">
              <a:buNone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berkomunikasi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terminal di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ujung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serangkaian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diajukan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oleh operator. Dan sang operator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mengira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berkomunikasi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operator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terminal lain. Turing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beranggapan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percaya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dirinya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berkomunikasi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orang lain,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dikatakan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cerdas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layaknya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B0D8E-4E7E-3CC6-9E10-5564F024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t>25/09/2023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71E00-77E3-DAC9-A5AA-11C0C2C1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40427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769988"/>
              </p:ext>
            </p:extLst>
          </p:nvPr>
        </p:nvGraphicFramePr>
        <p:xfrm>
          <a:off x="251520" y="836712"/>
          <a:ext cx="8678198" cy="494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85018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9478-02C9-4212-A26B-2BB58CB1BCA4}" type="datetime1">
              <a:rPr lang="id-ID" smtClean="0"/>
              <a:t>25/09/2023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652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967</Words>
  <Application>Microsoft Office PowerPoint</Application>
  <PresentationFormat>On-screen Show (4:3)</PresentationFormat>
  <Paragraphs>133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TimesNewRomanPS-BoldMT</vt:lpstr>
      <vt:lpstr>TimesNewRomanPSMT</vt:lpstr>
      <vt:lpstr>Wingdings</vt:lpstr>
      <vt:lpstr>Wingdings-Regular</vt:lpstr>
      <vt:lpstr>Office Theme</vt:lpstr>
      <vt:lpstr>PowerPoint Presentation</vt:lpstr>
      <vt:lpstr>OUTLINE</vt:lpstr>
      <vt:lpstr>DEFINISI KECERDASAN BUATAN</vt:lpstr>
      <vt:lpstr>PowerPoint Presentation</vt:lpstr>
      <vt:lpstr>KECERDASAN BUATAN DAN KECERDASAN ALAMIAH</vt:lpstr>
      <vt:lpstr>PowerPoint Presentation</vt:lpstr>
      <vt:lpstr>PowerPoint Presentation</vt:lpstr>
      <vt:lpstr>PowerPoint Presentation</vt:lpstr>
      <vt:lpstr> </vt:lpstr>
      <vt:lpstr>KECERDASAN BUATAN PADA APLIKASI  Pengenalan Ucapan (Speech Recognition)</vt:lpstr>
      <vt:lpstr>PowerPoint Presentation</vt:lpstr>
      <vt:lpstr>KECERDASAN BUATAN PADA APLIKASI  Sistem pakar (expert system) </vt:lpstr>
      <vt:lpstr>KECERDASAN BUATAN PADA APLIKASI Robotika &amp; sistem sensor </vt:lpstr>
      <vt:lpstr>KECERDASAN BUATAN PADA APLIKASI Pengolahan bahasa alami  </vt:lpstr>
      <vt:lpstr>KECERDASAN BUATAN PADA APLIKASI Computer Vision</vt:lpstr>
      <vt:lpstr>KECERDASAN BUATAN PADA APLIKASI Intelligent computer-aided instruction</vt:lpstr>
      <vt:lpstr>KECERDASAN BUATAN PADA APLIKASI Game playing  </vt:lpstr>
      <vt:lpstr>PowerPoint Presentation</vt:lpstr>
      <vt:lpstr>PowerPoint Presentation</vt:lpstr>
      <vt:lpstr>SOFT Computing </vt:lpstr>
      <vt:lpstr>SOFT Computing</vt:lpstr>
      <vt:lpstr>TERIMAKASIH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Nurjoko Nurjoko</cp:lastModifiedBy>
  <cp:revision>424</cp:revision>
  <cp:lastPrinted>2015-09-17T08:41:14Z</cp:lastPrinted>
  <dcterms:created xsi:type="dcterms:W3CDTF">2010-04-18T12:06:30Z</dcterms:created>
  <dcterms:modified xsi:type="dcterms:W3CDTF">2023-09-26T03:20:17Z</dcterms:modified>
</cp:coreProperties>
</file>