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9"/>
  </p:handoutMasterIdLst>
  <p:sldIdLst>
    <p:sldId id="256" r:id="rId3"/>
    <p:sldId id="385" r:id="rId5"/>
    <p:sldId id="402" r:id="rId6"/>
    <p:sldId id="403" r:id="rId7"/>
    <p:sldId id="404" r:id="rId8"/>
    <p:sldId id="405" r:id="rId9"/>
    <p:sldId id="406" r:id="rId10"/>
    <p:sldId id="407" r:id="rId11"/>
    <p:sldId id="408" r:id="rId12"/>
    <p:sldId id="409" r:id="rId13"/>
    <p:sldId id="410" r:id="rId14"/>
    <p:sldId id="411" r:id="rId15"/>
    <p:sldId id="412" r:id="rId16"/>
    <p:sldId id="413" r:id="rId17"/>
    <p:sldId id="300" r:id="rId18"/>
  </p:sldIdLst>
  <p:sldSz cx="9144000" cy="6858000" type="screen4x3"/>
  <p:notesSz cx="7045325" cy="9345295"/>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6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p:scale>
          <a:sx n="50" d="100"/>
          <a:sy n="50" d="100"/>
        </p:scale>
        <p:origin x="1584" y="-40"/>
      </p:cViewPr>
      <p:guideLst>
        <p:guide orient="horz" pos="2160"/>
        <p:guide pos="286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gs" Target="tags/tag2.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76872"/>
            <a:ext cx="9144000" cy="1753235"/>
          </a:xfrm>
          <a:prstGeom prst="rect">
            <a:avLst/>
          </a:prstGeom>
          <a:noFill/>
        </p:spPr>
        <p:txBody>
          <a:bodyPr wrap="square" lIns="91440" tIns="45720" rIns="91440" bIns="45720">
            <a:spAutoFit/>
          </a:bodyPr>
          <a:lstStyle/>
          <a:p>
            <a:pPr algn="ctr"/>
            <a:r>
              <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Financial Technology (Fintech): </a:t>
            </a:r>
            <a:endPar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Pengertian, Ruang Lingkup, </a:t>
            </a:r>
            <a:endPar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dan Sejarah Perkembangan</a:t>
            </a:r>
            <a:endParaRPr lang="en-US" alt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403860"/>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Wingdings" panose="05000000000000000000" charset="0"/>
            </a:pPr>
            <a:r>
              <a:rPr lang="en-US" altLang="en-US" sz="1900" b="1" dirty="0">
                <a:solidFill>
                  <a:schemeClr val="tx1"/>
                </a:solidFill>
              </a:rPr>
              <a:t>Sejarah Perkembangan Fintech  di IndonesiaEra Digitalisasi (1971-2007)</a:t>
            </a:r>
            <a:endParaRPr lang="en-US" altLang="en-US" sz="1900" b="1" dirty="0">
              <a:solidFill>
                <a:schemeClr val="tx1"/>
              </a:solidFill>
            </a:endParaRPr>
          </a:p>
          <a:p>
            <a:pPr algn="ctr">
              <a:lnSpc>
                <a:spcPct val="150000"/>
              </a:lnSpc>
              <a:buFont typeface="Wingdings" panose="05000000000000000000" charset="0"/>
            </a:pPr>
            <a:r>
              <a:rPr lang="en-US" altLang="en-US" sz="1900" b="1" dirty="0">
                <a:solidFill>
                  <a:schemeClr val="tx1"/>
                </a:solidFill>
              </a:rPr>
              <a:t> </a:t>
            </a:r>
            <a:endParaRPr lang="en-US" altLang="en-US" sz="1900" b="1"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1987: Mesin ATM Pertama - Bank Niaga memasang mesin ATM pertama di Indonesia, menandai awal digitalisasi layanan perbankan. Inovasi ini diikuti BCA pada 1988, membuka akses perbankan 24 jam bagi masyarakat Indonesia.</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 2001: KlikBCA Era Internet Banking - BCA meluncurkan KlikBCA, layanan internet banking masif pertama di Indonesia. Platform ini memungkinkan nasabah melakukan transaksi perbankan melalui website tanpa harus datang ke cabang.</a:t>
            </a:r>
            <a:endParaRPr lang="en-US" altLang="en-US" sz="1900" dirty="0">
              <a:solidFill>
                <a:schemeClr val="tx1"/>
              </a:solidFill>
            </a:endParaRPr>
          </a:p>
          <a:p>
            <a:pPr marL="457200" indent="-457200" algn="just">
              <a:lnSpc>
                <a:spcPct val="150000"/>
              </a:lnSpc>
              <a:buFont typeface="+mj-lt"/>
              <a:buAutoNum type="arabicPeriod"/>
            </a:pPr>
            <a:endParaRPr lang="en-US" altLang="en-US" sz="19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1000760"/>
            <a:ext cx="8174355" cy="51733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ct val="150000"/>
              </a:lnSpc>
              <a:buFont typeface="+mj-lt"/>
              <a:buAutoNum type="arabicPeriod" startAt="3"/>
            </a:pPr>
            <a:r>
              <a:rPr lang="en-US" altLang="en-US" sz="1900" dirty="0">
                <a:solidFill>
                  <a:schemeClr val="tx1"/>
                </a:solidFill>
                <a:sym typeface="+mn-ea"/>
              </a:rPr>
              <a:t>2015: Pembentukan AFI - Asosiasi Fintech Indonesia (AFI) dibentuk sebagai wadah koordinasi dan pengembangan ekosistem fintech nasional. AFI berperan penting dalam advokasi regulasi dan pengembangan industri.</a:t>
            </a:r>
            <a:endParaRPr lang="en-US" altLang="en-US" sz="1900" dirty="0">
              <a:solidFill>
                <a:schemeClr val="tx1"/>
              </a:solidFill>
            </a:endParaRPr>
          </a:p>
          <a:p>
            <a:pPr marL="457200" indent="-457200" algn="just">
              <a:lnSpc>
                <a:spcPct val="150000"/>
              </a:lnSpc>
              <a:buFont typeface="+mj-lt"/>
              <a:buAutoNum type="arabicPeriod" startAt="3"/>
            </a:pPr>
            <a:endParaRPr lang="en-US" altLang="en-US" sz="1900" dirty="0">
              <a:solidFill>
                <a:schemeClr val="tx1"/>
              </a:solidFill>
            </a:endParaRPr>
          </a:p>
          <a:p>
            <a:pPr marL="457200" indent="-457200" algn="just">
              <a:lnSpc>
                <a:spcPct val="150000"/>
              </a:lnSpc>
              <a:buFont typeface="+mj-lt"/>
              <a:buAutoNum type="arabicPeriod" startAt="3"/>
            </a:pPr>
            <a:r>
              <a:rPr lang="en-US" altLang="en-US" sz="1900" dirty="0">
                <a:solidFill>
                  <a:schemeClr val="tx1"/>
                </a:solidFill>
              </a:rPr>
              <a:t>2022: Pengawasan OJK - Otoritas Jasa Keuangan (OJK) mengawasi lebih dari 100 penyelenggara fintech terdaftar resmi, menunjukkan pertumbuhan pesat dan pentingnya regulasi yang proper dalam industri ini.</a:t>
            </a:r>
            <a:endParaRPr lang="en-US" altLang="en-US" sz="19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1000760"/>
            <a:ext cx="8174355" cy="51733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mj-lt"/>
            </a:pPr>
            <a:r>
              <a:rPr lang="en-US" altLang="en-US" sz="1900" dirty="0">
                <a:solidFill>
                  <a:schemeClr val="tx1"/>
                </a:solidFill>
              </a:rPr>
              <a:t>Transformasi Layanan Keuangan di Indonesia</a:t>
            </a:r>
            <a:endParaRPr lang="en-US" altLang="en-US" sz="1900" dirty="0">
              <a:solidFill>
                <a:schemeClr val="tx1"/>
              </a:solidFill>
            </a:endParaRPr>
          </a:p>
          <a:p>
            <a:pPr algn="ctr">
              <a:lnSpc>
                <a:spcPct val="150000"/>
              </a:lnSpc>
              <a:buFont typeface="+mj-lt"/>
            </a:pP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Era Konvensional</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Era Digital</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P2P Lending Boom (Peer To Peer)</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Dompet Digital</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Investasi Demokratis</a:t>
            </a:r>
            <a:endParaRPr lang="en-US" altLang="en-US" sz="19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586105"/>
            <a:ext cx="8174355" cy="55880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mj-lt"/>
            </a:pPr>
            <a:r>
              <a:rPr lang="en-US" altLang="en-US" sz="1900" dirty="0">
                <a:solidFill>
                  <a:schemeClr val="tx1"/>
                </a:solidFill>
              </a:rPr>
              <a:t>Dampak dan Manfaat Fintech</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Inklusi Keuangan - Fintech memperluas akses layanan keuangan hingga ke pelosok Indonesia. Masyarakat di daerah terpencil yang sebelumnya tidak terjangkau bank kini dapat mengakses layanan perbankan, investasi, dan asuransi melalui smartphone mereka.</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Efisiensi Operasional - Proses yang sebelumnya memakan waktu berhari-hari kini dapat diselesaikan dalam hitungan menit. Pengajuan pinjaman yang dulu memerlukan dokumen fisik dan verifikasi manual, sekarang dapat diproses secara real-time menggunakan AI dan big data.</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Pertumbuhan Ekonomi - Fintech mendorong pertumbuhan ekonomi digital Indonesia melalui peningkatan velocity of money, pemberdayaan UMKM, dan penciptaan ekosistem ekonomi yang lebih inklusif dan efisien.</a:t>
            </a:r>
            <a:endParaRPr lang="en-US" altLang="en-US" sz="1900" dirty="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586105"/>
            <a:ext cx="8174355" cy="55880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mj-lt"/>
            </a:pPr>
            <a:r>
              <a:rPr lang="en-US" altLang="en-US" sz="2200" b="1" dirty="0">
                <a:solidFill>
                  <a:schemeClr val="tx1"/>
                </a:solidFill>
              </a:rPr>
              <a:t>Tantangan dan Masa Depan Fintech</a:t>
            </a:r>
            <a:endParaRPr lang="en-US" altLang="en-US" sz="2200" b="1" dirty="0">
              <a:solidFill>
                <a:schemeClr val="tx1"/>
              </a:solidFill>
            </a:endParaRPr>
          </a:p>
          <a:p>
            <a:pPr algn="just">
              <a:lnSpc>
                <a:spcPct val="150000"/>
              </a:lnSpc>
              <a:buFont typeface="+mj-lt"/>
            </a:pPr>
            <a:r>
              <a:rPr lang="en-US" altLang="en-US" sz="2200" dirty="0">
                <a:solidFill>
                  <a:schemeClr val="tx1"/>
                </a:solidFill>
              </a:rPr>
              <a:t>1. Tantangan Utama</a:t>
            </a:r>
            <a:endParaRPr lang="en-US" altLang="en-US" sz="2200" dirty="0">
              <a:solidFill>
                <a:schemeClr val="tx1"/>
              </a:solidFill>
            </a:endParaRPr>
          </a:p>
          <a:p>
            <a:pPr algn="just">
              <a:lnSpc>
                <a:spcPct val="150000"/>
              </a:lnSpc>
              <a:buFont typeface="+mj-lt"/>
            </a:pPr>
            <a:r>
              <a:rPr lang="en-US" altLang="en-US" sz="2200" dirty="0">
                <a:solidFill>
                  <a:schemeClr val="tx1"/>
                </a:solidFill>
              </a:rPr>
              <a:t>- Regulasi &amp; Keamanan, Literasi Digital, Persaingan Global</a:t>
            </a:r>
            <a:endParaRPr lang="en-US" altLang="en-US" sz="2200" dirty="0">
              <a:solidFill>
                <a:schemeClr val="tx1"/>
              </a:solidFill>
            </a:endParaRPr>
          </a:p>
          <a:p>
            <a:pPr algn="just">
              <a:lnSpc>
                <a:spcPct val="150000"/>
              </a:lnSpc>
              <a:buFont typeface="+mj-lt"/>
            </a:pPr>
            <a:r>
              <a:rPr lang="en-US" altLang="en-US" sz="2200" dirty="0">
                <a:solidFill>
                  <a:schemeClr val="tx1"/>
                </a:solidFill>
              </a:rPr>
              <a:t>2. Masa Depan Cerah</a:t>
            </a:r>
            <a:endParaRPr lang="en-US" altLang="en-US" sz="2200" dirty="0">
              <a:solidFill>
                <a:schemeClr val="tx1"/>
              </a:solidFill>
            </a:endParaRPr>
          </a:p>
          <a:p>
            <a:pPr algn="just">
              <a:lnSpc>
                <a:spcPct val="150000"/>
              </a:lnSpc>
              <a:buFont typeface="+mj-lt"/>
            </a:pPr>
            <a:r>
              <a:rPr lang="en-US" altLang="en-US" sz="2200" dirty="0">
                <a:solidFill>
                  <a:schemeClr val="tx1"/>
                </a:solidFill>
              </a:rPr>
              <a:t>- AI &amp; Machine Learning, Blockchain &amp; DeFi, Industry 4.0 Integration</a:t>
            </a:r>
            <a:endParaRPr lang="en-US" altLang="en-US" sz="2200" dirty="0">
              <a:solidFill>
                <a:schemeClr val="tx1"/>
              </a:solidFill>
            </a:endParaRPr>
          </a:p>
          <a:p>
            <a:pPr algn="just">
              <a:lnSpc>
                <a:spcPct val="150000"/>
              </a:lnSpc>
              <a:buFont typeface="+mj-lt"/>
            </a:pPr>
            <a:endParaRPr lang="en-US" altLang="en-US" sz="2200" dirty="0">
              <a:solidFill>
                <a:schemeClr val="tx1"/>
              </a:solidFill>
            </a:endParaRPr>
          </a:p>
          <a:p>
            <a:pPr algn="just">
              <a:lnSpc>
                <a:spcPct val="150000"/>
              </a:lnSpc>
              <a:buFont typeface="+mj-lt"/>
            </a:pPr>
            <a:endParaRPr lang="en-US" altLang="en-US" sz="2200"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fontScale="7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r>
              <a:rPr lang="en-US" altLang="en-US" sz="4000" dirty="0">
                <a:solidFill>
                  <a:schemeClr val="tx1"/>
                </a:solidFill>
                <a:sym typeface="+mn-ea"/>
              </a:rPr>
              <a:t>“Masa depan keuangan Indonesia adalah digital, inklusif, dan accessible untuk semua lapisan masyarakat. Fintech bukan hanya mengubah cara kita bertransaksi, tapi membentuk fondasi ekonomi digital yang lebih demokratis dan berkelanjutan."</a:t>
            </a:r>
            <a:endParaRPr lang="en-US" altLang="en-US" sz="4000" dirty="0">
              <a:solidFill>
                <a:schemeClr val="tx1"/>
              </a:solidFill>
            </a:endParaRP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lnSpc>
                <a:spcPct val="150000"/>
              </a:lnSpc>
            </a:pPr>
            <a:r>
              <a:rPr lang="en-US" altLang="en-US" sz="1900" dirty="0">
                <a:solidFill>
                  <a:schemeClr val="tx1"/>
                </a:solidFill>
              </a:rPr>
              <a:t>Apa Itu Financial Technology (Fintech)?</a:t>
            </a:r>
            <a:endParaRPr lang="en-US" altLang="en-US" sz="1900" dirty="0">
              <a:solidFill>
                <a:schemeClr val="tx1"/>
              </a:solidFill>
            </a:endParaRPr>
          </a:p>
          <a:p>
            <a:pPr marL="342900" indent="-342900" algn="just">
              <a:lnSpc>
                <a:spcPct val="150000"/>
              </a:lnSpc>
              <a:buFont typeface="Wingdings" panose="05000000000000000000" charset="0"/>
              <a:buChar char="v"/>
            </a:pPr>
            <a:r>
              <a:rPr lang="en-US" altLang="en-US" sz="1900" dirty="0">
                <a:solidFill>
                  <a:schemeClr val="tx1"/>
                </a:solidFill>
              </a:rPr>
              <a:t>Financial Technology atau Fintech merupakan inovasi teknologi yang diterapkan alam layanan dan produk keuangan untuk mempermudah, mempercepat, dan  meningkatkan aksesibilitas transaksi keuangan. Fintech menggabungkan teknologi canggih dengan layanan keuangan tradisional, menciptakan solusi yang lebih efisien dan user-friendly.</a:t>
            </a:r>
            <a:endParaRPr lang="en-US" altLang="en-US" sz="1900" dirty="0">
              <a:solidFill>
                <a:schemeClr val="tx1"/>
              </a:solidFill>
            </a:endParaRPr>
          </a:p>
          <a:p>
            <a:pPr marL="342900" indent="-342900" algn="just">
              <a:lnSpc>
                <a:spcPct val="150000"/>
              </a:lnSpc>
              <a:buFont typeface="Wingdings" panose="05000000000000000000" charset="0"/>
              <a:buChar char="v"/>
            </a:pPr>
            <a:r>
              <a:rPr lang="en-US" altLang="en-US" sz="1900" dirty="0">
                <a:solidFill>
                  <a:schemeClr val="tx1"/>
                </a:solidFill>
              </a:rPr>
              <a:t>Definisi Fintech mencakup segala bentuk teknologi yang digunakan untuk memberikan layanan keuangan, mulai dari aplikasi mobile banking, sistem pembayaran digital, platform investasi online, hingga teknologi blockchain untuk cryptocurrency. Tujuan utamanya adalah demokratisasi akses layanan keuangan dan peningkatan pengalaman pengguna.</a:t>
            </a:r>
            <a:endParaRPr lang="en-US" altLang="en-US" sz="19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pPr>
            <a:r>
              <a:rPr lang="en-US" altLang="en-US" sz="1900" dirty="0">
                <a:solidFill>
                  <a:schemeClr val="tx1"/>
                </a:solidFill>
              </a:rPr>
              <a:t>Contoh Fintech di Indonesia:</a:t>
            </a:r>
            <a:endParaRPr lang="en-US" altLang="en-US" sz="1900" dirty="0">
              <a:solidFill>
                <a:schemeClr val="tx1"/>
              </a:solidFill>
            </a:endParaRPr>
          </a:p>
          <a:p>
            <a:pPr algn="ctr">
              <a:lnSpc>
                <a:spcPct val="150000"/>
              </a:lnSpc>
            </a:pPr>
            <a:endParaRPr lang="en-US" altLang="en-US" sz="1900" dirty="0">
              <a:solidFill>
                <a:schemeClr val="tx1"/>
              </a:solidFill>
            </a:endParaRPr>
          </a:p>
          <a:p>
            <a:pPr algn="just">
              <a:lnSpc>
                <a:spcPct val="150000"/>
              </a:lnSpc>
            </a:pPr>
            <a:r>
              <a:rPr lang="en-US" altLang="en-US" sz="1900" dirty="0">
                <a:solidFill>
                  <a:schemeClr val="tx1"/>
                </a:solidFill>
              </a:rPr>
              <a:t>Pembayaran digital: GoPay, OVO, DANA</a:t>
            </a:r>
            <a:endParaRPr lang="en-US" altLang="en-US" sz="1900" dirty="0">
              <a:solidFill>
                <a:schemeClr val="tx1"/>
              </a:solidFill>
            </a:endParaRPr>
          </a:p>
          <a:p>
            <a:pPr algn="just">
              <a:lnSpc>
                <a:spcPct val="150000"/>
              </a:lnSpc>
            </a:pPr>
            <a:r>
              <a:rPr lang="en-US" altLang="en-US" sz="1900" dirty="0">
                <a:solidFill>
                  <a:schemeClr val="tx1"/>
                </a:solidFill>
              </a:rPr>
              <a:t>Pinjaman online: Kredivo, Akulaku</a:t>
            </a:r>
            <a:endParaRPr lang="en-US" altLang="en-US" sz="1900" dirty="0">
              <a:solidFill>
                <a:schemeClr val="tx1"/>
              </a:solidFill>
            </a:endParaRPr>
          </a:p>
          <a:p>
            <a:pPr algn="just">
              <a:lnSpc>
                <a:spcPct val="150000"/>
              </a:lnSpc>
            </a:pPr>
            <a:r>
              <a:rPr lang="en-US" altLang="en-US" sz="1900" dirty="0">
                <a:solidFill>
                  <a:schemeClr val="tx1"/>
                </a:solidFill>
              </a:rPr>
              <a:t>Investasi digital: Bibit</a:t>
            </a:r>
            <a:endParaRPr lang="en-US" altLang="en-US" sz="1900" dirty="0">
              <a:solidFill>
                <a:schemeClr val="tx1"/>
              </a:solidFill>
            </a:endParaRPr>
          </a:p>
          <a:p>
            <a:pPr algn="just">
              <a:lnSpc>
                <a:spcPct val="150000"/>
              </a:lnSpc>
            </a:pPr>
            <a:r>
              <a:rPr lang="en-US" altLang="en-US" sz="1900" dirty="0">
                <a:solidFill>
                  <a:schemeClr val="tx1"/>
                </a:solidFill>
              </a:rPr>
              <a:t>Pengelolaan keuangan: Money Lover, Finansialku</a:t>
            </a:r>
            <a:endParaRPr lang="en-US" altLang="en-US" sz="19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pPr>
            <a:r>
              <a:rPr lang="en-US" altLang="en-US" sz="1900" dirty="0">
                <a:solidFill>
                  <a:schemeClr val="tx1"/>
                </a:solidFill>
              </a:rPr>
              <a:t>Contoh Fintech di Indonesia:</a:t>
            </a:r>
            <a:endParaRPr lang="en-US" altLang="en-US" sz="1900" dirty="0">
              <a:solidFill>
                <a:schemeClr val="tx1"/>
              </a:solidFill>
            </a:endParaRPr>
          </a:p>
          <a:p>
            <a:pPr algn="ctr">
              <a:lnSpc>
                <a:spcPct val="150000"/>
              </a:lnSpc>
            </a:pPr>
            <a:endParaRPr lang="en-US" altLang="en-US" sz="1900" dirty="0">
              <a:solidFill>
                <a:schemeClr val="tx1"/>
              </a:solidFill>
            </a:endParaRPr>
          </a:p>
          <a:p>
            <a:pPr algn="just">
              <a:lnSpc>
                <a:spcPct val="150000"/>
              </a:lnSpc>
            </a:pPr>
            <a:r>
              <a:rPr lang="en-US" altLang="en-US" sz="1900" dirty="0">
                <a:solidFill>
                  <a:schemeClr val="tx1"/>
                </a:solidFill>
              </a:rPr>
              <a:t>Pembayaran digital: GoPay, OVO, DANA</a:t>
            </a:r>
            <a:endParaRPr lang="en-US" altLang="en-US" sz="1900" dirty="0">
              <a:solidFill>
                <a:schemeClr val="tx1"/>
              </a:solidFill>
            </a:endParaRPr>
          </a:p>
          <a:p>
            <a:pPr algn="just">
              <a:lnSpc>
                <a:spcPct val="150000"/>
              </a:lnSpc>
            </a:pPr>
            <a:r>
              <a:rPr lang="en-US" altLang="en-US" sz="1900" dirty="0">
                <a:solidFill>
                  <a:schemeClr val="tx1"/>
                </a:solidFill>
              </a:rPr>
              <a:t>Pinjaman online: Kredivo, Akulaku</a:t>
            </a:r>
            <a:endParaRPr lang="en-US" altLang="en-US" sz="1900" dirty="0">
              <a:solidFill>
                <a:schemeClr val="tx1"/>
              </a:solidFill>
            </a:endParaRPr>
          </a:p>
          <a:p>
            <a:pPr algn="just">
              <a:lnSpc>
                <a:spcPct val="150000"/>
              </a:lnSpc>
            </a:pPr>
            <a:r>
              <a:rPr lang="en-US" altLang="en-US" sz="1900" dirty="0">
                <a:solidFill>
                  <a:schemeClr val="tx1"/>
                </a:solidFill>
              </a:rPr>
              <a:t>Investasi digital: Bibit</a:t>
            </a:r>
            <a:endParaRPr lang="en-US" altLang="en-US" sz="1900" dirty="0">
              <a:solidFill>
                <a:schemeClr val="tx1"/>
              </a:solidFill>
            </a:endParaRPr>
          </a:p>
          <a:p>
            <a:pPr algn="just">
              <a:lnSpc>
                <a:spcPct val="150000"/>
              </a:lnSpc>
            </a:pPr>
            <a:r>
              <a:rPr lang="en-US" altLang="en-US" sz="1900" dirty="0">
                <a:solidFill>
                  <a:schemeClr val="tx1"/>
                </a:solidFill>
              </a:rPr>
              <a:t>Pengelolaan keuangan: Money Lover, Finansialku</a:t>
            </a:r>
            <a:endParaRPr lang="en-US" altLang="en-US" sz="19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pPr>
            <a:r>
              <a:rPr lang="en-US" altLang="en-US" sz="2400" b="1" dirty="0">
                <a:solidFill>
                  <a:schemeClr val="tx1"/>
                </a:solidFill>
              </a:rPr>
              <a:t>Ruang Lingkup Fintech</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P2P Lending - Platform pinjaman online yang menghubungkan pemberi pinjaman dengan peminjam secara langsung.</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Investasi Digital - Platform robo-advisor, trading online, dan investasi reksa dana berbasis teknologi.</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Insurtech - Asuransi digital yang menyederhanakan proses klaim dan pembelian polis melalui aplikasi</a:t>
            </a:r>
            <a:endParaRPr lang="en-US" altLang="en-US" sz="1900" dirty="0">
              <a:solidFill>
                <a:schemeClr val="tx1"/>
              </a:solidFill>
            </a:endParaRPr>
          </a:p>
          <a:p>
            <a:pPr marL="457200" indent="-457200" algn="just">
              <a:lnSpc>
                <a:spcPct val="150000"/>
              </a:lnSpc>
              <a:buFont typeface="+mj-lt"/>
              <a:buAutoNum type="arabicPeriod"/>
            </a:pPr>
            <a:r>
              <a:rPr lang="en-US" altLang="en-US" sz="1900" dirty="0">
                <a:solidFill>
                  <a:schemeClr val="tx1"/>
                </a:solidFill>
              </a:rPr>
              <a:t>Cryptocurrency - Cryptocurrency adalah uang digital yang berjalan di atas teknologi blockchain, memungkinkan transaksi langsung tanpa bank, sekaligus bisa dijadikan sarana investasi. </a:t>
            </a:r>
            <a:endParaRPr lang="en-US" altLang="en-US" sz="1900" dirty="0">
              <a:solidFill>
                <a:schemeClr val="tx1"/>
              </a:solidFill>
            </a:endParaRPr>
          </a:p>
          <a:p>
            <a:pPr algn="just">
              <a:lnSpc>
                <a:spcPct val="150000"/>
              </a:lnSpc>
              <a:buFont typeface="+mj-lt"/>
            </a:pPr>
            <a:endParaRPr lang="en-US" altLang="en-US" sz="19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indent="-342900" algn="just">
              <a:lnSpc>
                <a:spcPct val="150000"/>
              </a:lnSpc>
              <a:buFont typeface="Wingdings" panose="05000000000000000000" charset="0"/>
              <a:buChar char="v"/>
            </a:pPr>
            <a:r>
              <a:rPr lang="en-US" altLang="en-US" sz="2300" dirty="0">
                <a:solidFill>
                  <a:schemeClr val="tx1"/>
                </a:solidFill>
              </a:rPr>
              <a:t>Teknologi utama yang mendukung ekosistem fintech meliputi big data analytics untuk analisis risiko, artificial intelligence untuk personalisasi layanan, blockchain untuk keamanan transaksi, mobile banking untuk aksesibilitas, dan QR code payment untuk kemudahan pembayaran. </a:t>
            </a:r>
            <a:endParaRPr lang="en-US" altLang="en-US" sz="2300" dirty="0">
              <a:solidFill>
                <a:schemeClr val="tx1"/>
              </a:solidFill>
            </a:endParaRPr>
          </a:p>
          <a:p>
            <a:pPr marL="342900" indent="-342900" algn="just">
              <a:lnSpc>
                <a:spcPct val="150000"/>
              </a:lnSpc>
              <a:buFont typeface="Wingdings" panose="05000000000000000000" charset="0"/>
              <a:buChar char="v"/>
            </a:pPr>
            <a:r>
              <a:rPr lang="en-US" altLang="en-US" sz="2300" dirty="0">
                <a:solidFill>
                  <a:schemeClr val="tx1"/>
                </a:solidFill>
              </a:rPr>
              <a:t>Tujuan fundamental fintech adalah meningkatkan efisiensi operasional, memperluas inklusivitas keuangan bagi segmen yang belum terlayani perbankan tradisional, dan memberikan kemudahan akses layanan keuangan 24/7 melalui platform digital.</a:t>
            </a:r>
            <a:endParaRPr lang="en-US" altLang="en-US" sz="23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Wingdings" panose="05000000000000000000" charset="0"/>
            </a:pPr>
            <a:r>
              <a:rPr lang="en-US" altLang="en-US" sz="2000" b="1" dirty="0">
                <a:solidFill>
                  <a:schemeClr val="tx1"/>
                </a:solidFill>
              </a:rPr>
              <a:t>Sejarah Awal Fintech Dunia : Fintech 1.0 (1866-1967)</a:t>
            </a:r>
            <a:endParaRPr lang="en-US" altLang="en-US" sz="2000" dirty="0">
              <a:solidFill>
                <a:schemeClr val="tx1"/>
              </a:solidFill>
            </a:endParaRPr>
          </a:p>
          <a:p>
            <a:pPr marL="457200" indent="-457200" algn="just">
              <a:lnSpc>
                <a:spcPct val="150000"/>
              </a:lnSpc>
              <a:buFont typeface="+mj-lt"/>
              <a:buAutoNum type="arabicPeriod"/>
            </a:pPr>
            <a:r>
              <a:rPr lang="en-US" altLang="en-US" sz="2000" dirty="0">
                <a:solidFill>
                  <a:schemeClr val="tx1"/>
                </a:solidFill>
              </a:rPr>
              <a:t>1866: Era Telegraf Keuangan - Pemasangan kabel transatlantik pertama menandai dimulainya era transfer dana elektronik. Teknologi telegraf dan kode Morse memungkinkan komunikasi keuangan lintas benua untuk pertama kalinya dalam sejarah.</a:t>
            </a:r>
            <a:endParaRPr lang="en-US" altLang="en-US" sz="2000" dirty="0">
              <a:solidFill>
                <a:schemeClr val="tx1"/>
              </a:solidFill>
            </a:endParaRPr>
          </a:p>
          <a:p>
            <a:pPr marL="457200" indent="-457200" algn="just">
              <a:lnSpc>
                <a:spcPct val="150000"/>
              </a:lnSpc>
              <a:buFont typeface="+mj-lt"/>
              <a:buAutoNum type="arabicPeriod"/>
            </a:pPr>
            <a:r>
              <a:rPr lang="en-US" altLang="en-US" sz="2000" dirty="0">
                <a:solidFill>
                  <a:schemeClr val="tx1"/>
                </a:solidFill>
              </a:rPr>
              <a:t>1918: Fedwire System - Amerika Serikat meluncurkan Fedwire, sistem transfer dana elektronik pertama di dunia yang memungkinkan bank-bank melakukan transfer dana secara elektronik dengan aman dan cepat.</a:t>
            </a:r>
            <a:endParaRPr lang="en-US" altLang="en-US" sz="2000" dirty="0">
              <a:solidFill>
                <a:schemeClr val="tx1"/>
              </a:solidFill>
            </a:endParaRPr>
          </a:p>
          <a:p>
            <a:pPr marL="457200" indent="-457200" algn="just">
              <a:lnSpc>
                <a:spcPct val="150000"/>
              </a:lnSpc>
              <a:buFont typeface="+mj-lt"/>
              <a:buAutoNum type="arabicPeriod"/>
            </a:pPr>
            <a:r>
              <a:rPr lang="en-US" altLang="en-US" sz="2000" dirty="0">
                <a:solidFill>
                  <a:schemeClr val="tx1"/>
                </a:solidFill>
              </a:rPr>
              <a:t>1950-1958: Revolusi Kartu Kredit - Diner's Club memperkenalkan kartu kredit pertama pada 1950, diikuti American Express pada 1958. Inovasi ini mengubah cara konsumen bertransaksi dan berbelanja.</a:t>
            </a:r>
            <a:endParaRPr lang="en-US" altLang="en-US" sz="20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Wingdings" panose="05000000000000000000" charset="0"/>
            </a:pPr>
            <a:r>
              <a:rPr lang="en-US" altLang="en-US" sz="2200" b="1" dirty="0">
                <a:solidFill>
                  <a:schemeClr val="tx1"/>
                </a:solidFill>
              </a:rPr>
              <a:t>Sejarah Awal Fintech Dunia : Fintech 1.0 (1866-1967)</a:t>
            </a:r>
            <a:endParaRPr lang="en-US" altLang="en-US" sz="2200" b="1" dirty="0">
              <a:solidFill>
                <a:schemeClr val="tx1"/>
              </a:solidFill>
            </a:endParaRPr>
          </a:p>
          <a:p>
            <a:pPr algn="ctr">
              <a:lnSpc>
                <a:spcPct val="150000"/>
              </a:lnSpc>
              <a:buFont typeface="Wingdings" panose="05000000000000000000" charset="0"/>
            </a:pPr>
            <a:endParaRPr lang="en-US" altLang="en-US" sz="2000" dirty="0">
              <a:solidFill>
                <a:schemeClr val="tx1"/>
              </a:solidFill>
            </a:endParaRPr>
          </a:p>
          <a:p>
            <a:pPr marL="457200" indent="-457200" algn="just">
              <a:lnSpc>
                <a:spcPct val="150000"/>
              </a:lnSpc>
              <a:buFont typeface="+mj-lt"/>
              <a:buAutoNum type="arabicPeriod" startAt="4"/>
            </a:pPr>
            <a:r>
              <a:rPr lang="en-US" altLang="en-US" sz="2000" dirty="0">
                <a:solidFill>
                  <a:schemeClr val="tx1"/>
                </a:solidFill>
              </a:rPr>
              <a:t>1950-1958: Revolusi Kartu Kredit - Diner's Club memperkenalkan kartu kredit pertama pada 1950, diikuti American Express pada 1958. Inovasi ini mengubah cara konsumen bertransaksi dan berbelanja.</a:t>
            </a:r>
            <a:endParaRPr lang="en-US" altLang="en-US" sz="2000" dirty="0">
              <a:solidFill>
                <a:schemeClr val="tx1"/>
              </a:solidFill>
            </a:endParaRPr>
          </a:p>
          <a:p>
            <a:pPr marL="457200" indent="-457200" algn="just">
              <a:lnSpc>
                <a:spcPct val="150000"/>
              </a:lnSpc>
              <a:buFont typeface="+mj-lt"/>
              <a:buAutoNum type="arabicPeriod" startAt="4"/>
            </a:pPr>
            <a:r>
              <a:rPr lang="en-US" altLang="en-US" sz="2000" dirty="0">
                <a:solidFill>
                  <a:schemeClr val="tx1"/>
                </a:solidFill>
              </a:rPr>
              <a:t>1967: ATM Pertama - Barclays Bank di London memasang mesin ATM pertama di dunia, merevolusi akses konsumen terhadap uang tunai dan layanan perbankan dasar di luar jam operasional bank</a:t>
            </a:r>
            <a:endParaRPr lang="en-US" altLang="en-US" sz="2000"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467995" y="619125"/>
            <a:ext cx="8174355" cy="57702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ct val="150000"/>
              </a:lnSpc>
              <a:buFont typeface="Wingdings" panose="05000000000000000000" charset="0"/>
            </a:pPr>
            <a:r>
              <a:rPr lang="en-US" altLang="en-US" sz="2300" b="1" dirty="0">
                <a:solidFill>
                  <a:schemeClr val="tx1"/>
                </a:solidFill>
              </a:rPr>
              <a:t>Fintech 2.0 dan 3.0: Digitalisasi dan Revolusi Pasca Krisis 2008</a:t>
            </a:r>
            <a:endParaRPr lang="en-US" altLang="en-US" sz="2300" b="1" dirty="0">
              <a:solidFill>
                <a:schemeClr val="tx1"/>
              </a:solidFill>
            </a:endParaRPr>
          </a:p>
          <a:p>
            <a:pPr marL="457200" indent="-457200" algn="just">
              <a:lnSpc>
                <a:spcPct val="150000"/>
              </a:lnSpc>
              <a:buFont typeface="+mj-lt"/>
              <a:buAutoNum type="arabicPeriod"/>
            </a:pPr>
            <a:r>
              <a:rPr lang="en-US" altLang="en-US" sz="1950" b="1" dirty="0">
                <a:solidFill>
                  <a:schemeClr val="tx1"/>
                </a:solidFill>
              </a:rPr>
              <a:t>Era Digitalisasi (1971-2007) </a:t>
            </a:r>
            <a:endParaRPr lang="en-US" altLang="en-US" sz="1950" b="1" dirty="0">
              <a:solidFill>
                <a:schemeClr val="tx1"/>
              </a:solidFill>
            </a:endParaRPr>
          </a:p>
          <a:p>
            <a:pPr algn="just">
              <a:lnSpc>
                <a:spcPct val="150000"/>
              </a:lnSpc>
              <a:buFont typeface="+mj-lt"/>
            </a:pPr>
            <a:r>
              <a:rPr lang="en-US" altLang="en-US" sz="1950" dirty="0">
                <a:solidFill>
                  <a:schemeClr val="tx1"/>
                </a:solidFill>
              </a:rPr>
              <a:t>- 1971: NASDAQ menjadi bursa saham elektronik pertama, mengautomatisasi perdagangan sekuritas</a:t>
            </a:r>
            <a:endParaRPr lang="en-US" altLang="en-US" sz="1950" dirty="0">
              <a:solidFill>
                <a:schemeClr val="tx1"/>
              </a:solidFill>
            </a:endParaRPr>
          </a:p>
          <a:p>
            <a:pPr algn="just">
              <a:lnSpc>
                <a:spcPct val="150000"/>
              </a:lnSpc>
              <a:buFont typeface="+mj-lt"/>
            </a:pPr>
            <a:r>
              <a:rPr lang="en-US" altLang="en-US" sz="1950" dirty="0">
                <a:solidFill>
                  <a:schemeClr val="tx1"/>
                </a:solidFill>
              </a:rPr>
              <a:t>- 1998: PayPal hadir sebagai pioneer pembayaran digital, memungkinkan transfer uang online yang aman Internet banking mulai berkembang di berbagai negara</a:t>
            </a:r>
            <a:endParaRPr lang="en-US" altLang="en-US" sz="1950" dirty="0">
              <a:solidFill>
                <a:schemeClr val="tx1"/>
              </a:solidFill>
            </a:endParaRPr>
          </a:p>
          <a:p>
            <a:pPr marL="457200" indent="-457200" algn="just">
              <a:lnSpc>
                <a:spcPct val="150000"/>
              </a:lnSpc>
              <a:buFont typeface="+mj-lt"/>
              <a:buAutoNum type="arabicPeriod" startAt="2"/>
            </a:pPr>
            <a:r>
              <a:rPr lang="en-US" altLang="en-US" sz="1950" b="1" dirty="0">
                <a:solidFill>
                  <a:schemeClr val="tx1"/>
                </a:solidFill>
              </a:rPr>
              <a:t>Revolusi Pasca Krisis (2008-sekarang)</a:t>
            </a:r>
            <a:endParaRPr lang="en-US" altLang="en-US" sz="1950" b="1" dirty="0">
              <a:solidFill>
                <a:schemeClr val="tx1"/>
              </a:solidFill>
            </a:endParaRPr>
          </a:p>
          <a:p>
            <a:pPr algn="just">
              <a:lnSpc>
                <a:spcPct val="150000"/>
              </a:lnSpc>
              <a:buFont typeface="+mj-lt"/>
            </a:pPr>
            <a:r>
              <a:rPr lang="en-US" altLang="en-US" sz="1950" b="1" dirty="0">
                <a:solidFill>
                  <a:schemeClr val="tx1"/>
                </a:solidFill>
              </a:rPr>
              <a:t>-</a:t>
            </a:r>
            <a:r>
              <a:rPr lang="en-US" altLang="en-US" sz="1950" dirty="0">
                <a:solidFill>
                  <a:schemeClr val="tx1"/>
                </a:solidFill>
              </a:rPr>
              <a:t> 2008: Krisis keuangan global menurunkan kepercayaan pada bank tradisional</a:t>
            </a:r>
            <a:endParaRPr lang="en-US" altLang="en-US" sz="1950" dirty="0">
              <a:solidFill>
                <a:schemeClr val="tx1"/>
              </a:solidFill>
            </a:endParaRPr>
          </a:p>
          <a:p>
            <a:pPr algn="just">
              <a:lnSpc>
                <a:spcPct val="150000"/>
              </a:lnSpc>
              <a:buFont typeface="+mj-lt"/>
            </a:pPr>
            <a:r>
              <a:rPr lang="en-US" altLang="en-US" sz="1950" dirty="0">
                <a:solidFill>
                  <a:schemeClr val="tx1"/>
                </a:solidFill>
              </a:rPr>
              <a:t>- 2009: Bitcoin, cryptocurrency pertama, diluncurkan Satoshi Nakamoto</a:t>
            </a:r>
            <a:endParaRPr lang="en-US" altLang="en-US" sz="1950" dirty="0">
              <a:solidFill>
                <a:schemeClr val="tx1"/>
              </a:solidFill>
            </a:endParaRPr>
          </a:p>
          <a:p>
            <a:pPr algn="just">
              <a:lnSpc>
                <a:spcPct val="150000"/>
              </a:lnSpc>
              <a:buFont typeface="+mj-lt"/>
            </a:pPr>
            <a:r>
              <a:rPr lang="en-US" altLang="en-US" sz="1950" dirty="0">
                <a:solidFill>
                  <a:schemeClr val="tx1"/>
                </a:solidFill>
              </a:rPr>
              <a:t>- 2011: Platform P2P lending seperti LendingClub mulai populer</a:t>
            </a:r>
            <a:endParaRPr lang="en-US" altLang="en-US" sz="195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6073</Words>
  <Application>WPS Presentation</Application>
  <PresentationFormat>On-screen Show (4:3)</PresentationFormat>
  <Paragraphs>88</Paragraphs>
  <Slides>15</Slides>
  <Notes>7</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15</vt:i4>
      </vt:variant>
    </vt:vector>
  </HeadingPairs>
  <TitlesOfParts>
    <vt:vector size="34" baseType="lpstr">
      <vt:lpstr>Arial</vt:lpstr>
      <vt:lpstr>SimSun</vt:lpstr>
      <vt:lpstr>Wingdings</vt:lpstr>
      <vt:lpstr>Calibri</vt:lpstr>
      <vt:lpstr>Times New Roman</vt:lpstr>
      <vt:lpstr>Cambria</vt:lpstr>
      <vt:lpstr>Wingdings</vt:lpstr>
      <vt:lpstr>Tahoma</vt:lpstr>
      <vt:lpstr>Alexandria Semi Bold</vt:lpstr>
      <vt:lpstr>LPMQ MSI ISYARAT</vt:lpstr>
      <vt:lpstr>Alexandria Semi Bold</vt:lpstr>
      <vt:lpstr>Alexandria Semi Bold</vt:lpstr>
      <vt:lpstr>Sora Light</vt:lpstr>
      <vt:lpstr>Sora Light</vt:lpstr>
      <vt:lpstr>Sora Light</vt:lpstr>
      <vt:lpstr>Microsoft YaHei</vt:lpstr>
      <vt:lpstr>Arial Unicode MS</vt:lpstr>
      <vt:lpstr>MingLiU-ExtB</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522</cp:revision>
  <cp:lastPrinted>2017-08-29T02:54:00Z</cp:lastPrinted>
  <dcterms:created xsi:type="dcterms:W3CDTF">2010-04-18T12:06:00Z</dcterms:created>
  <dcterms:modified xsi:type="dcterms:W3CDTF">2025-09-25T03:22:31Z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E8F3E24AA42D4D3C81ADBCFD04829A02_13</vt:lpwstr>
  </property>
  <property fmtid="{D5CDD505-2E9C-101B-9397-08002B2CF9AE}" pid="3" name="KSOProductBuildVer">
    <vt:lpwstr>1033-12.2.0.22549</vt:lpwstr>
  </property>
</Properties>
</file>