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comments/comment1.xml" ContentType="application/vnd.openxmlformats-officedocument.presentationml.comment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handoutMasterIdLst>
    <p:handoutMasterId r:id="rId19"/>
  </p:handoutMasterIdLst>
  <p:sldIdLst>
    <p:sldId id="256" r:id="rId3"/>
    <p:sldId id="385" r:id="rId5"/>
    <p:sldId id="411" r:id="rId6"/>
    <p:sldId id="412" r:id="rId7"/>
    <p:sldId id="413" r:id="rId8"/>
    <p:sldId id="414" r:id="rId9"/>
    <p:sldId id="420" r:id="rId10"/>
    <p:sldId id="415" r:id="rId11"/>
    <p:sldId id="421" r:id="rId12"/>
    <p:sldId id="416" r:id="rId13"/>
    <p:sldId id="417" r:id="rId14"/>
    <p:sldId id="422" r:id="rId15"/>
    <p:sldId id="418" r:id="rId16"/>
    <p:sldId id="419" r:id="rId17"/>
    <p:sldId id="300" r:id="rId18"/>
  </p:sldIdLst>
  <p:sldSz cx="9144000" cy="6858000" type="screen4x3"/>
  <p:notesSz cx="7045325" cy="9345295"/>
  <p:custDataLst>
    <p:tags r:id="rId24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97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/>
  <p:cmAuthor id="2" name="user" initials="u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816" autoAdjust="0"/>
    <p:restoredTop sz="81339" autoAdjust="0"/>
  </p:normalViewPr>
  <p:slideViewPr>
    <p:cSldViewPr showGuides="1">
      <p:cViewPr>
        <p:scale>
          <a:sx n="50" d="100"/>
          <a:sy n="50" d="100"/>
        </p:scale>
        <p:origin x="1584" y="-40"/>
      </p:cViewPr>
      <p:guideLst>
        <p:guide orient="horz" pos="2197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946" y="-96"/>
      </p:cViewPr>
      <p:guideLst>
        <p:guide orient="horz" pos="2994"/>
        <p:guide pos="2219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4" Type="http://schemas.openxmlformats.org/officeDocument/2006/relationships/tags" Target="tags/tag2.xml"/><Relationship Id="rId23" Type="http://schemas.openxmlformats.org/officeDocument/2006/relationships/commentAuthors" Target="commentAuthors.xml"/><Relationship Id="rId22" Type="http://schemas.openxmlformats.org/officeDocument/2006/relationships/tableStyles" Target="tableStyles.xml"/><Relationship Id="rId21" Type="http://schemas.openxmlformats.org/officeDocument/2006/relationships/viewProps" Target="viewProps.xml"/><Relationship Id="rId20" Type="http://schemas.openxmlformats.org/officeDocument/2006/relationships/presProps" Target="presProps.xml"/><Relationship Id="rId2" Type="http://schemas.openxmlformats.org/officeDocument/2006/relationships/theme" Target="theme/theme1.xml"/><Relationship Id="rId19" Type="http://schemas.openxmlformats.org/officeDocument/2006/relationships/handoutMaster" Target="handoutMasters/handoutMaster1.xml"/><Relationship Id="rId18" Type="http://schemas.openxmlformats.org/officeDocument/2006/relationships/slide" Target="slides/slide15.xml"/><Relationship Id="rId17" Type="http://schemas.openxmlformats.org/officeDocument/2006/relationships/slide" Target="slides/slide14.xml"/><Relationship Id="rId16" Type="http://schemas.openxmlformats.org/officeDocument/2006/relationships/slide" Target="slides/slide13.xml"/><Relationship Id="rId15" Type="http://schemas.openxmlformats.org/officeDocument/2006/relationships/slide" Target="slides/slide12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1-04-30T14:37:44.232" idx="1">
    <p:pos x="10" y="10"/>
    <p:text/>
  </p:cm>
</p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7450" y="701675"/>
            <a:ext cx="4670425" cy="3503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56" tIns="46278" rIns="92556" bIns="462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4533" y="4439167"/>
            <a:ext cx="5636260" cy="4205526"/>
          </a:xfrm>
          <a:prstGeom prst="rect">
            <a:avLst/>
          </a:prstGeom>
        </p:spPr>
        <p:txBody>
          <a:bodyPr vert="horz" lIns="92556" tIns="46278" rIns="92556" bIns="46278" rtlCol="0">
            <a:normAutofit/>
          </a:bodyPr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showMasterSp="0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/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700"/>
            <a:ext cx="7632848" cy="2603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120" algn="ctr"/>
                <a:tab pos="5730875" algn="r"/>
              </a:tabLst>
              <a:defRPr/>
            </a:pPr>
            <a:r>
              <a:rPr kumimoji="0" lang="en-US" alt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HKB24413</a:t>
            </a:r>
            <a:r>
              <a:rPr kumimoji="0" lang="en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100" dirty="0">
                <a:ln>
                  <a:noFill/>
                </a:ln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  <a:sym typeface="+mn-ea"/>
              </a:rPr>
              <a:t>HUKUM </a:t>
            </a:r>
            <a:r>
              <a:rPr lang="en-US" altLang="en-ID" sz="1100" dirty="0">
                <a:ln>
                  <a:noFill/>
                </a:ln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  <a:sym typeface="+mn-ea"/>
              </a:rPr>
              <a:t>PERUSAHAAN</a:t>
            </a:r>
            <a:endParaRPr kumimoji="0" lang="en-US" altLang="en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120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: 00                                     Tanggal Berlaku : </a:t>
            </a:r>
            <a:r>
              <a:rPr lang="en-US" sz="12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showMasterSp="0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/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700"/>
            <a:ext cx="7632848" cy="2603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120" algn="ctr"/>
                <a:tab pos="5730875" algn="r"/>
              </a:tabLst>
              <a:defRPr/>
            </a:pPr>
            <a:r>
              <a:rPr lang="en-US" altLang="en-US" sz="1100" dirty="0">
                <a:ln>
                  <a:noFill/>
                </a:ln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  <a:sym typeface="+mn-ea"/>
              </a:rPr>
              <a:t>HKB24413</a:t>
            </a:r>
            <a:r>
              <a:rPr lang="en-ID" sz="1100" dirty="0">
                <a:ln>
                  <a:noFill/>
                </a:ln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  <a:sym typeface="+mn-ea"/>
              </a:rPr>
              <a:t>:</a:t>
            </a:r>
            <a:r>
              <a:rPr lang="id-ID" sz="1100" dirty="0">
                <a:ln>
                  <a:noFill/>
                </a:ln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ID" sz="1100" dirty="0">
                <a:ln>
                  <a:noFill/>
                </a:ln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  <a:sym typeface="+mn-ea"/>
              </a:rPr>
              <a:t>HUKUM </a:t>
            </a:r>
            <a:r>
              <a:rPr lang="en-US" altLang="en-ID" sz="1100" dirty="0">
                <a:ln>
                  <a:noFill/>
                </a:ln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  <a:sym typeface="+mn-ea"/>
              </a:rPr>
              <a:t>PERUSAHAAN</a:t>
            </a:r>
            <a:endParaRPr kumimoji="0" lang="en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120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: 00                                     Tanggal Berlaku : </a:t>
            </a:r>
            <a:r>
              <a:rPr lang="en-US" sz="12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showMasterSp="0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  <a:endParaRPr lang="en-US" dirty="0"/>
          </a:p>
          <a:p>
            <a:pPr lvl="1"/>
            <a:r>
              <a:rPr lang="en-US" dirty="0"/>
              <a:t>Second level</a:t>
            </a:r>
            <a:endParaRPr lang="en-US" dirty="0"/>
          </a:p>
          <a:p>
            <a:pPr lvl="2"/>
            <a:r>
              <a:rPr lang="en-US" dirty="0"/>
              <a:t>Third level</a:t>
            </a:r>
            <a:endParaRPr lang="en-US" dirty="0"/>
          </a:p>
          <a:p>
            <a:pPr lvl="3"/>
            <a:r>
              <a:rPr lang="en-US" dirty="0"/>
              <a:t>Fourth level</a:t>
            </a:r>
            <a:endParaRPr lang="en-US" dirty="0"/>
          </a:p>
          <a:p>
            <a:pPr lvl="4"/>
            <a:r>
              <a:rPr lang="en-US" dirty="0"/>
              <a:t>Fifth level</a:t>
            </a:r>
            <a:endParaRPr lang="en-US" dirty="0"/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700"/>
            <a:ext cx="7704856" cy="2603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120" algn="ctr"/>
                <a:tab pos="5730875" algn="r"/>
              </a:tabLst>
              <a:defRPr/>
            </a:pPr>
            <a:r>
              <a:rPr lang="en-US" altLang="en-US" sz="1100" dirty="0">
                <a:ln>
                  <a:noFill/>
                </a:ln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  <a:sym typeface="+mn-ea"/>
              </a:rPr>
              <a:t>HKB24413</a:t>
            </a:r>
            <a:r>
              <a:rPr lang="en-ID" sz="1100" dirty="0">
                <a:ln>
                  <a:noFill/>
                </a:ln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  <a:sym typeface="+mn-ea"/>
              </a:rPr>
              <a:t>:</a:t>
            </a:r>
            <a:r>
              <a:rPr lang="id-ID" sz="1100" dirty="0">
                <a:ln>
                  <a:noFill/>
                </a:ln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ID" sz="1100" dirty="0">
                <a:ln>
                  <a:noFill/>
                </a:ln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  <a:sym typeface="+mn-ea"/>
              </a:rPr>
              <a:t>HUKUM </a:t>
            </a:r>
            <a:r>
              <a:rPr lang="en-US" altLang="en-ID" sz="1100" dirty="0">
                <a:ln>
                  <a:noFill/>
                </a:ln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  <a:sym typeface="+mn-ea"/>
              </a:rPr>
              <a:t>PERUSAHAAN</a:t>
            </a:r>
            <a:endParaRPr kumimoji="0" lang="en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120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: 00                                     Tanggal Berlaku : </a:t>
            </a:r>
            <a:r>
              <a:rPr lang="en-US" sz="12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  <a:endParaRPr lang="en-US" dirty="0"/>
          </a:p>
          <a:p>
            <a:pPr lvl="1"/>
            <a:r>
              <a:rPr lang="en-US" dirty="0"/>
              <a:t>Second level</a:t>
            </a:r>
            <a:endParaRPr lang="en-US" dirty="0"/>
          </a:p>
          <a:p>
            <a:pPr lvl="2"/>
            <a:r>
              <a:rPr lang="en-US" dirty="0"/>
              <a:t>Third level</a:t>
            </a:r>
            <a:endParaRPr lang="en-US" dirty="0"/>
          </a:p>
          <a:p>
            <a:pPr lvl="3"/>
            <a:r>
              <a:rPr lang="en-US" dirty="0"/>
              <a:t>Fourth level</a:t>
            </a:r>
            <a:endParaRPr lang="en-US" dirty="0"/>
          </a:p>
          <a:p>
            <a:pPr lvl="4"/>
            <a:r>
              <a:rPr lang="en-US" dirty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6" Type="http://schemas.openxmlformats.org/officeDocument/2006/relationships/theme" Target="../theme/theme1.xml"/><Relationship Id="rId5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5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  <a:endParaRPr lang="en-US" dirty="0"/>
          </a:p>
          <a:p>
            <a:pPr lvl="1"/>
            <a:r>
              <a:rPr lang="en-US" dirty="0"/>
              <a:t>Second level</a:t>
            </a:r>
            <a:endParaRPr lang="en-US" dirty="0"/>
          </a:p>
          <a:p>
            <a:pPr lvl="2"/>
            <a:r>
              <a:rPr lang="en-US" dirty="0"/>
              <a:t>Third level</a:t>
            </a:r>
            <a:endParaRPr lang="en-US" dirty="0"/>
          </a:p>
          <a:p>
            <a:pPr lvl="3"/>
            <a:r>
              <a:rPr lang="en-US" dirty="0"/>
              <a:t>Fourth level</a:t>
            </a:r>
            <a:endParaRPr lang="en-US" dirty="0"/>
          </a:p>
          <a:p>
            <a:pPr lvl="4"/>
            <a:r>
              <a:rPr lang="en-US" dirty="0"/>
              <a:t>Fifth level</a:t>
            </a:r>
            <a:endParaRPr lang="en-US" dirty="0"/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120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120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: 00                                     Tanggal Berlaku : </a:t>
            </a:r>
            <a:r>
              <a:rPr lang="en-US" sz="12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6" Type="http://schemas.openxmlformats.org/officeDocument/2006/relationships/comments" Target="../comments/comment1.xml"/><Relationship Id="rId5" Type="http://schemas.openxmlformats.org/officeDocument/2006/relationships/notesSlide" Target="../notesSlides/notesSlide1.xml"/><Relationship Id="rId4" Type="http://schemas.openxmlformats.org/officeDocument/2006/relationships/slideLayout" Target="../slideLayouts/slideLayout1.xml"/><Relationship Id="rId3" Type="http://schemas.openxmlformats.org/officeDocument/2006/relationships/image" Target="../media/image3.png"/><Relationship Id="rId2" Type="http://schemas.openxmlformats.org/officeDocument/2006/relationships/tags" Target="../tags/tag1.xml"/><Relationship Id="rId1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4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2"/>
            </p:custDataLst>
          </p:nvPr>
        </p:nvSpPr>
        <p:spPr>
          <a:xfrm>
            <a:off x="0" y="2276872"/>
            <a:ext cx="9144000" cy="132207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altLang="en-US" sz="40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Hukum Perusahaan dan Ruang Lingkupnya</a:t>
            </a:r>
            <a:r>
              <a:rPr lang="en-US" sz="40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endParaRPr lang="en-US" sz="4000" b="1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tx1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pic>
        <p:nvPicPr>
          <p:cNvPr id="5" name="Picture 4" descr="D:\!!!DATA RETNO_QAC\ARSIP Internal Memo\LOGO IM.png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9" t="15303" r="72530" b="16026"/>
          <a:stretch>
            <a:fillRect/>
          </a:stretch>
        </p:blipFill>
        <p:spPr bwMode="auto">
          <a:xfrm>
            <a:off x="7812360" y="60608"/>
            <a:ext cx="1276350" cy="128016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 thruBlk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863600" y="694055"/>
            <a:ext cx="7416800" cy="1139825"/>
          </a:xfrm>
        </p:spPr>
        <p:txBody>
          <a:bodyPr>
            <a:normAutofit/>
          </a:bodyPr>
          <a:lstStyle/>
          <a:p>
            <a:pPr algn="ctr">
              <a:lnSpc>
                <a:spcPts val="2350"/>
              </a:lnSpc>
              <a:buFont typeface="Wingdings" panose="05000000000000000000" charset="0"/>
            </a:pPr>
            <a:r>
              <a:rPr lang="en-US" altLang="en-US" sz="2400" b="1" dirty="0">
                <a:solidFill>
                  <a:schemeClr val="tx1"/>
                </a:solidFill>
              </a:rPr>
              <a:t>Asas-Asas Hukum Perusahaan</a:t>
            </a:r>
            <a:endParaRPr lang="en-US" altLang="en-US" sz="2400" b="1" dirty="0">
              <a:solidFill>
                <a:schemeClr val="tx1"/>
              </a:solidFill>
            </a:endParaRPr>
          </a:p>
          <a:p>
            <a:pPr algn="ctr">
              <a:lnSpc>
                <a:spcPts val="2350"/>
              </a:lnSpc>
              <a:buFont typeface="Wingdings" panose="05000000000000000000" charset="0"/>
            </a:pPr>
            <a:endParaRPr lang="en-US" altLang="en-US" sz="2400" b="1" dirty="0">
              <a:solidFill>
                <a:schemeClr val="tx1"/>
              </a:solidFill>
            </a:endParaRPr>
          </a:p>
        </p:txBody>
      </p:sp>
      <p:sp>
        <p:nvSpPr>
          <p:cNvPr id="3" name="Subtitle 1"/>
          <p:cNvSpPr txBox="1"/>
          <p:nvPr/>
        </p:nvSpPr>
        <p:spPr>
          <a:xfrm>
            <a:off x="618490" y="1331595"/>
            <a:ext cx="7811135" cy="474345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just">
              <a:lnSpc>
                <a:spcPts val="2350"/>
              </a:lnSpc>
              <a:buFont typeface="+mj-lt"/>
              <a:buAutoNum type="arabicPeriod"/>
            </a:pPr>
            <a:r>
              <a:rPr lang="en-US" altLang="en-US" sz="1900" dirty="0">
                <a:solidFill>
                  <a:schemeClr val="tx1"/>
                </a:solidFill>
              </a:rPr>
              <a:t>Asas Legalitas - Setiap perusahaan wajib beroperasi sesuai dengan peraturan perundang-undangan yang berlaku. Kegiatan bisnis harus memiliki dasar hukum yang jelas dan tidak bertentangan dengan ketentuan hukum nasional maupun internasional.</a:t>
            </a:r>
            <a:endParaRPr lang="en-US" altLang="en-US" sz="1900" dirty="0">
              <a:solidFill>
                <a:schemeClr val="tx1"/>
              </a:solidFill>
            </a:endParaRPr>
          </a:p>
          <a:p>
            <a:pPr marL="457200" indent="-457200" algn="just">
              <a:lnSpc>
                <a:spcPts val="2350"/>
              </a:lnSpc>
              <a:buFont typeface="+mj-lt"/>
              <a:buAutoNum type="arabicPeriod"/>
            </a:pPr>
            <a:r>
              <a:rPr lang="en-US" altLang="en-US" sz="1900" dirty="0">
                <a:solidFill>
                  <a:schemeClr val="tx1"/>
                </a:solidFill>
              </a:rPr>
              <a:t>Asas Kepastian Hukum - Memberikan kejelasan dan kepastian mengenai hak, kewajiban, wewenang, dan tanggung jawab semua pihak yang terlibat dalam aktivitas perusahaan, sehingga mengurangi potensi konflik dan sengketa.</a:t>
            </a:r>
            <a:endParaRPr lang="en-US" altLang="en-US" sz="1900" dirty="0">
              <a:solidFill>
                <a:schemeClr val="tx1"/>
              </a:solidFill>
            </a:endParaRPr>
          </a:p>
          <a:p>
            <a:pPr marL="457200" indent="-457200" algn="just">
              <a:lnSpc>
                <a:spcPts val="2350"/>
              </a:lnSpc>
              <a:buFont typeface="+mj-lt"/>
              <a:buAutoNum type="arabicPeriod"/>
            </a:pPr>
            <a:r>
              <a:rPr lang="en-US" altLang="en-US" sz="1900" dirty="0">
                <a:solidFill>
                  <a:schemeClr val="tx1"/>
                </a:solidFill>
              </a:rPr>
              <a:t>Asas Itikad Baik - Menjalankan kegiatan bisnis dengan kejujuran, keadilan, dan transparansi. Semua pihak dalam perusahaan harus bertindak dengan niat baik dalam setiap transaksi dan keputusan bisnis</a:t>
            </a:r>
            <a:endParaRPr lang="en-US" altLang="en-US" sz="1900" dirty="0">
              <a:solidFill>
                <a:schemeClr val="tx1"/>
              </a:solidFill>
            </a:endParaRPr>
          </a:p>
          <a:p>
            <a:pPr marL="457200" indent="-457200" algn="just">
              <a:lnSpc>
                <a:spcPts val="2350"/>
              </a:lnSpc>
              <a:buFont typeface="+mj-lt"/>
              <a:buAutoNum type="arabicPeriod"/>
            </a:pPr>
            <a:r>
              <a:rPr lang="en-US" altLang="en-US" sz="1900" dirty="0">
                <a:solidFill>
                  <a:schemeClr val="tx1"/>
                </a:solidFill>
              </a:rPr>
              <a:t>Asas Perlindungan - Melindungi kepentingan pemegang saham, kreditur, karyawan, dan pihak ketiga lainnya yang berkepentingan dengan perusahaan melalui mekanisme hukum yang efektif dan adil</a:t>
            </a:r>
            <a:endParaRPr lang="en-US" altLang="en-US" sz="19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863600" y="694055"/>
            <a:ext cx="7416800" cy="1139825"/>
          </a:xfrm>
        </p:spPr>
        <p:txBody>
          <a:bodyPr>
            <a:normAutofit/>
          </a:bodyPr>
          <a:lstStyle/>
          <a:p>
            <a:pPr algn="ctr">
              <a:lnSpc>
                <a:spcPts val="2350"/>
              </a:lnSpc>
              <a:buFont typeface="Wingdings" panose="05000000000000000000" charset="0"/>
            </a:pPr>
            <a:r>
              <a:rPr lang="en-US" altLang="en-US" sz="2400" b="1" dirty="0">
                <a:solidFill>
                  <a:schemeClr val="tx1"/>
                </a:solidFill>
              </a:rPr>
              <a:t>Dasar Hukum Utama: UU No. 40 Tahun 2007</a:t>
            </a:r>
            <a:endParaRPr lang="en-US" altLang="en-US" sz="2400" b="1" dirty="0">
              <a:solidFill>
                <a:schemeClr val="tx1"/>
              </a:solidFill>
            </a:endParaRPr>
          </a:p>
        </p:txBody>
      </p:sp>
      <p:sp>
        <p:nvSpPr>
          <p:cNvPr id="3" name="Subtitle 1"/>
          <p:cNvSpPr txBox="1"/>
          <p:nvPr/>
        </p:nvSpPr>
        <p:spPr>
          <a:xfrm>
            <a:off x="461645" y="1546860"/>
            <a:ext cx="8168640" cy="505968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ts val="2350"/>
              </a:lnSpc>
              <a:buFont typeface="+mj-lt"/>
            </a:pPr>
            <a:r>
              <a:rPr lang="en-US" altLang="en-US" sz="2000" dirty="0">
                <a:solidFill>
                  <a:schemeClr val="tx1"/>
                </a:solidFill>
              </a:rPr>
              <a:t>1.</a:t>
            </a:r>
            <a:r>
              <a:rPr lang="en-US" altLang="en-US" sz="2000" b="1" dirty="0">
                <a:solidFill>
                  <a:schemeClr val="tx1"/>
                </a:solidFill>
              </a:rPr>
              <a:t> Pengaturan Komprehensif </a:t>
            </a:r>
            <a:r>
              <a:rPr lang="en-US" altLang="en-US" sz="2000" dirty="0">
                <a:solidFill>
                  <a:schemeClr val="tx1"/>
                </a:solidFill>
              </a:rPr>
              <a:t>- Mengatur secara detail dan sistematis mengenai pendirian, pengelolaan, perubahan anggaran dasar, dan pembubaran Perseroan Terbatas sebagai bentuk badan hukum yang paling populer di Indonesia.</a:t>
            </a:r>
            <a:endParaRPr lang="en-US" altLang="en-US" sz="2000" dirty="0">
              <a:solidFill>
                <a:schemeClr val="tx1"/>
              </a:solidFill>
            </a:endParaRPr>
          </a:p>
          <a:p>
            <a:pPr algn="just">
              <a:lnSpc>
                <a:spcPts val="2350"/>
              </a:lnSpc>
              <a:buFont typeface="+mj-lt"/>
            </a:pPr>
            <a:endParaRPr lang="en-US" altLang="en-US" sz="2000" dirty="0">
              <a:solidFill>
                <a:schemeClr val="tx1"/>
              </a:solidFill>
            </a:endParaRPr>
          </a:p>
          <a:p>
            <a:pPr algn="just">
              <a:lnSpc>
                <a:spcPts val="2350"/>
              </a:lnSpc>
              <a:buFont typeface="+mj-lt"/>
            </a:pPr>
            <a:r>
              <a:rPr lang="en-US" altLang="en-US" sz="2000" dirty="0">
                <a:solidFill>
                  <a:schemeClr val="tx1"/>
                </a:solidFill>
              </a:rPr>
              <a:t>2.</a:t>
            </a:r>
            <a:r>
              <a:rPr lang="en-US" altLang="en-US" sz="2000" b="1" dirty="0">
                <a:solidFill>
                  <a:schemeClr val="tx1"/>
                </a:solidFill>
              </a:rPr>
              <a:t> Perlindungan Hak</a:t>
            </a:r>
            <a:r>
              <a:rPr lang="en-US" altLang="en-US" sz="2000" dirty="0">
                <a:solidFill>
                  <a:schemeClr val="tx1"/>
                </a:solidFill>
              </a:rPr>
              <a:t> - Menjamin perlindungan komprehensif terhadap hak-hak pemegang saham baik mayoritas maupun minoritas, serta memberikan perlindungan hukum bagi pengurus perusahaan dalam menjalankan tugasnya</a:t>
            </a:r>
            <a:endParaRPr lang="en-US" altLang="en-US" sz="2000" dirty="0">
              <a:solidFill>
                <a:schemeClr val="tx1"/>
              </a:solidFill>
            </a:endParaRPr>
          </a:p>
          <a:p>
            <a:pPr algn="just">
              <a:lnSpc>
                <a:spcPts val="2350"/>
              </a:lnSpc>
              <a:buFont typeface="+mj-lt"/>
            </a:pPr>
            <a:endParaRPr lang="en-US" altLang="en-US" sz="20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863600" y="694055"/>
            <a:ext cx="7416800" cy="1139825"/>
          </a:xfrm>
        </p:spPr>
        <p:txBody>
          <a:bodyPr>
            <a:normAutofit/>
          </a:bodyPr>
          <a:lstStyle/>
          <a:p>
            <a:pPr algn="ctr">
              <a:lnSpc>
                <a:spcPts val="2350"/>
              </a:lnSpc>
              <a:buFont typeface="Wingdings" panose="05000000000000000000" charset="0"/>
            </a:pPr>
            <a:r>
              <a:rPr lang="en-US" altLang="en-US" sz="2400" b="1" dirty="0">
                <a:solidFill>
                  <a:schemeClr val="tx1"/>
                </a:solidFill>
              </a:rPr>
              <a:t>Dasar Hukum Utama: UU No. 40 Tahun 2007</a:t>
            </a:r>
            <a:endParaRPr lang="en-US" altLang="en-US" sz="2400" b="1" dirty="0">
              <a:solidFill>
                <a:schemeClr val="tx1"/>
              </a:solidFill>
            </a:endParaRPr>
          </a:p>
        </p:txBody>
      </p:sp>
      <p:sp>
        <p:nvSpPr>
          <p:cNvPr id="3" name="Subtitle 1"/>
          <p:cNvSpPr txBox="1"/>
          <p:nvPr/>
        </p:nvSpPr>
        <p:spPr>
          <a:xfrm>
            <a:off x="461645" y="1403350"/>
            <a:ext cx="8168640" cy="505968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ts val="2350"/>
              </a:lnSpc>
              <a:buFont typeface="+mj-lt"/>
            </a:pPr>
            <a:r>
              <a:rPr lang="en-US" altLang="en-US" sz="2000" dirty="0">
                <a:solidFill>
                  <a:schemeClr val="tx1"/>
                </a:solidFill>
              </a:rPr>
              <a:t>3. </a:t>
            </a:r>
            <a:r>
              <a:rPr lang="en-US" altLang="en-US" sz="2000" b="1" dirty="0">
                <a:solidFill>
                  <a:schemeClr val="tx1"/>
                </a:solidFill>
              </a:rPr>
              <a:t>Tanggung Jawab Sosial</a:t>
            </a:r>
            <a:r>
              <a:rPr lang="en-US" altLang="en-US" sz="2000" dirty="0">
                <a:solidFill>
                  <a:schemeClr val="tx1"/>
                </a:solidFill>
              </a:rPr>
              <a:t> - Memuat ketentuan khusus mengenai kewajiban perusahaan untuk melaksanakan tanggung jawab sosial dan lingkungan, terutama bagi perusahaan yang bergerak di bidang sumber daya alam.</a:t>
            </a:r>
            <a:endParaRPr lang="en-US" altLang="en-US" sz="2000" dirty="0">
              <a:solidFill>
                <a:schemeClr val="tx1"/>
              </a:solidFill>
            </a:endParaRPr>
          </a:p>
          <a:p>
            <a:pPr algn="just">
              <a:lnSpc>
                <a:spcPts val="2350"/>
              </a:lnSpc>
              <a:buFont typeface="+mj-lt"/>
            </a:pPr>
            <a:endParaRPr lang="en-US" altLang="en-US" sz="2000" dirty="0">
              <a:solidFill>
                <a:schemeClr val="tx1"/>
              </a:solidFill>
            </a:endParaRPr>
          </a:p>
          <a:p>
            <a:pPr algn="just">
              <a:lnSpc>
                <a:spcPts val="2350"/>
              </a:lnSpc>
              <a:buFont typeface="+mj-lt"/>
            </a:pPr>
            <a:r>
              <a:rPr lang="en-US" altLang="en-US" sz="2000" dirty="0">
                <a:solidFill>
                  <a:schemeClr val="tx1"/>
                </a:solidFill>
              </a:rPr>
              <a:t>4. </a:t>
            </a:r>
            <a:r>
              <a:rPr lang="en-US" altLang="en-US" sz="2000" b="1" dirty="0">
                <a:solidFill>
                  <a:schemeClr val="tx1"/>
                </a:solidFill>
              </a:rPr>
              <a:t>Mekanisme RUPS</a:t>
            </a:r>
            <a:r>
              <a:rPr lang="en-US" altLang="en-US" sz="2000" dirty="0">
                <a:solidFill>
                  <a:schemeClr val="tx1"/>
                </a:solidFill>
              </a:rPr>
              <a:t> - Mengatur secara rinci mekanisme dan prosedur RUPS dalam pengambilan keputusan penting perusahaan, termasuk hak suara, kuorum, dan tata cara pengambilan keputusan yang demokratis.</a:t>
            </a:r>
            <a:endParaRPr lang="en-US" altLang="en-US" sz="2000" dirty="0">
              <a:solidFill>
                <a:schemeClr val="tx1"/>
              </a:solidFill>
            </a:endParaRPr>
          </a:p>
          <a:p>
            <a:pPr algn="just">
              <a:lnSpc>
                <a:spcPts val="2350"/>
              </a:lnSpc>
              <a:buFont typeface="+mj-lt"/>
            </a:pPr>
            <a:endParaRPr lang="en-US" altLang="en-US" sz="2000" dirty="0">
              <a:solidFill>
                <a:schemeClr val="tx1"/>
              </a:solidFill>
            </a:endParaRPr>
          </a:p>
          <a:p>
            <a:pPr algn="just">
              <a:lnSpc>
                <a:spcPts val="2350"/>
              </a:lnSpc>
              <a:buFont typeface="+mj-lt"/>
            </a:pPr>
            <a:r>
              <a:rPr lang="en-US" altLang="en-US" sz="2000" b="1" dirty="0">
                <a:solidFill>
                  <a:schemeClr val="tx1"/>
                </a:solidFill>
              </a:rPr>
              <a:t>Contoh Implementasi</a:t>
            </a:r>
            <a:r>
              <a:rPr lang="en-US" altLang="en-US" sz="2000" dirty="0">
                <a:solidFill>
                  <a:schemeClr val="tx1"/>
                </a:solidFill>
              </a:rPr>
              <a:t>: Kewajiban RUPS dalam pengambilan keputusan strategis seperti perubahan anggaran dasar, penggabungan, peleburan, atau pembubaran perusahaan harus melalui mekanisme yang telah ditetapkan dalam undang-undang ini</a:t>
            </a:r>
            <a:endParaRPr lang="en-US" altLang="en-US" sz="20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863600" y="694055"/>
            <a:ext cx="7416800" cy="1139825"/>
          </a:xfrm>
        </p:spPr>
        <p:txBody>
          <a:bodyPr>
            <a:normAutofit/>
          </a:bodyPr>
          <a:lstStyle/>
          <a:p>
            <a:pPr algn="ctr">
              <a:lnSpc>
                <a:spcPts val="2350"/>
              </a:lnSpc>
              <a:buFont typeface="Wingdings" panose="05000000000000000000" charset="0"/>
            </a:pPr>
            <a:r>
              <a:rPr lang="en-US" altLang="en-US" sz="2400" b="1" dirty="0">
                <a:solidFill>
                  <a:schemeClr val="tx1"/>
                </a:solidFill>
              </a:rPr>
              <a:t>Pentingnya Memahami Hukum Perusahaan</a:t>
            </a:r>
            <a:endParaRPr lang="en-US" altLang="en-US" sz="2400" b="1" dirty="0">
              <a:solidFill>
                <a:schemeClr val="tx1"/>
              </a:solidFill>
            </a:endParaRPr>
          </a:p>
        </p:txBody>
      </p:sp>
      <p:sp>
        <p:nvSpPr>
          <p:cNvPr id="3" name="Subtitle 1"/>
          <p:cNvSpPr txBox="1"/>
          <p:nvPr/>
        </p:nvSpPr>
        <p:spPr>
          <a:xfrm>
            <a:off x="461645" y="1188085"/>
            <a:ext cx="8168640" cy="505968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ts val="2350"/>
              </a:lnSpc>
              <a:buFont typeface="+mj-lt"/>
            </a:pPr>
            <a:r>
              <a:rPr lang="en-US" altLang="en-US" sz="1850" dirty="0">
                <a:solidFill>
                  <a:schemeClr val="tx1"/>
                </a:solidFill>
              </a:rPr>
              <a:t>1. Mencegah Risiko Hukum</a:t>
            </a:r>
            <a:endParaRPr lang="en-US" altLang="en-US" sz="1850" dirty="0">
              <a:solidFill>
                <a:schemeClr val="tx1"/>
              </a:solidFill>
            </a:endParaRPr>
          </a:p>
          <a:p>
            <a:pPr algn="just">
              <a:lnSpc>
                <a:spcPts val="2350"/>
              </a:lnSpc>
              <a:buFont typeface="+mj-lt"/>
            </a:pPr>
            <a:r>
              <a:rPr lang="en-US" altLang="en-US" sz="1850" dirty="0">
                <a:solidFill>
                  <a:schemeClr val="tx1"/>
                </a:solidFill>
              </a:rPr>
              <a:t>Pemahaman yang mendalam tentang hukum perusahaan membantu mencegah terjadinya sengketa hukum yang dapat merugikan dan mengurangi berbagai risiko bisnis yang tidak perlu.</a:t>
            </a:r>
            <a:endParaRPr lang="en-US" altLang="en-US" sz="1850" dirty="0">
              <a:solidFill>
                <a:schemeClr val="tx1"/>
              </a:solidFill>
            </a:endParaRPr>
          </a:p>
          <a:p>
            <a:pPr algn="just">
              <a:lnSpc>
                <a:spcPts val="2350"/>
              </a:lnSpc>
              <a:buFont typeface="+mj-lt"/>
            </a:pPr>
            <a:r>
              <a:rPr lang="en-US" altLang="en-US" sz="1850" dirty="0">
                <a:solidFill>
                  <a:schemeClr val="tx1"/>
                </a:solidFill>
              </a:rPr>
              <a:t>2. Kepatuhan Regulasi</a:t>
            </a:r>
            <a:endParaRPr lang="en-US" altLang="en-US" sz="1850" dirty="0">
              <a:solidFill>
                <a:schemeClr val="tx1"/>
              </a:solidFill>
            </a:endParaRPr>
          </a:p>
          <a:p>
            <a:pPr algn="just">
              <a:lnSpc>
                <a:spcPts val="2350"/>
              </a:lnSpc>
              <a:buFont typeface="+mj-lt"/>
            </a:pPr>
            <a:r>
              <a:rPr lang="en-US" altLang="en-US" sz="1850" dirty="0">
                <a:solidFill>
                  <a:schemeClr val="tx1"/>
                </a:solidFill>
              </a:rPr>
              <a:t>Menjamin bahwa perusahaan selalu beroperasi sesuai dengan regulasi yang berlaku, menghindari sanksi administratif, dan mempertahankan reputasi yang baik di mata regulator.</a:t>
            </a:r>
            <a:endParaRPr lang="en-US" altLang="en-US" sz="1850" dirty="0">
              <a:solidFill>
                <a:schemeClr val="tx1"/>
              </a:solidFill>
            </a:endParaRPr>
          </a:p>
          <a:p>
            <a:pPr algn="just">
              <a:lnSpc>
                <a:spcPts val="2350"/>
              </a:lnSpc>
              <a:buFont typeface="+mj-lt"/>
            </a:pPr>
            <a:r>
              <a:rPr lang="en-US" altLang="en-US" sz="1850" dirty="0">
                <a:solidFill>
                  <a:schemeClr val="tx1"/>
                </a:solidFill>
              </a:rPr>
              <a:t>3. Good Corporate Governance</a:t>
            </a:r>
            <a:endParaRPr lang="en-US" altLang="en-US" sz="1850" dirty="0">
              <a:solidFill>
                <a:schemeClr val="tx1"/>
              </a:solidFill>
            </a:endParaRPr>
          </a:p>
          <a:p>
            <a:pPr algn="just">
              <a:lnSpc>
                <a:spcPts val="2350"/>
              </a:lnSpc>
              <a:buFont typeface="+mj-lt"/>
            </a:pPr>
            <a:r>
              <a:rPr lang="en-US" altLang="en-US" sz="1850" dirty="0">
                <a:solidFill>
                  <a:schemeClr val="tx1"/>
                </a:solidFill>
              </a:rPr>
              <a:t>Mendorong implementasi tata kelola perusahaan yang baik (good corporate governance) yang meningkatkan kepercayaan investor dan stakeholder lainnya.</a:t>
            </a:r>
            <a:endParaRPr lang="en-US" altLang="en-US" sz="1850" dirty="0">
              <a:solidFill>
                <a:schemeClr val="tx1"/>
              </a:solidFill>
            </a:endParaRPr>
          </a:p>
          <a:p>
            <a:pPr algn="just">
              <a:lnSpc>
                <a:spcPts val="2350"/>
              </a:lnSpc>
              <a:buFont typeface="+mj-lt"/>
            </a:pPr>
            <a:r>
              <a:rPr lang="en-US" altLang="en-US" sz="1850" dirty="0">
                <a:solidFill>
                  <a:schemeClr val="tx1"/>
                </a:solidFill>
              </a:rPr>
              <a:t>4. Keberlanjutan Bisnis</a:t>
            </a:r>
            <a:endParaRPr lang="en-US" altLang="en-US" sz="1850" dirty="0">
              <a:solidFill>
                <a:schemeClr val="tx1"/>
              </a:solidFill>
            </a:endParaRPr>
          </a:p>
          <a:p>
            <a:pPr algn="just">
              <a:lnSpc>
                <a:spcPts val="2350"/>
              </a:lnSpc>
              <a:buFont typeface="+mj-lt"/>
            </a:pPr>
            <a:r>
              <a:rPr lang="en-US" altLang="en-US" sz="1850" dirty="0">
                <a:solidFill>
                  <a:schemeClr val="tx1"/>
                </a:solidFill>
              </a:rPr>
              <a:t>Mendukung keberlanjutan jangka panjang dan reputasi perusahaan di pasar, menciptakan nilai tambah bagi semua stakeholder dan meningkatkan daya saing.</a:t>
            </a:r>
            <a:endParaRPr lang="en-US" altLang="en-US" sz="185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863600" y="694055"/>
            <a:ext cx="7416800" cy="1139825"/>
          </a:xfrm>
        </p:spPr>
        <p:txBody>
          <a:bodyPr>
            <a:normAutofit/>
          </a:bodyPr>
          <a:lstStyle/>
          <a:p>
            <a:pPr algn="ctr">
              <a:lnSpc>
                <a:spcPts val="2350"/>
              </a:lnSpc>
              <a:buFont typeface="Wingdings" panose="05000000000000000000" charset="0"/>
            </a:pPr>
            <a:r>
              <a:rPr lang="en-US" altLang="en-US" sz="2400" b="1" dirty="0">
                <a:solidFill>
                  <a:schemeClr val="tx1"/>
                </a:solidFill>
              </a:rPr>
              <a:t>Pentingnya Memahami Hukum Perusahaan</a:t>
            </a:r>
            <a:endParaRPr lang="en-US" altLang="en-US" sz="2400" b="1" dirty="0">
              <a:solidFill>
                <a:schemeClr val="tx1"/>
              </a:solidFill>
            </a:endParaRPr>
          </a:p>
        </p:txBody>
      </p:sp>
      <p:sp>
        <p:nvSpPr>
          <p:cNvPr id="3" name="Subtitle 1"/>
          <p:cNvSpPr txBox="1"/>
          <p:nvPr/>
        </p:nvSpPr>
        <p:spPr>
          <a:xfrm>
            <a:off x="461645" y="1188085"/>
            <a:ext cx="8168640" cy="505968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just">
              <a:lnSpc>
                <a:spcPts val="2350"/>
              </a:lnSpc>
              <a:buFont typeface="+mj-lt"/>
              <a:buAutoNum type="arabicPeriod"/>
            </a:pPr>
            <a:endParaRPr lang="en-US" altLang="en-US" sz="1850" dirty="0">
              <a:solidFill>
                <a:schemeClr val="tx1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50495" y="1171575"/>
            <a:ext cx="8633460" cy="5038725"/>
          </a:xfrm>
          <a:prstGeom prst="rect">
            <a:avLst/>
          </a:prstGeom>
        </p:spPr>
      </p:pic>
    </p:spTree>
  </p:cSld>
  <p:clrMapOvr>
    <a:masterClrMapping/>
  </p:clrMapOvr>
  <p:transition spd="slow">
    <p:fade thruBlk="1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 txBox="1"/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b="1"/>
              <a:t>	</a:t>
            </a:r>
            <a:endParaRPr lang="en-US" sz="4000" b="1"/>
          </a:p>
          <a:p>
            <a:endParaRPr lang="en-US" sz="4000" b="1"/>
          </a:p>
          <a:p>
            <a:endParaRPr lang="id-ID" sz="2400" b="1">
              <a:sym typeface="Wingdings" panose="05000000000000000000" pitchFamily="2" charset="2"/>
            </a:endParaRPr>
          </a:p>
          <a:p>
            <a:r>
              <a:rPr lang="id-ID" sz="4000" b="1">
                <a:sym typeface="Wingdings" panose="05000000000000000000" pitchFamily="2" charset="2"/>
              </a:rPr>
              <a:t> </a:t>
            </a:r>
            <a:r>
              <a:rPr lang="en-US" sz="4000" b="1"/>
              <a:t>END</a:t>
            </a:r>
            <a:r>
              <a:rPr lang="id-ID" sz="4000" b="1"/>
              <a:t> </a:t>
            </a:r>
            <a:r>
              <a:rPr lang="id-ID" sz="4000" b="1">
                <a:sym typeface="Wingdings" panose="05000000000000000000" pitchFamily="2" charset="2"/>
              </a:rPr>
              <a:t></a:t>
            </a:r>
            <a:endParaRPr lang="en-US" sz="4000" b="1" dirty="0"/>
          </a:p>
        </p:txBody>
      </p:sp>
    </p:spTree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863600" y="909320"/>
            <a:ext cx="7416800" cy="1139825"/>
          </a:xfrm>
        </p:spPr>
        <p:txBody>
          <a:bodyPr>
            <a:normAutofit/>
          </a:bodyPr>
          <a:lstStyle/>
          <a:p>
            <a:pPr algn="ctr">
              <a:lnSpc>
                <a:spcPct val="100000"/>
              </a:lnSpc>
              <a:buFont typeface="Wingdings" panose="05000000000000000000" charset="0"/>
            </a:pPr>
            <a:r>
              <a:rPr lang="en-US" altLang="en-US" sz="2400" b="1" dirty="0">
                <a:solidFill>
                  <a:schemeClr val="tx1"/>
                </a:solidFill>
                <a:sym typeface="+mn-ea"/>
              </a:rPr>
              <a:t>Hukum Perusahaan dan Ruang Lingkupnya:</a:t>
            </a:r>
            <a:endParaRPr lang="en-US" altLang="en-US" sz="2400" b="1" dirty="0">
              <a:solidFill>
                <a:schemeClr val="tx1"/>
              </a:solidFill>
              <a:sym typeface="+mn-ea"/>
            </a:endParaRPr>
          </a:p>
          <a:p>
            <a:pPr algn="ctr">
              <a:lnSpc>
                <a:spcPct val="100000"/>
              </a:lnSpc>
              <a:buFont typeface="Wingdings" panose="05000000000000000000" charset="0"/>
            </a:pPr>
            <a:r>
              <a:rPr lang="en-US" altLang="en-US" sz="2400" b="1" dirty="0">
                <a:solidFill>
                  <a:schemeClr val="tx1"/>
                </a:solidFill>
                <a:sym typeface="+mn-ea"/>
              </a:rPr>
              <a:t> Fondasi Legal Dunia Usaha </a:t>
            </a:r>
            <a:endParaRPr lang="en-US" altLang="en-US" sz="2400" b="1" dirty="0">
              <a:solidFill>
                <a:schemeClr val="tx1"/>
              </a:solidFill>
            </a:endParaRPr>
          </a:p>
        </p:txBody>
      </p:sp>
      <p:sp>
        <p:nvSpPr>
          <p:cNvPr id="3" name="Subtitle 1"/>
          <p:cNvSpPr txBox="1"/>
          <p:nvPr/>
        </p:nvSpPr>
        <p:spPr>
          <a:xfrm>
            <a:off x="618490" y="2049145"/>
            <a:ext cx="7811135" cy="405066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 algn="just">
              <a:lnSpc>
                <a:spcPts val="2350"/>
              </a:lnSpc>
              <a:buFont typeface="Wingdings" panose="05000000000000000000" charset="0"/>
              <a:buChar char="v"/>
            </a:pPr>
            <a:r>
              <a:rPr lang="en-US" altLang="en-US" sz="2780" dirty="0">
                <a:solidFill>
                  <a:schemeClr val="tx1"/>
                </a:solidFill>
              </a:rPr>
              <a:t>Perusahaan merupakan badan usaha yang menjalankan kegiatan ekonomi dengan tujuan memperoleh keuntungan melalui berbagai aktivitas bisnis yang sah dan diatur oleh hukum.</a:t>
            </a:r>
            <a:endParaRPr lang="en-US" altLang="en-US" sz="2780" dirty="0">
              <a:solidFill>
                <a:schemeClr val="tx1"/>
              </a:solidFill>
            </a:endParaRPr>
          </a:p>
          <a:p>
            <a:pPr marL="285750" indent="-285750" algn="just">
              <a:lnSpc>
                <a:spcPts val="2350"/>
              </a:lnSpc>
              <a:buFont typeface="Wingdings" panose="05000000000000000000" charset="0"/>
              <a:buChar char="v"/>
            </a:pPr>
            <a:endParaRPr lang="en-US" altLang="en-US" sz="2780" dirty="0">
              <a:solidFill>
                <a:schemeClr val="tx1"/>
              </a:solidFill>
            </a:endParaRPr>
          </a:p>
          <a:p>
            <a:pPr marL="285750" indent="-285750" algn="just">
              <a:lnSpc>
                <a:spcPts val="2350"/>
              </a:lnSpc>
              <a:buFont typeface="Wingdings" panose="05000000000000000000" charset="0"/>
              <a:buChar char="v"/>
            </a:pPr>
            <a:r>
              <a:rPr lang="en-US" altLang="en-US" sz="2780" dirty="0">
                <a:solidFill>
                  <a:schemeClr val="tx1"/>
                </a:solidFill>
              </a:rPr>
              <a:t>Hukum Perusahaan adalah cabang hukum khusus yang mengatur secara komprehensif mengenai pendirian, pengelolaan operasional, perubahan struktur, dan proses pembubaran perusahaan.</a:t>
            </a:r>
            <a:endParaRPr lang="en-US" altLang="en-US" sz="278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863600" y="909320"/>
            <a:ext cx="7416800" cy="1139825"/>
          </a:xfrm>
        </p:spPr>
        <p:txBody>
          <a:bodyPr>
            <a:normAutofit/>
          </a:bodyPr>
          <a:lstStyle/>
          <a:p>
            <a:pPr algn="ctr">
              <a:lnSpc>
                <a:spcPct val="100000"/>
              </a:lnSpc>
              <a:buFont typeface="Wingdings" panose="05000000000000000000" charset="0"/>
            </a:pPr>
            <a:r>
              <a:rPr lang="en-US" altLang="en-US" sz="2400" b="1" dirty="0">
                <a:solidFill>
                  <a:schemeClr val="tx1"/>
                </a:solidFill>
                <a:sym typeface="+mn-ea"/>
              </a:rPr>
              <a:t>Hukum Perusahaan dan Ruang Lingkupnya:</a:t>
            </a:r>
            <a:endParaRPr lang="en-US" altLang="en-US" sz="2400" b="1" dirty="0">
              <a:solidFill>
                <a:schemeClr val="tx1"/>
              </a:solidFill>
              <a:sym typeface="+mn-ea"/>
            </a:endParaRPr>
          </a:p>
          <a:p>
            <a:pPr algn="ctr">
              <a:lnSpc>
                <a:spcPct val="100000"/>
              </a:lnSpc>
              <a:buFont typeface="Wingdings" panose="05000000000000000000" charset="0"/>
            </a:pPr>
            <a:r>
              <a:rPr lang="en-US" altLang="en-US" sz="2400" b="1" dirty="0">
                <a:solidFill>
                  <a:schemeClr val="tx1"/>
                </a:solidFill>
                <a:sym typeface="+mn-ea"/>
              </a:rPr>
              <a:t> Fondasi Legal Dunia Usaha </a:t>
            </a:r>
            <a:endParaRPr lang="en-US" altLang="en-US" sz="2400" b="1" dirty="0">
              <a:solidFill>
                <a:schemeClr val="tx1"/>
              </a:solidFill>
            </a:endParaRPr>
          </a:p>
        </p:txBody>
      </p:sp>
      <p:sp>
        <p:nvSpPr>
          <p:cNvPr id="3" name="Subtitle 1"/>
          <p:cNvSpPr txBox="1"/>
          <p:nvPr/>
        </p:nvSpPr>
        <p:spPr>
          <a:xfrm>
            <a:off x="618490" y="2049145"/>
            <a:ext cx="7811135" cy="4050665"/>
          </a:xfrm>
          <a:prstGeom prst="rect">
            <a:avLst/>
          </a:prstGeom>
        </p:spPr>
        <p:txBody>
          <a:bodyPr vert="horz" lIns="91440" tIns="45720" rIns="91440" bIns="45720" rtlCol="0">
            <a:normAutofit fontScale="7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 algn="just">
              <a:lnSpc>
                <a:spcPts val="2350"/>
              </a:lnSpc>
              <a:buFont typeface="Wingdings" panose="05000000000000000000" charset="0"/>
              <a:buChar char="v"/>
            </a:pPr>
            <a:r>
              <a:rPr lang="en-US" altLang="en-US" sz="2780" dirty="0">
                <a:solidFill>
                  <a:schemeClr val="tx1"/>
                </a:solidFill>
              </a:rPr>
              <a:t>Perusahaan merupakan badan usaha yang menjalankan kegiatan ekonomi dengan tujuan memperoleh keuntungan melalui berbagai aktivitas bisnis yang sah dan diatur oleh hukum.</a:t>
            </a:r>
            <a:endParaRPr lang="en-US" altLang="en-US" sz="2780" dirty="0">
              <a:solidFill>
                <a:schemeClr val="tx1"/>
              </a:solidFill>
            </a:endParaRPr>
          </a:p>
          <a:p>
            <a:pPr marL="285750" indent="-285750" algn="just">
              <a:lnSpc>
                <a:spcPts val="2350"/>
              </a:lnSpc>
              <a:buFont typeface="Wingdings" panose="05000000000000000000" charset="0"/>
              <a:buChar char="v"/>
            </a:pPr>
            <a:endParaRPr lang="en-US" altLang="en-US" sz="2780" dirty="0">
              <a:solidFill>
                <a:schemeClr val="tx1"/>
              </a:solidFill>
            </a:endParaRPr>
          </a:p>
          <a:p>
            <a:pPr marL="285750" indent="-285750" algn="just">
              <a:lnSpc>
                <a:spcPts val="2350"/>
              </a:lnSpc>
              <a:buFont typeface="Wingdings" panose="05000000000000000000" charset="0"/>
              <a:buChar char="v"/>
            </a:pPr>
            <a:r>
              <a:rPr lang="en-US" altLang="en-US" sz="2780" dirty="0">
                <a:solidFill>
                  <a:schemeClr val="tx1"/>
                </a:solidFill>
              </a:rPr>
              <a:t>Hukum Perusahaan adalah cabang hukum khusus yang mengatur secara komprehensif mengenai pendirian, pengelolaan operasional, perubahan struktur, dan proses pembubaran perusahaan.</a:t>
            </a:r>
            <a:endParaRPr lang="en-US" altLang="en-US" sz="2780" dirty="0">
              <a:solidFill>
                <a:schemeClr val="tx1"/>
              </a:solidFill>
            </a:endParaRPr>
          </a:p>
          <a:p>
            <a:pPr marL="285750" indent="-285750" algn="just">
              <a:lnSpc>
                <a:spcPts val="2350"/>
              </a:lnSpc>
              <a:buFont typeface="Wingdings" panose="05000000000000000000" charset="0"/>
              <a:buChar char="v"/>
            </a:pPr>
            <a:endParaRPr lang="en-US" altLang="en-US" sz="2780" dirty="0">
              <a:solidFill>
                <a:schemeClr val="tx1"/>
              </a:solidFill>
            </a:endParaRPr>
          </a:p>
          <a:p>
            <a:pPr marL="285750" indent="-285750" algn="just">
              <a:lnSpc>
                <a:spcPts val="2350"/>
              </a:lnSpc>
              <a:buFont typeface="Wingdings" panose="05000000000000000000" charset="0"/>
              <a:buChar char="v"/>
            </a:pPr>
            <a:r>
              <a:rPr lang="en-US" altLang="en-US" sz="2780" dirty="0">
                <a:solidFill>
                  <a:schemeClr val="tx1"/>
                </a:solidFill>
              </a:rPr>
              <a:t>Contoh nyata dalam praktik bisnis Indonesia adalah Perseroan Terbatas (PT) yang diatur dalam UU No. 40 Tahun 2007, merupakan bentuk badan hukum perusahaan yang paling umum dipilih oleh pelaku usaha.</a:t>
            </a:r>
            <a:endParaRPr lang="en-US" altLang="en-US" sz="278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863600" y="694055"/>
            <a:ext cx="7416800" cy="1139825"/>
          </a:xfrm>
        </p:spPr>
        <p:txBody>
          <a:bodyPr>
            <a:normAutofit/>
          </a:bodyPr>
          <a:lstStyle/>
          <a:p>
            <a:pPr algn="ctr">
              <a:lnSpc>
                <a:spcPts val="2350"/>
              </a:lnSpc>
              <a:buFont typeface="Wingdings" panose="05000000000000000000" charset="0"/>
            </a:pPr>
            <a:r>
              <a:rPr lang="en-US" altLang="en-US" sz="2400" dirty="0">
                <a:solidFill>
                  <a:schemeClr val="tx1"/>
                </a:solidFill>
                <a:sym typeface="+mn-ea"/>
              </a:rPr>
              <a:t>Perusahaan Berbadan Hukum vs Tidak Berbadan Hukum</a:t>
            </a:r>
            <a:endParaRPr lang="en-US" altLang="en-US" sz="2400" b="1" dirty="0">
              <a:solidFill>
                <a:schemeClr val="tx1"/>
              </a:solidFill>
            </a:endParaRPr>
          </a:p>
        </p:txBody>
      </p:sp>
      <p:sp>
        <p:nvSpPr>
          <p:cNvPr id="3" name="Subtitle 1"/>
          <p:cNvSpPr txBox="1"/>
          <p:nvPr/>
        </p:nvSpPr>
        <p:spPr>
          <a:xfrm>
            <a:off x="618490" y="1259840"/>
            <a:ext cx="7811135" cy="474345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ts val="2350"/>
              </a:lnSpc>
              <a:buFont typeface="Wingdings" panose="05000000000000000000" charset="0"/>
            </a:pPr>
            <a:r>
              <a:rPr lang="en-US" altLang="en-US" sz="1900" dirty="0">
                <a:solidFill>
                  <a:schemeClr val="tx1"/>
                </a:solidFill>
              </a:rPr>
              <a:t>1. Perusahaan Berbadan Hukum</a:t>
            </a:r>
            <a:endParaRPr lang="en-US" altLang="en-US" sz="1900" dirty="0">
              <a:solidFill>
                <a:schemeClr val="tx1"/>
              </a:solidFill>
            </a:endParaRPr>
          </a:p>
          <a:p>
            <a:pPr algn="just">
              <a:lnSpc>
                <a:spcPts val="2350"/>
              </a:lnSpc>
              <a:buFont typeface="Wingdings" panose="05000000000000000000" charset="0"/>
            </a:pPr>
            <a:r>
              <a:rPr lang="en-US" altLang="en-US" sz="1900" dirty="0">
                <a:solidFill>
                  <a:schemeClr val="tx1"/>
                </a:solidFill>
              </a:rPr>
              <a:t>Subjek hukum adalah badan usaha itu sendiri sebagai entitas terpisah. Harta kekayaan perusahaan sepenuhnya terpisah dari harta pribadi pengurus dan pemilik. seperti Perseroan Terbatas, Koperasi, dan Yayasan.</a:t>
            </a:r>
            <a:endParaRPr lang="en-US" altLang="en-US" sz="1900" dirty="0">
              <a:solidFill>
                <a:schemeClr val="tx1"/>
              </a:solidFill>
            </a:endParaRPr>
          </a:p>
          <a:p>
            <a:pPr algn="just">
              <a:lnSpc>
                <a:spcPts val="2350"/>
              </a:lnSpc>
              <a:buFont typeface="Wingdings" panose="05000000000000000000" charset="0"/>
            </a:pPr>
            <a:endParaRPr lang="en-US" altLang="en-US" sz="1900" dirty="0">
              <a:solidFill>
                <a:schemeClr val="tx1"/>
              </a:solidFill>
            </a:endParaRPr>
          </a:p>
          <a:p>
            <a:pPr algn="just">
              <a:lnSpc>
                <a:spcPts val="2350"/>
              </a:lnSpc>
              <a:buFont typeface="Wingdings" panose="05000000000000000000" charset="0"/>
            </a:pPr>
            <a:r>
              <a:rPr lang="en-US" altLang="en-US" sz="1900" dirty="0">
                <a:solidFill>
                  <a:schemeClr val="tx1"/>
                </a:solidFill>
              </a:rPr>
              <a:t>2. Perusahaan Tidak Berbadan Hukum</a:t>
            </a:r>
            <a:endParaRPr lang="en-US" altLang="en-US" sz="1900" dirty="0">
              <a:solidFill>
                <a:schemeClr val="tx1"/>
              </a:solidFill>
            </a:endParaRPr>
          </a:p>
          <a:p>
            <a:pPr algn="just">
              <a:lnSpc>
                <a:spcPts val="2350"/>
              </a:lnSpc>
              <a:buFont typeface="Wingdings" panose="05000000000000000000" charset="0"/>
            </a:pPr>
            <a:r>
              <a:rPr lang="en-US" altLang="en-US" sz="1900" dirty="0">
                <a:solidFill>
                  <a:schemeClr val="tx1"/>
                </a:solidFill>
              </a:rPr>
              <a:t>Subjek hukum adalah pemilik atau pengurus secara pribadi. Tanggung jawab hukum dan keuangan melekat pada individu pemilik atau pengurus. seperti Firma, Persekutuan Komanditer (CV), Persekutuan Perdata.</a:t>
            </a:r>
            <a:endParaRPr lang="en-US" altLang="en-US" sz="1900" dirty="0">
              <a:solidFill>
                <a:schemeClr val="tx1"/>
              </a:solidFill>
            </a:endParaRPr>
          </a:p>
          <a:p>
            <a:pPr algn="just">
              <a:lnSpc>
                <a:spcPts val="2350"/>
              </a:lnSpc>
              <a:buFont typeface="Wingdings" panose="05000000000000000000" charset="0"/>
            </a:pPr>
            <a:endParaRPr lang="en-US" altLang="en-US" sz="1900" dirty="0">
              <a:solidFill>
                <a:schemeClr val="tx1"/>
              </a:solidFill>
            </a:endParaRPr>
          </a:p>
          <a:p>
            <a:pPr algn="just">
              <a:lnSpc>
                <a:spcPts val="2350"/>
              </a:lnSpc>
              <a:buFont typeface="Wingdings" panose="05000000000000000000" charset="0"/>
            </a:pPr>
            <a:r>
              <a:rPr lang="en-US" altLang="en-US" sz="1900" dirty="0">
                <a:solidFill>
                  <a:schemeClr val="tx1"/>
                </a:solidFill>
              </a:rPr>
              <a:t>Dampak Hukum Penting: Perbedaan status ini memiliki konsekuensi signifikan terhadap perlindungan aset pribadi pemilik dan tingkat tanggung jawab hukum yang harus dipikul dalam menghadapi risiko bisnis dan tuntutan hukum.</a:t>
            </a:r>
            <a:endParaRPr lang="en-US" altLang="en-US" sz="19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863600" y="694055"/>
            <a:ext cx="7416800" cy="1139825"/>
          </a:xfrm>
        </p:spPr>
        <p:txBody>
          <a:bodyPr>
            <a:normAutofit/>
          </a:bodyPr>
          <a:lstStyle/>
          <a:p>
            <a:pPr algn="ctr">
              <a:lnSpc>
                <a:spcPts val="2350"/>
              </a:lnSpc>
              <a:buFont typeface="Wingdings" panose="05000000000000000000" charset="0"/>
            </a:pPr>
            <a:r>
              <a:rPr lang="en-US" altLang="en-US" sz="2400" b="1" dirty="0">
                <a:solidFill>
                  <a:schemeClr val="tx1"/>
                </a:solidFill>
              </a:rPr>
              <a:t>Ruang Lingkup Perusahaan</a:t>
            </a:r>
            <a:endParaRPr lang="en-US" altLang="en-US" sz="2400" b="1" dirty="0">
              <a:solidFill>
                <a:schemeClr val="tx1"/>
              </a:solidFill>
            </a:endParaRPr>
          </a:p>
        </p:txBody>
      </p:sp>
      <p:sp>
        <p:nvSpPr>
          <p:cNvPr id="3" name="Subtitle 1"/>
          <p:cNvSpPr txBox="1"/>
          <p:nvPr/>
        </p:nvSpPr>
        <p:spPr>
          <a:xfrm>
            <a:off x="618490" y="1259840"/>
            <a:ext cx="7811135" cy="474345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ts val="2350"/>
              </a:lnSpc>
              <a:buFont typeface="Wingdings" panose="05000000000000000000" charset="0"/>
            </a:pPr>
            <a:r>
              <a:rPr lang="en-US" altLang="en-US" sz="1900" dirty="0">
                <a:solidFill>
                  <a:schemeClr val="tx1"/>
                </a:solidFill>
              </a:rPr>
              <a:t>Ruang lingkup hukum perusahaan mencakup seluruh siklus kehidupan perusahaan mulai dari aspek pendirian, pengelolaan operasional harian, perubahan struktur organisasi, hingga proses pembubaran dan likuidasi perusahaan.</a:t>
            </a:r>
            <a:endParaRPr lang="en-US" altLang="en-US" sz="1900" dirty="0">
              <a:solidFill>
                <a:schemeClr val="tx1"/>
              </a:solidFill>
            </a:endParaRPr>
          </a:p>
          <a:p>
            <a:pPr algn="just">
              <a:lnSpc>
                <a:spcPts val="2350"/>
              </a:lnSpc>
              <a:buFont typeface="Wingdings" panose="05000000000000000000" charset="0"/>
            </a:pPr>
            <a:r>
              <a:rPr lang="en-US" altLang="en-US" sz="1900" dirty="0">
                <a:solidFill>
                  <a:schemeClr val="tx1"/>
                </a:solidFill>
              </a:rPr>
              <a:t>Organ Perusahaan dan Fungsinya</a:t>
            </a:r>
            <a:endParaRPr lang="en-US" altLang="en-US" sz="1900" dirty="0">
              <a:solidFill>
                <a:schemeClr val="tx1"/>
              </a:solidFill>
            </a:endParaRPr>
          </a:p>
          <a:p>
            <a:pPr algn="just">
              <a:lnSpc>
                <a:spcPts val="2350"/>
              </a:lnSpc>
              <a:buFont typeface="Wingdings" panose="05000000000000000000" charset="0"/>
            </a:pPr>
            <a:r>
              <a:rPr lang="en-US" altLang="en-US" sz="1900" dirty="0">
                <a:solidFill>
                  <a:schemeClr val="tx1"/>
                </a:solidFill>
              </a:rPr>
              <a:t>Berdasarkan UU No. 40 Tahun 2007, organ perusahaan utama terdiri dari Rapat Umum Pemegang Saham (RUPS) sebagai pemegang kekuasaan tertinggi, Direksi sebagai pelaksana pengurusan, dan Dewan Komisaris sebagai pengawas.</a:t>
            </a:r>
            <a:endParaRPr lang="en-US" altLang="en-US" sz="1900" dirty="0">
              <a:solidFill>
                <a:schemeClr val="tx1"/>
              </a:solidFill>
            </a:endParaRPr>
          </a:p>
          <a:p>
            <a:pPr algn="just">
              <a:lnSpc>
                <a:spcPts val="2350"/>
              </a:lnSpc>
              <a:buFont typeface="Wingdings" panose="05000000000000000000" charset="0"/>
            </a:pPr>
            <a:endParaRPr lang="en-US" altLang="en-US" sz="1900" dirty="0">
              <a:solidFill>
                <a:schemeClr val="tx1"/>
              </a:solidFill>
            </a:endParaRPr>
          </a:p>
          <a:p>
            <a:pPr algn="just">
              <a:lnSpc>
                <a:spcPts val="2350"/>
              </a:lnSpc>
              <a:buFont typeface="Wingdings" panose="05000000000000000000" charset="0"/>
            </a:pPr>
            <a:r>
              <a:rPr lang="en-US" altLang="en-US" sz="1900" dirty="0">
                <a:solidFill>
                  <a:schemeClr val="tx1"/>
                </a:solidFill>
              </a:rPr>
              <a:t>Aspek hukum terkait meliputi ketenagakerjaan, kontrak bisnis, perpajakan, perlindungan lingkungan, dan implementasi tanggung jawab sosial perusahaan (Corporate Social Responsibility).</a:t>
            </a:r>
            <a:endParaRPr lang="en-US" altLang="en-US" sz="19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863600" y="694055"/>
            <a:ext cx="7416800" cy="1139825"/>
          </a:xfrm>
        </p:spPr>
        <p:txBody>
          <a:bodyPr>
            <a:normAutofit/>
          </a:bodyPr>
          <a:lstStyle/>
          <a:p>
            <a:pPr algn="ctr">
              <a:lnSpc>
                <a:spcPts val="2350"/>
              </a:lnSpc>
              <a:buFont typeface="Wingdings" panose="05000000000000000000" charset="0"/>
            </a:pPr>
            <a:r>
              <a:rPr lang="en-US" altLang="en-US" sz="2400" b="1" dirty="0">
                <a:solidFill>
                  <a:schemeClr val="tx1"/>
                </a:solidFill>
              </a:rPr>
              <a:t>Organ Perusahaan dan Fungsinya</a:t>
            </a:r>
            <a:endParaRPr lang="en-US" altLang="en-US" sz="2400" b="1" dirty="0">
              <a:solidFill>
                <a:schemeClr val="tx1"/>
              </a:solidFill>
            </a:endParaRPr>
          </a:p>
        </p:txBody>
      </p:sp>
      <p:sp>
        <p:nvSpPr>
          <p:cNvPr id="3" name="Subtitle 1"/>
          <p:cNvSpPr txBox="1"/>
          <p:nvPr/>
        </p:nvSpPr>
        <p:spPr>
          <a:xfrm>
            <a:off x="618490" y="1618615"/>
            <a:ext cx="7811135" cy="474345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ts val="2350"/>
              </a:lnSpc>
              <a:buFont typeface="Wingdings" panose="05000000000000000000" charset="0"/>
            </a:pPr>
            <a:r>
              <a:rPr lang="en-US" altLang="en-US" sz="1900" dirty="0">
                <a:solidFill>
                  <a:schemeClr val="tx1"/>
                </a:solidFill>
              </a:rPr>
              <a:t>1. RUPS (Rapat Umum Pemegang Saham) - Organ tertinggi yang berwenang mengambil keputusan strategis perusahaan, melakukan pengawasan tertinggi terhadap manajemen, dan menetapkan kebijakan fundamental perusahaan.</a:t>
            </a:r>
            <a:endParaRPr lang="en-US" altLang="en-US" sz="1900" dirty="0">
              <a:solidFill>
                <a:schemeClr val="tx1"/>
              </a:solidFill>
            </a:endParaRPr>
          </a:p>
          <a:p>
            <a:pPr algn="just">
              <a:lnSpc>
                <a:spcPts val="2350"/>
              </a:lnSpc>
              <a:buFont typeface="Wingdings" panose="05000000000000000000" charset="0"/>
            </a:pPr>
            <a:endParaRPr lang="en-US" altLang="en-US" sz="1900" dirty="0">
              <a:solidFill>
                <a:schemeClr val="tx1"/>
              </a:solidFill>
            </a:endParaRPr>
          </a:p>
          <a:p>
            <a:pPr algn="just">
              <a:lnSpc>
                <a:spcPts val="2350"/>
              </a:lnSpc>
              <a:buFont typeface="Wingdings" panose="05000000000000000000" charset="0"/>
            </a:pPr>
            <a:r>
              <a:rPr lang="en-US" altLang="en-US" sz="1900" dirty="0">
                <a:solidFill>
                  <a:schemeClr val="tx1"/>
                </a:solidFill>
              </a:rPr>
              <a:t>2. Direksi - Bertanggung jawab penuh atas pengelolaan operasional perusahaan, mewakili perusahaan dalam hubungan dengan pihak ketiga, dan melaksanakan kebijakan yang ditetapkan RUPS.</a:t>
            </a:r>
            <a:endParaRPr lang="en-US" altLang="en-US" sz="1900" dirty="0">
              <a:solidFill>
                <a:schemeClr val="tx1"/>
              </a:solidFill>
            </a:endParaRPr>
          </a:p>
          <a:p>
            <a:pPr algn="just">
              <a:lnSpc>
                <a:spcPts val="2350"/>
              </a:lnSpc>
              <a:buFont typeface="Wingdings" panose="05000000000000000000" charset="0"/>
            </a:pPr>
            <a:endParaRPr lang="en-US" altLang="en-US" sz="19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863600" y="694055"/>
            <a:ext cx="7416800" cy="1139825"/>
          </a:xfrm>
        </p:spPr>
        <p:txBody>
          <a:bodyPr>
            <a:normAutofit/>
          </a:bodyPr>
          <a:lstStyle/>
          <a:p>
            <a:pPr algn="ctr">
              <a:lnSpc>
                <a:spcPts val="2350"/>
              </a:lnSpc>
              <a:buFont typeface="Wingdings" panose="05000000000000000000" charset="0"/>
            </a:pPr>
            <a:r>
              <a:rPr lang="en-US" altLang="en-US" sz="2400" b="1" dirty="0">
                <a:solidFill>
                  <a:schemeClr val="tx1"/>
                </a:solidFill>
              </a:rPr>
              <a:t>Organ Perusahaan dan Fungsinya</a:t>
            </a:r>
            <a:endParaRPr lang="en-US" altLang="en-US" sz="2400" b="1" dirty="0">
              <a:solidFill>
                <a:schemeClr val="tx1"/>
              </a:solidFill>
            </a:endParaRPr>
          </a:p>
        </p:txBody>
      </p:sp>
      <p:sp>
        <p:nvSpPr>
          <p:cNvPr id="3" name="Subtitle 1"/>
          <p:cNvSpPr txBox="1"/>
          <p:nvPr/>
        </p:nvSpPr>
        <p:spPr>
          <a:xfrm>
            <a:off x="618490" y="1116330"/>
            <a:ext cx="7811135" cy="474345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ts val="2350"/>
              </a:lnSpc>
              <a:buFont typeface="Wingdings" panose="05000000000000000000" charset="0"/>
            </a:pPr>
            <a:endParaRPr lang="en-US" altLang="en-US" sz="1900" dirty="0">
              <a:solidFill>
                <a:schemeClr val="tx1"/>
              </a:solidFill>
            </a:endParaRPr>
          </a:p>
          <a:p>
            <a:pPr algn="just">
              <a:lnSpc>
                <a:spcPts val="2350"/>
              </a:lnSpc>
              <a:buFont typeface="Wingdings" panose="05000000000000000000" charset="0"/>
            </a:pPr>
            <a:r>
              <a:rPr lang="en-US" altLang="en-US" sz="1900" dirty="0">
                <a:solidFill>
                  <a:schemeClr val="tx1"/>
                </a:solidFill>
              </a:rPr>
              <a:t>3. Dewan Komisaris - Melakukan pengawasan atas kebijakan pengurusan Direksi, memberikan nasihat strategis, dan memastikan perusahaan beroperasi sesuai anggaran dasar dan peraturan yang berlaku.</a:t>
            </a:r>
            <a:endParaRPr lang="en-US" altLang="en-US" sz="1900" dirty="0">
              <a:solidFill>
                <a:schemeClr val="tx1"/>
              </a:solidFill>
            </a:endParaRPr>
          </a:p>
          <a:p>
            <a:pPr algn="just">
              <a:lnSpc>
                <a:spcPts val="2350"/>
              </a:lnSpc>
              <a:buFont typeface="Wingdings" panose="05000000000000000000" charset="0"/>
            </a:pPr>
            <a:endParaRPr lang="en-US" altLang="en-US" sz="1900" dirty="0">
              <a:solidFill>
                <a:schemeClr val="tx1"/>
              </a:solidFill>
            </a:endParaRPr>
          </a:p>
          <a:p>
            <a:pPr algn="just">
              <a:lnSpc>
                <a:spcPts val="2350"/>
              </a:lnSpc>
              <a:buFont typeface="Wingdings" panose="05000000000000000000" charset="0"/>
            </a:pPr>
            <a:r>
              <a:rPr lang="en-US" altLang="en-US" sz="1900" dirty="0">
                <a:solidFill>
                  <a:schemeClr val="tx1"/>
                </a:solidFill>
              </a:rPr>
              <a:t>Contoh Kasus Nyata: Peran Dewan Komisaris menjadi krusial dalam mencegah penyalahgunaan dana perusahaan, seperti kasus yang sering terjadi di perusahaan publik dimana pengawasan yang ketat dapat mendeteksi irregularitas finansial sejak dini.</a:t>
            </a:r>
            <a:endParaRPr lang="en-US" altLang="en-US" sz="19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863600" y="694055"/>
            <a:ext cx="7416800" cy="1139825"/>
          </a:xfrm>
        </p:spPr>
        <p:txBody>
          <a:bodyPr>
            <a:normAutofit/>
          </a:bodyPr>
          <a:lstStyle/>
          <a:p>
            <a:pPr algn="ctr">
              <a:lnSpc>
                <a:spcPts val="2350"/>
              </a:lnSpc>
              <a:buFont typeface="Wingdings" panose="05000000000000000000" charset="0"/>
            </a:pPr>
            <a:r>
              <a:rPr lang="en-US" altLang="en-US" sz="2400" b="1" dirty="0">
                <a:solidFill>
                  <a:schemeClr val="tx1"/>
                </a:solidFill>
              </a:rPr>
              <a:t>Sumber Hukum Perusahaan</a:t>
            </a:r>
            <a:endParaRPr lang="en-US" altLang="en-US" sz="2400" b="1" dirty="0">
              <a:solidFill>
                <a:schemeClr val="tx1"/>
              </a:solidFill>
            </a:endParaRPr>
          </a:p>
        </p:txBody>
      </p:sp>
      <p:sp>
        <p:nvSpPr>
          <p:cNvPr id="3" name="Subtitle 1"/>
          <p:cNvSpPr txBox="1"/>
          <p:nvPr/>
        </p:nvSpPr>
        <p:spPr>
          <a:xfrm>
            <a:off x="618490" y="1546860"/>
            <a:ext cx="7811135" cy="474345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ts val="2350"/>
              </a:lnSpc>
              <a:buFont typeface="Wingdings" panose="05000000000000000000" charset="0"/>
            </a:pPr>
            <a:r>
              <a:rPr lang="en-US" altLang="en-US" sz="2000" dirty="0">
                <a:solidFill>
                  <a:schemeClr val="tx1"/>
                </a:solidFill>
              </a:rPr>
              <a:t>1. Perundang-undangan - Sumber hukum primer meliputi UU No. 40 Tahun 2007 tentang Perseroan Terbatas, berbagai Peraturan Otoritas Jasa Keuangan (OJK), dan Peraturan Kementerian Hukum dan HAM yang mengatur detail teknis operasional perusahaan</a:t>
            </a:r>
            <a:endParaRPr lang="en-US" altLang="en-US" sz="2000" dirty="0">
              <a:solidFill>
                <a:schemeClr val="tx1"/>
              </a:solidFill>
            </a:endParaRPr>
          </a:p>
          <a:p>
            <a:pPr algn="just">
              <a:lnSpc>
                <a:spcPts val="2350"/>
              </a:lnSpc>
              <a:buFont typeface="Wingdings" panose="05000000000000000000" charset="0"/>
            </a:pPr>
            <a:endParaRPr lang="en-US" altLang="en-US" sz="2000" dirty="0">
              <a:solidFill>
                <a:schemeClr val="tx1"/>
              </a:solidFill>
            </a:endParaRPr>
          </a:p>
          <a:p>
            <a:pPr algn="just">
              <a:lnSpc>
                <a:spcPts val="2350"/>
              </a:lnSpc>
              <a:buFont typeface="Wingdings" panose="05000000000000000000" charset="0"/>
            </a:pPr>
            <a:r>
              <a:rPr lang="en-US" altLang="en-US" sz="2000" dirty="0">
                <a:solidFill>
                  <a:schemeClr val="tx1"/>
                </a:solidFill>
              </a:rPr>
              <a:t>2. Kontrak Perusahaan - Perjanjian-perjanjian yang mengikat secara hukum termasuk perjanjian kerja dengan karyawan, kontrak kerjasama bisnis dengan mitra, dan Memorandum of Understanding (MoU) yang menjadi dasar hubungan hukum dengan berbagai pihak.</a:t>
            </a:r>
            <a:endParaRPr lang="en-US" altLang="en-US" sz="2000" dirty="0">
              <a:solidFill>
                <a:schemeClr val="tx1"/>
              </a:solidFill>
            </a:endParaRPr>
          </a:p>
          <a:p>
            <a:pPr algn="just">
              <a:lnSpc>
                <a:spcPts val="2350"/>
              </a:lnSpc>
              <a:buFont typeface="Wingdings" panose="05000000000000000000" charset="0"/>
            </a:pPr>
            <a:endParaRPr lang="en-US" altLang="en-US" sz="20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863600" y="694055"/>
            <a:ext cx="7416800" cy="1139825"/>
          </a:xfrm>
        </p:spPr>
        <p:txBody>
          <a:bodyPr>
            <a:normAutofit/>
          </a:bodyPr>
          <a:lstStyle/>
          <a:p>
            <a:pPr algn="ctr">
              <a:lnSpc>
                <a:spcPts val="2350"/>
              </a:lnSpc>
              <a:buFont typeface="Wingdings" panose="05000000000000000000" charset="0"/>
            </a:pPr>
            <a:r>
              <a:rPr lang="en-US" altLang="en-US" sz="2400" b="1" dirty="0">
                <a:solidFill>
                  <a:schemeClr val="tx1"/>
                </a:solidFill>
              </a:rPr>
              <a:t>Sumber Hukum Perusahaan</a:t>
            </a:r>
            <a:endParaRPr lang="en-US" altLang="en-US" sz="2400" b="1" dirty="0">
              <a:solidFill>
                <a:schemeClr val="tx1"/>
              </a:solidFill>
            </a:endParaRPr>
          </a:p>
        </p:txBody>
      </p:sp>
      <p:sp>
        <p:nvSpPr>
          <p:cNvPr id="3" name="Subtitle 1"/>
          <p:cNvSpPr txBox="1"/>
          <p:nvPr/>
        </p:nvSpPr>
        <p:spPr>
          <a:xfrm>
            <a:off x="618490" y="1618615"/>
            <a:ext cx="7811135" cy="474345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ts val="2350"/>
              </a:lnSpc>
              <a:buFont typeface="Wingdings" panose="05000000000000000000" charset="0"/>
            </a:pPr>
            <a:r>
              <a:rPr lang="en-US" altLang="en-US" sz="2000" dirty="0">
                <a:solidFill>
                  <a:schemeClr val="tx1"/>
                </a:solidFill>
              </a:rPr>
              <a:t>3. Yurisprudensi - Keputusan-keputusan pengadilan yang telah memiliki kekuatan hukum tetap dan menjadi acuan dalam penyelesaian sengketa perusahaan sejenis di masa mendatang, memberikan interpretasi praktis terhadap peraturan yang ada.</a:t>
            </a:r>
            <a:endParaRPr lang="en-US" altLang="en-US" sz="2000" dirty="0">
              <a:solidFill>
                <a:schemeClr val="tx1"/>
              </a:solidFill>
            </a:endParaRPr>
          </a:p>
          <a:p>
            <a:pPr algn="just">
              <a:lnSpc>
                <a:spcPts val="2350"/>
              </a:lnSpc>
              <a:buFont typeface="Wingdings" panose="05000000000000000000" charset="0"/>
            </a:pPr>
            <a:endParaRPr lang="en-US" altLang="en-US" sz="2000" dirty="0">
              <a:solidFill>
                <a:schemeClr val="tx1"/>
              </a:solidFill>
            </a:endParaRPr>
          </a:p>
          <a:p>
            <a:pPr algn="just">
              <a:lnSpc>
                <a:spcPts val="2350"/>
              </a:lnSpc>
              <a:buFont typeface="Wingdings" panose="05000000000000000000" charset="0"/>
            </a:pPr>
            <a:r>
              <a:rPr lang="en-US" altLang="en-US" sz="2000" dirty="0">
                <a:solidFill>
                  <a:schemeClr val="tx1"/>
                </a:solidFill>
              </a:rPr>
              <a:t>4. Kebiasaan Bisnis - Praktik-praktik bisnis yang telah berlangsung secara konsisten dalam dunia usaha dan diakui secara hukum sebagai norma yang mengikat, terutama dalam transaksi komersial dan hubungan bisnis internasional.Praktik-praktik bisnis yang telah berlangsung secara konsisten dalam dunia usaha dan diakui secara hukum sebagai norma yang mengikat, terutama dalam transaksi komersial dan hubungan bisnis internasional.</a:t>
            </a:r>
            <a:endParaRPr lang="en-US" altLang="en-US" sz="20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slow">
    <p:fade thruBlk="1"/>
  </p:transition>
</p:sld>
</file>

<file path=ppt/tags/tag1.xml><?xml version="1.0" encoding="utf-8"?>
<p:tagLst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ags/tag2.xml><?xml version="1.0" encoding="utf-8"?>
<p:tagLst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7364</Words>
  <Application>WPS Presentation</Application>
  <PresentationFormat>On-screen Show (4:3)</PresentationFormat>
  <Paragraphs>103</Paragraphs>
  <Slides>15</Slides>
  <Notes>7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15</vt:i4>
      </vt:variant>
    </vt:vector>
  </HeadingPairs>
  <TitlesOfParts>
    <vt:vector size="25" baseType="lpstr">
      <vt:lpstr>Arial</vt:lpstr>
      <vt:lpstr>SimSun</vt:lpstr>
      <vt:lpstr>Wingdings</vt:lpstr>
      <vt:lpstr>Calibri</vt:lpstr>
      <vt:lpstr>Times New Roman</vt:lpstr>
      <vt:lpstr>Cambria</vt:lpstr>
      <vt:lpstr>Wingdings</vt:lpstr>
      <vt:lpstr>Microsoft YaHei</vt:lpstr>
      <vt:lpstr>Arial Unicode MS</vt:lpstr>
      <vt:lpstr>Office Theme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IBI Darmajaya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Intan Meitasari</cp:lastModifiedBy>
  <cp:revision>522</cp:revision>
  <cp:lastPrinted>2017-08-29T02:54:00Z</cp:lastPrinted>
  <dcterms:created xsi:type="dcterms:W3CDTF">2010-04-18T12:06:00Z</dcterms:created>
  <dcterms:modified xsi:type="dcterms:W3CDTF">2025-09-25T08:27:56Z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63FF5585FBAC497AA5C1E1856302071D_12</vt:lpwstr>
  </property>
  <property fmtid="{D5CDD505-2E9C-101B-9397-08002B2CF9AE}" pid="3" name="KSOProductBuildVer">
    <vt:lpwstr>1033-12.2.0.22549</vt:lpwstr>
  </property>
</Properties>
</file>