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7"/>
  </p:handoutMasterIdLst>
  <p:sldIdLst>
    <p:sldId id="256" r:id="rId3"/>
    <p:sldId id="318" r:id="rId5"/>
    <p:sldId id="353" r:id="rId6"/>
    <p:sldId id="355" r:id="rId7"/>
    <p:sldId id="331" r:id="rId8"/>
    <p:sldId id="354" r:id="rId9"/>
    <p:sldId id="357" r:id="rId10"/>
    <p:sldId id="356" r:id="rId11"/>
    <p:sldId id="347" r:id="rId12"/>
    <p:sldId id="358" r:id="rId13"/>
    <p:sldId id="350" r:id="rId14"/>
    <p:sldId id="351" r:id="rId15"/>
    <p:sldId id="300" r:id="rId16"/>
  </p:sldIdLst>
  <p:sldSz cx="9144000" cy="6858000" type="screen4x3"/>
  <p:notesSz cx="7045325" cy="9345295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深色样式 2 - 强调 1/强调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580" autoAdjust="0"/>
  </p:normalViewPr>
  <p:slideViewPr>
    <p:cSldViewPr showGuides="1">
      <p:cViewPr varScale="1">
        <p:scale>
          <a:sx n="70" d="100"/>
          <a:sy n="70" d="100"/>
        </p:scale>
        <p:origin x="12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2" Type="http://schemas.openxmlformats.org/officeDocument/2006/relationships/tags" Target="tags/tag2.xml"/><Relationship Id="rId21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comments" Target="../comments/commen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0" y="2571744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KONTRAK PERKULIAHAN</a:t>
            </a:r>
            <a:endParaRPr lang="en-US" sz="4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560840" cy="5832648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en-US" sz="1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KOMPONEN PENILAIAN</a:t>
            </a:r>
            <a:endParaRPr lang="en-US" sz="1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en-US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en-US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1950" indent="-361950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Hadir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tepat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waktu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marL="361950" indent="-361950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berpakaian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bersikap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sopan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marL="361950" indent="-361950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Komponen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Penilaian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a.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Kehadiran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minimal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b.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Mengikuti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UTS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c.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Mengikuti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UAS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d.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Etika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marL="1162050" indent="-1162050"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  e.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Menunjukkan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aktivitas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antusias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,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serta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mengerjakan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tugas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tepat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waktu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(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20%)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marL="1162050" indent="-1162050" algn="l"/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marL="1162050" indent="-1162050" algn="l"/>
            <a:r>
              <a:rPr lang="en-US" sz="7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NOTE 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: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marL="447675" indent="-447675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Semuan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komponen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merupakan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hal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yang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sangat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penting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dalam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evaluasi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hasil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pembelajaran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marL="447675" indent="-447675" algn="l">
              <a:buAutoNum type="arabicPeriod"/>
            </a:pP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penilaian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proses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lebih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besar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di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bandingkan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dengan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bobot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ujian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algn="l"/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       (proses 60%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dan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ujian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40 </a:t>
            </a:r>
            <a:r>
              <a:rPr lang="en-US" sz="7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%)</a:t>
            </a:r>
            <a:endParaRPr lang="en-US" sz="7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algn="l"/>
            <a:r>
              <a:rPr lang="en-US" sz="7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3. </a:t>
            </a:r>
            <a:r>
              <a:rPr lang="en-US" sz="7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etika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=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tugas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+ </a:t>
            </a:r>
            <a:r>
              <a:rPr lang="en-US" sz="72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nilai</a:t>
            </a:r>
            <a:r>
              <a:rPr lang="en-US" sz="7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presensi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+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tingkah</a:t>
            </a: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Cambria" panose="02040503050406030204" pitchFamily="18" charset="0"/>
              </a:rPr>
              <a:t>laku</a:t>
            </a:r>
            <a:endParaRPr 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Cambria" panose="02040503050406030204" pitchFamily="18" charset="0"/>
            </a:endParaRPr>
          </a:p>
          <a:p>
            <a:pPr algn="l"/>
            <a:endParaRPr lang="en-US" sz="72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algn="l"/>
            <a:r>
              <a:rPr lang="en-US" sz="7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endParaRPr lang="en-US" sz="7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344816" cy="4802088"/>
          </a:xfrm>
        </p:spPr>
        <p:txBody>
          <a:bodyPr/>
          <a:lstStyle/>
          <a:p>
            <a:pPr algn="r"/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SUMBER 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BELAJAR</a:t>
            </a:r>
            <a:endParaRPr lang="en-US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/>
          </a:p>
          <a:p>
            <a:pPr marL="463550" lvl="1" indent="-409575" algn="l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Buku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wajib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: </a:t>
            </a:r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463550" lvl="1" indent="-409575" algn="l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Buku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pendukung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463550" lvl="1" indent="-409575" algn="l"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Referensi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online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bebas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menggunakan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sumber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belajar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asal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dapat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memenuhi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target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pembelajaran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en-US" dirty="0"/>
          </a:p>
        </p:txBody>
      </p:sp>
      <p:pic>
        <p:nvPicPr>
          <p:cNvPr id="3" name="Picture 2" descr="F:\LAMPUNG\GALERY\KARIKATUR\research.gif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580112" y="1556792"/>
            <a:ext cx="2110653" cy="146260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344816" cy="4802088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en-US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SANKSI</a:t>
            </a:r>
            <a:endParaRPr lang="en-US" sz="3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memenuhi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kewajiban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antara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lain :</a:t>
            </a:r>
            <a:endParaRPr lang="en-US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1.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ehadiran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endParaRPr lang="en-US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287655" indent="-233680" algn="l"/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2.Tidak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mengerjakan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mengumpulkan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melebihi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batas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waktu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telah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tentukan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endParaRPr lang="en-US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3.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Pelanggaran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Etika</a:t>
            </a:r>
            <a:endParaRPr lang="en-US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Hal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tersebut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akan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kenakan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sanksi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berupa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pengurangan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nilai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ketidaklulusan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  <a:endParaRPr lang="en-US" sz="4000" b="1"/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/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/>
          <p:nvPr/>
        </p:nvSpPr>
        <p:spPr>
          <a:xfrm>
            <a:off x="492034" y="692696"/>
            <a:ext cx="7920880" cy="5141168"/>
          </a:xfrm>
          <a:prstGeom prst="rect">
            <a:avLst/>
          </a:prstGeom>
        </p:spPr>
        <p:txBody>
          <a:bodyPr vert="horz" lIns="91440" tIns="45720" rIns="91440" bIns="45720" rtlCol="0">
            <a:normAutofit fontScale="3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76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DATA DOSEN</a:t>
            </a:r>
            <a:endParaRPr lang="en-US" sz="76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l"/>
            <a:endParaRPr lang="en-ID" sz="4000" b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sz="5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Nama </a:t>
            </a:r>
            <a:r>
              <a:rPr lang="en-US" sz="5800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US" sz="5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: INTAN MEITASARI, S.H., M.H.</a:t>
            </a:r>
            <a:endParaRPr lang="en-US" sz="5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sz="5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endParaRPr lang="en-US" sz="5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sz="5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No. HP : 081331332998</a:t>
            </a:r>
            <a:endParaRPr lang="en-US" sz="5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sz="5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Email: intanmeitasari@darmajaya.ac.id</a:t>
            </a:r>
            <a:endParaRPr lang="en-US" sz="5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sz="5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sz="5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Program </a:t>
            </a:r>
            <a:r>
              <a:rPr lang="en-US" sz="58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Studi</a:t>
            </a:r>
            <a:r>
              <a:rPr lang="en-US" sz="5800" b="1" dirty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  <a:r>
              <a:rPr lang="en-US" sz="5800" dirty="0">
                <a:solidFill>
                  <a:schemeClr val="tx1"/>
                </a:solidFill>
                <a:latin typeface="Arial Black" panose="020B0A04020102020204" pitchFamily="34" charset="0"/>
              </a:rPr>
              <a:t>  Hukum Bisnis</a:t>
            </a:r>
            <a:endParaRPr lang="en-US" sz="5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sz="5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US" sz="5800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Fakultas</a:t>
            </a:r>
            <a:r>
              <a:rPr lang="en-US" sz="5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: DHPP</a:t>
            </a:r>
            <a:endParaRPr lang="en-ID" sz="5800" b="1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endParaRPr lang="en-ID" dirty="0" smtClean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endParaRPr lang="en-ID" dirty="0" smtClean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l"/>
            <a:r>
              <a:rPr lang="en-ID" dirty="0" smtClean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endParaRPr lang="en-ID" dirty="0" smtClean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620688"/>
            <a:ext cx="7272808" cy="5328592"/>
          </a:xfrm>
        </p:spPr>
        <p:txBody>
          <a:bodyPr>
            <a:normAutofit fontScale="40000" lnSpcReduction="20000"/>
          </a:bodyPr>
          <a:lstStyle/>
          <a:p>
            <a:pPr algn="r"/>
            <a:r>
              <a:rPr lang="en-US" sz="80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TATA TERTIB MAHASISWA</a:t>
            </a:r>
            <a:endParaRPr lang="en-US" sz="80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r"/>
            <a:endParaRPr lang="en-US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r"/>
            <a:endParaRPr lang="en-US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l"/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proses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berlangsung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harus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mematuhi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hal-hal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sebagai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berikut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  <a:endParaRPr lang="en-US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Keterlambatan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kehadiran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maksimal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15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menit</a:t>
            </a:r>
            <a:endParaRPr lang="en-US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Menjaga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kebersihan</a:t>
            </a:r>
            <a:r>
              <a:rPr lang="en-US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ruangan</a:t>
            </a:r>
            <a:endParaRPr lang="en-US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Berpakaian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rapi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memakai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sandal;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topi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;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kaos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oblong;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celana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pendek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celana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robek</a:t>
            </a:r>
            <a:endParaRPr lang="en-ID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Gadget (smartphone,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handphone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, tablet,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dsb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)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harap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dimatikan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di silent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diperkenankan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menggunakan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gadget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  <a:endParaRPr lang="en-ID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Dilarang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ataupun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merokok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Minum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diperbolehkan</a:t>
            </a:r>
            <a:endParaRPr lang="en-ID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dikumpulkan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sesuai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dengan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kesepakatan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dengan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merupakan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hasil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mandiri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bukan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hasil</a:t>
            </a:r>
            <a:r>
              <a:rPr lang="en-ID" sz="45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4500" dirty="0" err="1">
                <a:solidFill>
                  <a:schemeClr val="tx1"/>
                </a:solidFill>
                <a:latin typeface="Arial Black" panose="020B0A04020102020204" pitchFamily="34" charset="0"/>
              </a:rPr>
              <a:t>plagiat</a:t>
            </a:r>
            <a:endParaRPr lang="en-ID" sz="45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755650" y="836613"/>
            <a:ext cx="7272338" cy="5090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+mj-lt"/>
              <a:buAutoNum type="arabicPeriod" startAt="7"/>
            </a:pP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diperkenankan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membuat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kegaduhan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. Pay attention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kelas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  <a:endParaRPr lang="en-US" sz="20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457200" indent="-457200" algn="l">
              <a:buFont typeface="+mj-lt"/>
              <a:buAutoNum type="arabicPeriod" startAt="7"/>
            </a:pP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Pada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saat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kuis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/UTS/UAS,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diperkenankan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mencontek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bekerja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sama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lain. </a:t>
            </a:r>
            <a:endParaRPr lang="en-ID" sz="20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457200" indent="-457200" algn="l">
              <a:buFont typeface="+mj-lt"/>
              <a:buAutoNum type="arabicPeriod" startAt="7"/>
            </a:pPr>
            <a:r>
              <a:rPr lang="en-ID" sz="2000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Komplain</a:t>
            </a:r>
            <a:r>
              <a:rPr lang="en-ID" sz="2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/</a:t>
            </a:r>
            <a:r>
              <a:rPr lang="en-ID" sz="2000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keberatan</a:t>
            </a:r>
            <a:r>
              <a:rPr lang="en-ID" sz="2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terhadap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nilai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akhir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dilakukan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terhadap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kesalahan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hitung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bukan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menaikkan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nilai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lebih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tinggi</a:t>
            </a:r>
            <a:endParaRPr lang="en-ID" sz="20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457200" indent="-457200" algn="l">
              <a:buFont typeface="+mj-lt"/>
              <a:buAutoNum type="arabicPeriod" startAt="7"/>
            </a:pP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Komplain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/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keberatan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dilakukan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langsung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oleh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melalui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Arial Black" panose="020B0A040201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Arial Black" panose="020B0A04020102020204" pitchFamily="34" charset="0"/>
              </a:rPr>
              <a:t> lain</a:t>
            </a:r>
            <a:endParaRPr lang="en-ID" sz="20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457200" indent="-457200" algn="l">
              <a:buFont typeface="+mj-lt"/>
              <a:buAutoNum type="arabicPeriod" startAt="7"/>
            </a:pP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Dilarang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berbuat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asusila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perbuatan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lain yang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mencemarkan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nama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institusi</a:t>
            </a:r>
            <a:r>
              <a:rPr lang="en-US" sz="2000" dirty="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.</a:t>
            </a:r>
            <a:endParaRPr lang="id-ID" sz="2000" dirty="0">
              <a:solidFill>
                <a:schemeClr val="tx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 startAt="7"/>
            </a:pPr>
            <a:endParaRPr lang="en-US" sz="24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332656"/>
            <a:ext cx="7848872" cy="5976664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31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KEWAJIBAN </a:t>
            </a:r>
            <a:r>
              <a:rPr lang="en-US" sz="31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MAHASISWA DAN DOSEN</a:t>
            </a:r>
            <a:endParaRPr lang="en-US" sz="31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0" algn="l"/>
            <a:endParaRPr lang="en-US" dirty="0" smtClean="0"/>
          </a:p>
          <a:p>
            <a:pPr lvl="0" algn="l"/>
            <a:endParaRPr lang="en-US" dirty="0" smtClean="0"/>
          </a:p>
          <a:p>
            <a:pPr marL="457200" lvl="0" indent="-457200" algn="just">
              <a:buFont typeface="Wingdings" panose="05000000000000000000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 algn="just"/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Kehadiran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wajib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melaksanakan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tatap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muka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wajib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hadir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Jumlah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total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pertemuan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14 kali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pertemuan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(exc. UTS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UAS)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dipenuhi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sekurang-kurangnya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12 kali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pertemuan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oleh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dianggap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layak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mengikuti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Ujian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Akhir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Semester (UAS). </a:t>
            </a:r>
            <a:endParaRPr lang="en-ID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457200" indent="-457200" algn="l">
              <a:buFont typeface="+mj-lt"/>
              <a:buAutoNum type="arabicPeriod" startAt="2"/>
            </a:pPr>
            <a:r>
              <a:rPr lang="en-ID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endParaRPr lang="en-ID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Mahasiswa wajib melaksanakan penugasan yang diberikan oleh dosen sesuai dengan peraturan akademik yang berlaku sbg salah satu komponen penilaian</a:t>
            </a:r>
            <a:r>
              <a:rPr lang="pt-BR" dirty="0">
                <a:solidFill>
                  <a:schemeClr val="tx1"/>
                </a:solidFill>
                <a:latin typeface="Cambria" panose="02040503050406030204" pitchFamily="18" charset="0"/>
              </a:rPr>
              <a:t>. 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lvl="0" algn="just"/>
            <a:endParaRPr lang="en-US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  <a:latin typeface="Instrument Sans Medium" pitchFamily="34" charset="0"/>
              <a:ea typeface="Instrument Sans Medium" pitchFamily="34" charset="-122"/>
              <a:cs typeface="Instrument Sans Medium" pitchFamily="34" charset="-120"/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Picture 2" descr="F:\LAMPUNG\GALERY\KARIKATUR\peringatan.gif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6318518" y="476672"/>
            <a:ext cx="2333625" cy="172819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344816" cy="4896544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+mj-lt"/>
              <a:buAutoNum type="arabicPeriod" startAt="3"/>
            </a:pP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Keaktifan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Dosen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bertugas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sbg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fasilitator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menyampaikan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ilmu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pengetahuan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kpd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diharapkan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aktif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kelas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Nilai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plus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berlaku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setiap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aktif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Arial Black" panose="020B0A04020102020204" pitchFamily="34" charset="0"/>
              </a:rPr>
              <a:t>kelas</a:t>
            </a:r>
            <a:r>
              <a:rPr lang="en-ID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  <a:endParaRPr lang="en-ID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457200" indent="-457200" algn="l">
              <a:buFont typeface="+mj-lt"/>
              <a:buAutoNum type="arabicPeriod" startAt="3"/>
            </a:pPr>
            <a:endParaRPr lang="en-ID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457200" indent="-457200" algn="l">
              <a:buFont typeface="+mj-lt"/>
              <a:buAutoNum type="arabicPeriod" startAt="4"/>
            </a:pPr>
            <a:r>
              <a:rPr lang="en-ID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Kejujuran</a:t>
            </a:r>
            <a:endParaRPr lang="en-ID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r>
              <a:rPr lang="pt-BR" dirty="0">
                <a:solidFill>
                  <a:schemeClr val="tx1"/>
                </a:solidFill>
                <a:latin typeface="Arial Black" panose="020B0A04020102020204" pitchFamily="34" charset="0"/>
              </a:rPr>
              <a:t>Dosen dan mahasiswa wajib menjunjung tinggi nilai kejujuran dalam proses perkuliahan sesuai dengan peraturan perundang-undangan dan peraturan akademik yang berlaku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908720"/>
            <a:ext cx="7128792" cy="4730080"/>
          </a:xfrm>
        </p:spPr>
        <p:txBody>
          <a:bodyPr/>
          <a:lstStyle/>
          <a:p>
            <a:pPr algn="just"/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MODEL PERKULIAHAN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algn="just"/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Pembelajaran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dilakukan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melalui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Kuliah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tatap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muka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(</a:t>
            </a:r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Offline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)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indent="-514350" algn="l">
              <a:buFont typeface="Arial" panose="020B0604020202020204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Diskusi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kelas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indent="-514350" algn="l">
              <a:buFont typeface="Arial" panose="020B0604020202020204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Tugas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individu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kelompok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indent="-514350" algn="l">
              <a:buFont typeface="Arial" panose="020B0604020202020204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Presentasi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ujian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764704"/>
            <a:ext cx="7344816" cy="4874096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en-US" sz="41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METODE</a:t>
            </a:r>
            <a:endParaRPr lang="en-US" sz="41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algn="r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marL="342900" indent="-342900" algn="l">
              <a:buAutoNum type="arabicPeriod"/>
            </a:pP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Materi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dibahas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harus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sudah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dibaca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oleh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sebelum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dilaksanakan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.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Panduan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 (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PPt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)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materi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bisa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di download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secara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mandiri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melalui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LMS.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mengembangkan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kuliah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secara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mandiri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wajib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mempunyai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buku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menunjang</a:t>
            </a:r>
            <a:r>
              <a:rPr lang="en-US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Selama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pelaksanaan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bebas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mengajukan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pertanyaan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dan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mengusulkan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bahasan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 algn="l">
              <a:buAutoNum type="arabicPeriod"/>
            </a:pP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Di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awal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perkuliahan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mahasiswa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membentuk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kelompok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yang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bersifat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 </a:t>
            </a:r>
            <a:r>
              <a:rPr lang="en-US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permanen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.</a:t>
            </a:r>
            <a:endParaRPr lang="en-US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908720"/>
            <a:ext cx="7632848" cy="4730080"/>
          </a:xfrm>
        </p:spPr>
        <p:txBody>
          <a:bodyPr>
            <a:normAutofit/>
          </a:bodyPr>
          <a:lstStyle/>
          <a:p>
            <a:pPr algn="r"/>
            <a:r>
              <a:rPr lang="en-US" sz="32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TEKNIS PENILAIAN</a:t>
            </a:r>
            <a:endParaRPr lang="en-US" sz="3200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r"/>
            <a:endParaRPr lang="en-US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r"/>
            <a:r>
              <a:rPr lang="en-US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endParaRPr lang="en-US" b="1" spc="50" dirty="0" smtClean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71600" y="1844824"/>
          <a:ext cx="6480720" cy="3377528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2160240"/>
                <a:gridCol w="2160240"/>
                <a:gridCol w="2160240"/>
              </a:tblGrid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Range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Nilai</a:t>
                      </a:r>
                      <a:endParaRPr lang="en-ID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Bobot</a:t>
                      </a:r>
                      <a:endParaRPr lang="en-ID" b="1" dirty="0"/>
                    </a:p>
                  </a:txBody>
                  <a:tcPr/>
                </a:tc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80-100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75-79,5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A-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3,75</a:t>
                      </a:r>
                      <a:endParaRPr lang="en-ID" dirty="0"/>
                    </a:p>
                  </a:txBody>
                  <a:tcPr/>
                </a:tc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70-74,5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B+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3,5</a:t>
                      </a:r>
                      <a:endParaRPr lang="en-ID" dirty="0"/>
                    </a:p>
                  </a:txBody>
                  <a:tcPr/>
                </a:tc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65-69,5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55-64,5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en-ID" dirty="0"/>
                    </a:p>
                  </a:txBody>
                  <a:tcPr/>
                </a:tc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30—54,5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ID" dirty="0"/>
                    </a:p>
                  </a:txBody>
                  <a:tcPr/>
                </a:tc>
              </a:tr>
              <a:tr h="4221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&lt;30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endParaRPr lang="en-ID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3819</Words>
  <Application>WPS Presentation</Application>
  <PresentationFormat>On-screen Show (4:3)</PresentationFormat>
  <Paragraphs>178</Paragraphs>
  <Slides>13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8" baseType="lpstr">
      <vt:lpstr>Arial</vt:lpstr>
      <vt:lpstr>SimSun</vt:lpstr>
      <vt:lpstr>Wingdings</vt:lpstr>
      <vt:lpstr>Calibri</vt:lpstr>
      <vt:lpstr>Times New Roman</vt:lpstr>
      <vt:lpstr>Arial Black</vt:lpstr>
      <vt:lpstr>Cambria</vt:lpstr>
      <vt:lpstr>Instrument Sans Medium</vt:lpstr>
      <vt:lpstr>Instrument Sans Medium</vt:lpstr>
      <vt:lpstr>Instrument Sans Medium</vt:lpstr>
      <vt:lpstr>Microsoft YaHei</vt:lpstr>
      <vt:lpstr>Arial Unicode MS</vt:lpstr>
      <vt:lpstr>LPMQ MSI ISYARAT</vt:lpstr>
      <vt:lpstr>MingLiU-ExtB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584</cp:revision>
  <cp:lastPrinted>2017-08-29T02:54:00Z</cp:lastPrinted>
  <dcterms:created xsi:type="dcterms:W3CDTF">2010-04-18T12:06:00Z</dcterms:created>
  <dcterms:modified xsi:type="dcterms:W3CDTF">2025-09-23T09:49:46Z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A1F5EE620AA749EA9BEA353D2D497CAB_13</vt:lpwstr>
  </property>
  <property fmtid="{D5CDD505-2E9C-101B-9397-08002B2CF9AE}" pid="3" name="KSOProductBuildVer">
    <vt:lpwstr>1033-12.2.0.22549</vt:lpwstr>
  </property>
</Properties>
</file>