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84" r:id="rId4"/>
    <p:sldId id="292" r:id="rId5"/>
    <p:sldId id="293" r:id="rId6"/>
    <p:sldId id="261" r:id="rId7"/>
    <p:sldId id="260" r:id="rId8"/>
    <p:sldId id="294" r:id="rId9"/>
    <p:sldId id="295" r:id="rId10"/>
    <p:sldId id="296" r:id="rId11"/>
    <p:sldId id="280" r:id="rId12"/>
    <p:sldId id="262" r:id="rId13"/>
    <p:sldId id="267" r:id="rId14"/>
    <p:sldId id="288" r:id="rId15"/>
  </p:sldIdLst>
  <p:sldSz cx="9144000" cy="5143500" type="screen16x9"/>
  <p:notesSz cx="6858000" cy="9144000"/>
  <p:embeddedFontLst>
    <p:embeddedFont>
      <p:font typeface="Fira Sans Extra Condensed" panose="020B0604020202020204" charset="0"/>
      <p:regular r:id="rId17"/>
      <p:bold r:id="rId18"/>
      <p:italic r:id="rId19"/>
      <p:boldItalic r:id="rId20"/>
    </p:embeddedFont>
    <p:embeddedFont>
      <p:font typeface="Roboto" panose="020B0604020202020204" charset="0"/>
      <p:regular r:id="rId21"/>
      <p:bold r:id="rId22"/>
      <p:italic r:id="rId23"/>
      <p:boldItalic r:id="rId24"/>
    </p:embeddedFont>
    <p:embeddedFont>
      <p:font typeface="Fira Sans Extra Condensed Medium" panose="020B0604020202020204" charset="0"/>
      <p:regular r:id="rId25"/>
      <p:bold r:id="rId26"/>
      <p:italic r:id="rId27"/>
      <p:boldItalic r:id="rId28"/>
    </p:embeddedFont>
    <p:embeddedFont>
      <p:font typeface="Fira Sans Extra Condensed SemiBold" panose="020B060402020202020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F48AEEF-3006-4B1B-9871-D4CA672F9384}">
  <a:tblStyle styleId="{3F48AEEF-3006-4B1B-9871-D4CA672F938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gf369abef1c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2" name="Google Shape;1002;gf369abef1c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f8c76d6c59_0_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f8c76d6c59_0_3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f721c5d0a6_0_233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f721c5d0a6_0_233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f8f80b6078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f8f80b6078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gf369abef1c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5" name="Google Shape;1115;gf369abef1c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gf369abef1c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9" name="Google Shape;1059;gf369abef1c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1786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f8c76d6c59_0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f8c76d6c59_0_2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f8c76d6c59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f8c76d6c59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f8c76d6c59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f8c76d6c59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43950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f8c76d6c59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f8c76d6c59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98581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f8c76d6c59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f8c76d6c59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55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694231" y="1218575"/>
            <a:ext cx="3319800" cy="22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000" b="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694231" y="3570328"/>
            <a:ext cx="3319800" cy="3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6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713225" y="1237559"/>
            <a:ext cx="7717500" cy="33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6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713225" y="418500"/>
            <a:ext cx="7717500" cy="50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"/>
              <a:buNone/>
              <a:defRPr sz="30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"/>
              <a:buNone/>
              <a:defRPr sz="30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"/>
              <a:buNone/>
              <a:defRPr sz="30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"/>
              <a:buNone/>
              <a:defRPr sz="30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"/>
              <a:buNone/>
              <a:defRPr sz="30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"/>
              <a:buNone/>
              <a:defRPr sz="30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"/>
              <a:buNone/>
              <a:defRPr sz="30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"/>
              <a:buNone/>
              <a:defRPr sz="30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"/>
              <a:buNone/>
              <a:defRPr sz="30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237559"/>
            <a:ext cx="7717500" cy="33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4NhyyZVPTeTvTf043J3obA0H_omAvGW9ARqtO-RMs3w/copy#gid=1364826426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>
            <a:spLocks noGrp="1"/>
          </p:cNvSpPr>
          <p:nvPr>
            <p:ph type="ctrTitle"/>
          </p:nvPr>
        </p:nvSpPr>
        <p:spPr>
          <a:xfrm>
            <a:off x="4694231" y="1877442"/>
            <a:ext cx="3815068" cy="235175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/>
              <a:t>Konsep</a:t>
            </a:r>
            <a:r>
              <a:rPr lang="en-US" sz="3200" dirty="0"/>
              <a:t> </a:t>
            </a:r>
            <a:r>
              <a:rPr lang="en-US" sz="3200" dirty="0" err="1"/>
              <a:t>dasar</a:t>
            </a:r>
            <a:r>
              <a:rPr lang="en-US" sz="3200" dirty="0"/>
              <a:t> </a:t>
            </a:r>
            <a:r>
              <a:rPr lang="en-US" sz="3200" dirty="0" err="1"/>
              <a:t>Deret</a:t>
            </a:r>
            <a:r>
              <a:rPr lang="en-US" sz="3200" dirty="0"/>
              <a:t> Waktu</a:t>
            </a:r>
            <a:endParaRPr sz="3200" dirty="0"/>
          </a:p>
        </p:txBody>
      </p:sp>
      <p:sp>
        <p:nvSpPr>
          <p:cNvPr id="58" name="Google Shape;58;p15"/>
          <p:cNvSpPr txBox="1">
            <a:spLocks noGrp="1"/>
          </p:cNvSpPr>
          <p:nvPr>
            <p:ph type="subTitle" idx="1"/>
          </p:nvPr>
        </p:nvSpPr>
        <p:spPr>
          <a:xfrm>
            <a:off x="4694231" y="3570328"/>
            <a:ext cx="3319800" cy="3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err="1"/>
              <a:t>Yuni</a:t>
            </a:r>
            <a:r>
              <a:rPr lang="en-US" dirty="0"/>
              <a:t> </a:t>
            </a:r>
            <a:r>
              <a:rPr lang="en-US" dirty="0" err="1"/>
              <a:t>Puspita</a:t>
            </a:r>
            <a:r>
              <a:rPr lang="en-US" dirty="0"/>
              <a:t> Sari, MTI</a:t>
            </a:r>
            <a:endParaRPr dirty="0"/>
          </a:p>
        </p:txBody>
      </p:sp>
      <p:grpSp>
        <p:nvGrpSpPr>
          <p:cNvPr id="59" name="Google Shape;59;p15"/>
          <p:cNvGrpSpPr/>
          <p:nvPr/>
        </p:nvGrpSpPr>
        <p:grpSpPr>
          <a:xfrm>
            <a:off x="1020912" y="1444334"/>
            <a:ext cx="3080297" cy="3217968"/>
            <a:chOff x="524004" y="706917"/>
            <a:chExt cx="3570117" cy="3729680"/>
          </a:xfrm>
        </p:grpSpPr>
        <p:sp>
          <p:nvSpPr>
            <p:cNvPr id="60" name="Google Shape;60;p15"/>
            <p:cNvSpPr/>
            <p:nvPr/>
          </p:nvSpPr>
          <p:spPr>
            <a:xfrm>
              <a:off x="524004" y="1435847"/>
              <a:ext cx="3570117" cy="2151867"/>
            </a:xfrm>
            <a:custGeom>
              <a:avLst/>
              <a:gdLst/>
              <a:ahLst/>
              <a:cxnLst/>
              <a:rect l="l" t="t" r="r" b="b"/>
              <a:pathLst>
                <a:path w="152325" h="91813" extrusionOk="0">
                  <a:moveTo>
                    <a:pt x="171" y="0"/>
                  </a:moveTo>
                  <a:cubicBezTo>
                    <a:pt x="73" y="0"/>
                    <a:pt x="0" y="75"/>
                    <a:pt x="0" y="147"/>
                  </a:cubicBezTo>
                  <a:lnTo>
                    <a:pt x="0" y="91640"/>
                  </a:lnTo>
                  <a:cubicBezTo>
                    <a:pt x="0" y="91738"/>
                    <a:pt x="73" y="91812"/>
                    <a:pt x="171" y="91812"/>
                  </a:cubicBezTo>
                  <a:lnTo>
                    <a:pt x="152152" y="91812"/>
                  </a:lnTo>
                  <a:cubicBezTo>
                    <a:pt x="152250" y="91812"/>
                    <a:pt x="152325" y="91738"/>
                    <a:pt x="152325" y="91640"/>
                  </a:cubicBezTo>
                  <a:lnTo>
                    <a:pt x="152325" y="147"/>
                  </a:lnTo>
                  <a:cubicBezTo>
                    <a:pt x="152325" y="75"/>
                    <a:pt x="152250" y="0"/>
                    <a:pt x="152152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5"/>
            <p:cNvSpPr/>
            <p:nvPr/>
          </p:nvSpPr>
          <p:spPr>
            <a:xfrm>
              <a:off x="926731" y="706917"/>
              <a:ext cx="1291453" cy="1292063"/>
            </a:xfrm>
            <a:custGeom>
              <a:avLst/>
              <a:gdLst/>
              <a:ahLst/>
              <a:cxnLst/>
              <a:rect l="l" t="t" r="r" b="b"/>
              <a:pathLst>
                <a:path w="55102" h="55128" extrusionOk="0">
                  <a:moveTo>
                    <a:pt x="27552" y="1"/>
                  </a:moveTo>
                  <a:cubicBezTo>
                    <a:pt x="12343" y="1"/>
                    <a:pt x="0" y="12344"/>
                    <a:pt x="0" y="27576"/>
                  </a:cubicBezTo>
                  <a:cubicBezTo>
                    <a:pt x="0" y="42785"/>
                    <a:pt x="12343" y="55128"/>
                    <a:pt x="27552" y="55128"/>
                  </a:cubicBezTo>
                  <a:cubicBezTo>
                    <a:pt x="42784" y="55128"/>
                    <a:pt x="55101" y="42785"/>
                    <a:pt x="55101" y="27576"/>
                  </a:cubicBezTo>
                  <a:cubicBezTo>
                    <a:pt x="55101" y="12344"/>
                    <a:pt x="42784" y="1"/>
                    <a:pt x="275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5"/>
            <p:cNvSpPr/>
            <p:nvPr/>
          </p:nvSpPr>
          <p:spPr>
            <a:xfrm>
              <a:off x="1059328" y="840089"/>
              <a:ext cx="1026281" cy="1025742"/>
            </a:xfrm>
            <a:custGeom>
              <a:avLst/>
              <a:gdLst/>
              <a:ahLst/>
              <a:cxnLst/>
              <a:rect l="l" t="t" r="r" b="b"/>
              <a:pathLst>
                <a:path w="43788" h="43765" extrusionOk="0">
                  <a:moveTo>
                    <a:pt x="21894" y="0"/>
                  </a:moveTo>
                  <a:cubicBezTo>
                    <a:pt x="9820" y="0"/>
                    <a:pt x="0" y="9796"/>
                    <a:pt x="0" y="21894"/>
                  </a:cubicBezTo>
                  <a:cubicBezTo>
                    <a:pt x="0" y="33968"/>
                    <a:pt x="9820" y="43764"/>
                    <a:pt x="21894" y="43764"/>
                  </a:cubicBezTo>
                  <a:cubicBezTo>
                    <a:pt x="33992" y="43764"/>
                    <a:pt x="43787" y="33968"/>
                    <a:pt x="43787" y="21894"/>
                  </a:cubicBezTo>
                  <a:cubicBezTo>
                    <a:pt x="43787" y="9796"/>
                    <a:pt x="33992" y="0"/>
                    <a:pt x="218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5"/>
            <p:cNvSpPr/>
            <p:nvPr/>
          </p:nvSpPr>
          <p:spPr>
            <a:xfrm>
              <a:off x="1233223" y="1014019"/>
              <a:ext cx="678469" cy="677859"/>
            </a:xfrm>
            <a:custGeom>
              <a:avLst/>
              <a:gdLst/>
              <a:ahLst/>
              <a:cxnLst/>
              <a:rect l="l" t="t" r="r" b="b"/>
              <a:pathLst>
                <a:path w="28948" h="28922" extrusionOk="0">
                  <a:moveTo>
                    <a:pt x="14475" y="1"/>
                  </a:moveTo>
                  <a:cubicBezTo>
                    <a:pt x="6491" y="1"/>
                    <a:pt x="1" y="6466"/>
                    <a:pt x="1" y="14473"/>
                  </a:cubicBezTo>
                  <a:cubicBezTo>
                    <a:pt x="1" y="22457"/>
                    <a:pt x="6491" y="28922"/>
                    <a:pt x="14475" y="28922"/>
                  </a:cubicBezTo>
                  <a:cubicBezTo>
                    <a:pt x="22482" y="28922"/>
                    <a:pt x="28947" y="22457"/>
                    <a:pt x="28947" y="14473"/>
                  </a:cubicBezTo>
                  <a:cubicBezTo>
                    <a:pt x="28947" y="6466"/>
                    <a:pt x="22482" y="1"/>
                    <a:pt x="144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5"/>
            <p:cNvSpPr/>
            <p:nvPr/>
          </p:nvSpPr>
          <p:spPr>
            <a:xfrm>
              <a:off x="1427812" y="1208574"/>
              <a:ext cx="289313" cy="288750"/>
            </a:xfrm>
            <a:custGeom>
              <a:avLst/>
              <a:gdLst/>
              <a:ahLst/>
              <a:cxnLst/>
              <a:rect l="l" t="t" r="r" b="b"/>
              <a:pathLst>
                <a:path w="12344" h="12320" extrusionOk="0">
                  <a:moveTo>
                    <a:pt x="6172" y="1"/>
                  </a:moveTo>
                  <a:cubicBezTo>
                    <a:pt x="2767" y="1"/>
                    <a:pt x="0" y="2744"/>
                    <a:pt x="0" y="6172"/>
                  </a:cubicBezTo>
                  <a:cubicBezTo>
                    <a:pt x="0" y="9577"/>
                    <a:pt x="2767" y="12320"/>
                    <a:pt x="6172" y="12320"/>
                  </a:cubicBezTo>
                  <a:cubicBezTo>
                    <a:pt x="9575" y="12320"/>
                    <a:pt x="12343" y="9577"/>
                    <a:pt x="12343" y="6172"/>
                  </a:cubicBezTo>
                  <a:cubicBezTo>
                    <a:pt x="12343" y="2744"/>
                    <a:pt x="9575" y="1"/>
                    <a:pt x="6172" y="1"/>
                  </a:cubicBezTo>
                  <a:close/>
                </a:path>
              </a:pathLst>
            </a:custGeom>
            <a:solidFill>
              <a:srgbClr val="BAA8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5"/>
            <p:cNvSpPr/>
            <p:nvPr/>
          </p:nvSpPr>
          <p:spPr>
            <a:xfrm>
              <a:off x="1566703" y="1023746"/>
              <a:ext cx="451172" cy="336984"/>
            </a:xfrm>
            <a:custGeom>
              <a:avLst/>
              <a:gdLst/>
              <a:ahLst/>
              <a:cxnLst/>
              <a:rect l="l" t="t" r="r" b="b"/>
              <a:pathLst>
                <a:path w="19250" h="14378" extrusionOk="0">
                  <a:moveTo>
                    <a:pt x="18818" y="0"/>
                  </a:moveTo>
                  <a:cubicBezTo>
                    <a:pt x="18738" y="0"/>
                    <a:pt x="18657" y="26"/>
                    <a:pt x="18587" y="76"/>
                  </a:cubicBezTo>
                  <a:lnTo>
                    <a:pt x="197" y="13666"/>
                  </a:lnTo>
                  <a:cubicBezTo>
                    <a:pt x="24" y="13790"/>
                    <a:pt x="1" y="14035"/>
                    <a:pt x="122" y="14205"/>
                  </a:cubicBezTo>
                  <a:cubicBezTo>
                    <a:pt x="197" y="14328"/>
                    <a:pt x="318" y="14377"/>
                    <a:pt x="442" y="14377"/>
                  </a:cubicBezTo>
                  <a:cubicBezTo>
                    <a:pt x="514" y="14377"/>
                    <a:pt x="612" y="14352"/>
                    <a:pt x="661" y="14303"/>
                  </a:cubicBezTo>
                  <a:lnTo>
                    <a:pt x="19054" y="712"/>
                  </a:lnTo>
                  <a:cubicBezTo>
                    <a:pt x="19224" y="589"/>
                    <a:pt x="19250" y="344"/>
                    <a:pt x="19126" y="174"/>
                  </a:cubicBezTo>
                  <a:cubicBezTo>
                    <a:pt x="19054" y="57"/>
                    <a:pt x="18937" y="0"/>
                    <a:pt x="188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5"/>
            <p:cNvSpPr/>
            <p:nvPr/>
          </p:nvSpPr>
          <p:spPr>
            <a:xfrm>
              <a:off x="1917974" y="891737"/>
              <a:ext cx="157876" cy="199963"/>
            </a:xfrm>
            <a:custGeom>
              <a:avLst/>
              <a:gdLst/>
              <a:ahLst/>
              <a:cxnLst/>
              <a:rect l="l" t="t" r="r" b="b"/>
              <a:pathLst>
                <a:path w="6711" h="8500" extrusionOk="0">
                  <a:moveTo>
                    <a:pt x="6711" y="1"/>
                  </a:moveTo>
                  <a:lnTo>
                    <a:pt x="0" y="4728"/>
                  </a:lnTo>
                  <a:lnTo>
                    <a:pt x="0" y="8499"/>
                  </a:lnTo>
                  <a:lnTo>
                    <a:pt x="4164" y="5757"/>
                  </a:lnTo>
                  <a:lnTo>
                    <a:pt x="67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5"/>
            <p:cNvSpPr/>
            <p:nvPr/>
          </p:nvSpPr>
          <p:spPr>
            <a:xfrm>
              <a:off x="1919132" y="1025503"/>
              <a:ext cx="245672" cy="99891"/>
            </a:xfrm>
            <a:custGeom>
              <a:avLst/>
              <a:gdLst/>
              <a:ahLst/>
              <a:cxnLst/>
              <a:rect l="l" t="t" r="r" b="b"/>
              <a:pathLst>
                <a:path w="10482" h="4262" extrusionOk="0">
                  <a:moveTo>
                    <a:pt x="10482" y="1"/>
                  </a:moveTo>
                  <a:lnTo>
                    <a:pt x="4164" y="24"/>
                  </a:lnTo>
                  <a:lnTo>
                    <a:pt x="0" y="2743"/>
                  </a:lnTo>
                  <a:lnTo>
                    <a:pt x="3452" y="4262"/>
                  </a:lnTo>
                  <a:lnTo>
                    <a:pt x="104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5"/>
            <p:cNvSpPr/>
            <p:nvPr/>
          </p:nvSpPr>
          <p:spPr>
            <a:xfrm>
              <a:off x="926718" y="1655691"/>
              <a:ext cx="470109" cy="470086"/>
            </a:xfrm>
            <a:custGeom>
              <a:avLst/>
              <a:gdLst/>
              <a:ahLst/>
              <a:cxnLst/>
              <a:rect l="l" t="t" r="r" b="b"/>
              <a:pathLst>
                <a:path w="20058" h="20057" extrusionOk="0">
                  <a:moveTo>
                    <a:pt x="10041" y="1"/>
                  </a:moveTo>
                  <a:cubicBezTo>
                    <a:pt x="4506" y="1"/>
                    <a:pt x="0" y="4482"/>
                    <a:pt x="0" y="10016"/>
                  </a:cubicBezTo>
                  <a:cubicBezTo>
                    <a:pt x="0" y="15551"/>
                    <a:pt x="4506" y="20057"/>
                    <a:pt x="10041" y="20057"/>
                  </a:cubicBezTo>
                  <a:cubicBezTo>
                    <a:pt x="15575" y="20057"/>
                    <a:pt x="20058" y="15551"/>
                    <a:pt x="20058" y="10016"/>
                  </a:cubicBezTo>
                  <a:cubicBezTo>
                    <a:pt x="20058" y="4482"/>
                    <a:pt x="15575" y="1"/>
                    <a:pt x="100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5"/>
            <p:cNvSpPr/>
            <p:nvPr/>
          </p:nvSpPr>
          <p:spPr>
            <a:xfrm>
              <a:off x="1083984" y="1767042"/>
              <a:ext cx="157875" cy="254273"/>
            </a:xfrm>
            <a:custGeom>
              <a:avLst/>
              <a:gdLst/>
              <a:ahLst/>
              <a:cxnLst/>
              <a:rect l="l" t="t" r="r" b="b"/>
              <a:pathLst>
                <a:path w="6736" h="10849" extrusionOk="0">
                  <a:moveTo>
                    <a:pt x="2890" y="2816"/>
                  </a:moveTo>
                  <a:lnTo>
                    <a:pt x="2890" y="4458"/>
                  </a:lnTo>
                  <a:cubicBezTo>
                    <a:pt x="2377" y="4286"/>
                    <a:pt x="2034" y="4066"/>
                    <a:pt x="2034" y="3674"/>
                  </a:cubicBezTo>
                  <a:cubicBezTo>
                    <a:pt x="2034" y="3282"/>
                    <a:pt x="2279" y="2963"/>
                    <a:pt x="2890" y="2816"/>
                  </a:cubicBezTo>
                  <a:close/>
                  <a:moveTo>
                    <a:pt x="4042" y="6441"/>
                  </a:moveTo>
                  <a:cubicBezTo>
                    <a:pt x="4532" y="6613"/>
                    <a:pt x="4874" y="6832"/>
                    <a:pt x="4874" y="7224"/>
                  </a:cubicBezTo>
                  <a:cubicBezTo>
                    <a:pt x="4874" y="7593"/>
                    <a:pt x="4604" y="7910"/>
                    <a:pt x="4042" y="8033"/>
                  </a:cubicBezTo>
                  <a:lnTo>
                    <a:pt x="4042" y="6441"/>
                  </a:lnTo>
                  <a:close/>
                  <a:moveTo>
                    <a:pt x="2890" y="1"/>
                  </a:moveTo>
                  <a:lnTo>
                    <a:pt x="2890" y="1274"/>
                  </a:lnTo>
                  <a:cubicBezTo>
                    <a:pt x="1054" y="1494"/>
                    <a:pt x="173" y="2548"/>
                    <a:pt x="173" y="3747"/>
                  </a:cubicBezTo>
                  <a:cubicBezTo>
                    <a:pt x="173" y="5412"/>
                    <a:pt x="1593" y="5829"/>
                    <a:pt x="2890" y="6147"/>
                  </a:cubicBezTo>
                  <a:lnTo>
                    <a:pt x="2890" y="8082"/>
                  </a:lnTo>
                  <a:cubicBezTo>
                    <a:pt x="2057" y="7984"/>
                    <a:pt x="1225" y="7691"/>
                    <a:pt x="637" y="7250"/>
                  </a:cubicBezTo>
                  <a:lnTo>
                    <a:pt x="0" y="8670"/>
                  </a:lnTo>
                  <a:cubicBezTo>
                    <a:pt x="637" y="9160"/>
                    <a:pt x="1740" y="9526"/>
                    <a:pt x="2890" y="9575"/>
                  </a:cubicBezTo>
                  <a:lnTo>
                    <a:pt x="2890" y="10849"/>
                  </a:lnTo>
                  <a:lnTo>
                    <a:pt x="4042" y="10849"/>
                  </a:lnTo>
                  <a:lnTo>
                    <a:pt x="4042" y="9552"/>
                  </a:lnTo>
                  <a:cubicBezTo>
                    <a:pt x="5854" y="9330"/>
                    <a:pt x="6736" y="8302"/>
                    <a:pt x="6736" y="7103"/>
                  </a:cubicBezTo>
                  <a:cubicBezTo>
                    <a:pt x="6736" y="5461"/>
                    <a:pt x="5315" y="5046"/>
                    <a:pt x="4042" y="4752"/>
                  </a:cubicBezTo>
                  <a:lnTo>
                    <a:pt x="4042" y="2767"/>
                  </a:lnTo>
                  <a:cubicBezTo>
                    <a:pt x="4604" y="2842"/>
                    <a:pt x="5217" y="3038"/>
                    <a:pt x="5805" y="3380"/>
                  </a:cubicBezTo>
                  <a:lnTo>
                    <a:pt x="6367" y="1960"/>
                  </a:lnTo>
                  <a:cubicBezTo>
                    <a:pt x="5756" y="1568"/>
                    <a:pt x="4898" y="1323"/>
                    <a:pt x="4042" y="1249"/>
                  </a:cubicBezTo>
                  <a:lnTo>
                    <a:pt x="40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5"/>
            <p:cNvSpPr/>
            <p:nvPr/>
          </p:nvSpPr>
          <p:spPr>
            <a:xfrm>
              <a:off x="707718" y="2430863"/>
              <a:ext cx="3100617" cy="879305"/>
            </a:xfrm>
            <a:custGeom>
              <a:avLst/>
              <a:gdLst/>
              <a:ahLst/>
              <a:cxnLst/>
              <a:rect l="l" t="t" r="r" b="b"/>
              <a:pathLst>
                <a:path w="132293" h="37517" extrusionOk="0">
                  <a:moveTo>
                    <a:pt x="130925" y="1"/>
                  </a:moveTo>
                  <a:cubicBezTo>
                    <a:pt x="130752" y="1"/>
                    <a:pt x="130576" y="39"/>
                    <a:pt x="130408" y="120"/>
                  </a:cubicBezTo>
                  <a:lnTo>
                    <a:pt x="106676" y="11411"/>
                  </a:lnTo>
                  <a:cubicBezTo>
                    <a:pt x="106579" y="11460"/>
                    <a:pt x="106457" y="11532"/>
                    <a:pt x="106383" y="11606"/>
                  </a:cubicBezTo>
                  <a:lnTo>
                    <a:pt x="89436" y="27548"/>
                  </a:lnTo>
                  <a:lnTo>
                    <a:pt x="57845" y="6170"/>
                  </a:lnTo>
                  <a:cubicBezTo>
                    <a:pt x="57633" y="6039"/>
                    <a:pt x="57399" y="5963"/>
                    <a:pt x="57165" y="5963"/>
                  </a:cubicBezTo>
                  <a:cubicBezTo>
                    <a:pt x="57047" y="5963"/>
                    <a:pt x="56930" y="5982"/>
                    <a:pt x="56816" y="6023"/>
                  </a:cubicBezTo>
                  <a:lnTo>
                    <a:pt x="30785" y="14104"/>
                  </a:lnTo>
                  <a:cubicBezTo>
                    <a:pt x="30710" y="14128"/>
                    <a:pt x="30638" y="14153"/>
                    <a:pt x="30589" y="14177"/>
                  </a:cubicBezTo>
                  <a:lnTo>
                    <a:pt x="12369" y="23336"/>
                  </a:lnTo>
                  <a:cubicBezTo>
                    <a:pt x="12245" y="23385"/>
                    <a:pt x="12124" y="23459"/>
                    <a:pt x="12049" y="23557"/>
                  </a:cubicBezTo>
                  <a:lnTo>
                    <a:pt x="467" y="35483"/>
                  </a:lnTo>
                  <a:cubicBezTo>
                    <a:pt x="1" y="35949"/>
                    <a:pt x="26" y="36707"/>
                    <a:pt x="490" y="37174"/>
                  </a:cubicBezTo>
                  <a:cubicBezTo>
                    <a:pt x="735" y="37418"/>
                    <a:pt x="1029" y="37516"/>
                    <a:pt x="1348" y="37516"/>
                  </a:cubicBezTo>
                  <a:cubicBezTo>
                    <a:pt x="1642" y="37516"/>
                    <a:pt x="1960" y="37393"/>
                    <a:pt x="2205" y="37148"/>
                  </a:cubicBezTo>
                  <a:lnTo>
                    <a:pt x="13642" y="25393"/>
                  </a:lnTo>
                  <a:lnTo>
                    <a:pt x="31592" y="16381"/>
                  </a:lnTo>
                  <a:lnTo>
                    <a:pt x="56963" y="8495"/>
                  </a:lnTo>
                  <a:lnTo>
                    <a:pt x="88874" y="30095"/>
                  </a:lnTo>
                  <a:cubicBezTo>
                    <a:pt x="89084" y="30232"/>
                    <a:pt x="89317" y="30297"/>
                    <a:pt x="89547" y="30297"/>
                  </a:cubicBezTo>
                  <a:cubicBezTo>
                    <a:pt x="89853" y="30297"/>
                    <a:pt x="90154" y="30183"/>
                    <a:pt x="90392" y="29974"/>
                  </a:cubicBezTo>
                  <a:lnTo>
                    <a:pt x="107901" y="13491"/>
                  </a:lnTo>
                  <a:lnTo>
                    <a:pt x="131436" y="2300"/>
                  </a:lnTo>
                  <a:cubicBezTo>
                    <a:pt x="132048" y="2030"/>
                    <a:pt x="132292" y="1295"/>
                    <a:pt x="132024" y="708"/>
                  </a:cubicBezTo>
                  <a:cubicBezTo>
                    <a:pt x="131811" y="265"/>
                    <a:pt x="131379" y="1"/>
                    <a:pt x="1309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5"/>
            <p:cNvSpPr/>
            <p:nvPr/>
          </p:nvSpPr>
          <p:spPr>
            <a:xfrm>
              <a:off x="834586" y="2511160"/>
              <a:ext cx="20695" cy="822516"/>
            </a:xfrm>
            <a:custGeom>
              <a:avLst/>
              <a:gdLst/>
              <a:ahLst/>
              <a:cxnLst/>
              <a:rect l="l" t="t" r="r" b="b"/>
              <a:pathLst>
                <a:path w="883" h="35094" extrusionOk="0">
                  <a:moveTo>
                    <a:pt x="442" y="1"/>
                  </a:moveTo>
                  <a:cubicBezTo>
                    <a:pt x="197" y="1"/>
                    <a:pt x="1" y="197"/>
                    <a:pt x="1" y="442"/>
                  </a:cubicBezTo>
                  <a:lnTo>
                    <a:pt x="1" y="34653"/>
                  </a:lnTo>
                  <a:cubicBezTo>
                    <a:pt x="1" y="34898"/>
                    <a:pt x="197" y="35093"/>
                    <a:pt x="442" y="35093"/>
                  </a:cubicBezTo>
                  <a:cubicBezTo>
                    <a:pt x="686" y="35093"/>
                    <a:pt x="882" y="34898"/>
                    <a:pt x="882" y="34653"/>
                  </a:cubicBezTo>
                  <a:lnTo>
                    <a:pt x="882" y="442"/>
                  </a:lnTo>
                  <a:cubicBezTo>
                    <a:pt x="882" y="197"/>
                    <a:pt x="686" y="1"/>
                    <a:pt x="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5"/>
            <p:cNvSpPr/>
            <p:nvPr/>
          </p:nvSpPr>
          <p:spPr>
            <a:xfrm>
              <a:off x="1389047" y="2511160"/>
              <a:ext cx="20695" cy="822516"/>
            </a:xfrm>
            <a:custGeom>
              <a:avLst/>
              <a:gdLst/>
              <a:ahLst/>
              <a:cxnLst/>
              <a:rect l="l" t="t" r="r" b="b"/>
              <a:pathLst>
                <a:path w="883" h="35094" extrusionOk="0">
                  <a:moveTo>
                    <a:pt x="441" y="1"/>
                  </a:moveTo>
                  <a:cubicBezTo>
                    <a:pt x="196" y="1"/>
                    <a:pt x="1" y="197"/>
                    <a:pt x="1" y="442"/>
                  </a:cubicBezTo>
                  <a:lnTo>
                    <a:pt x="1" y="34653"/>
                  </a:lnTo>
                  <a:cubicBezTo>
                    <a:pt x="1" y="34898"/>
                    <a:pt x="196" y="35093"/>
                    <a:pt x="441" y="35093"/>
                  </a:cubicBezTo>
                  <a:cubicBezTo>
                    <a:pt x="686" y="35093"/>
                    <a:pt x="882" y="34898"/>
                    <a:pt x="882" y="34653"/>
                  </a:cubicBezTo>
                  <a:lnTo>
                    <a:pt x="882" y="442"/>
                  </a:lnTo>
                  <a:cubicBezTo>
                    <a:pt x="882" y="197"/>
                    <a:pt x="686" y="1"/>
                    <a:pt x="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5"/>
            <p:cNvSpPr/>
            <p:nvPr/>
          </p:nvSpPr>
          <p:spPr>
            <a:xfrm>
              <a:off x="1943507" y="2511160"/>
              <a:ext cx="20672" cy="822516"/>
            </a:xfrm>
            <a:custGeom>
              <a:avLst/>
              <a:gdLst/>
              <a:ahLst/>
              <a:cxnLst/>
              <a:rect l="l" t="t" r="r" b="b"/>
              <a:pathLst>
                <a:path w="882" h="35094" extrusionOk="0">
                  <a:moveTo>
                    <a:pt x="441" y="1"/>
                  </a:moveTo>
                  <a:cubicBezTo>
                    <a:pt x="196" y="1"/>
                    <a:pt x="0" y="197"/>
                    <a:pt x="0" y="442"/>
                  </a:cubicBezTo>
                  <a:lnTo>
                    <a:pt x="0" y="34653"/>
                  </a:lnTo>
                  <a:cubicBezTo>
                    <a:pt x="0" y="34898"/>
                    <a:pt x="196" y="35093"/>
                    <a:pt x="441" y="35093"/>
                  </a:cubicBezTo>
                  <a:cubicBezTo>
                    <a:pt x="686" y="35093"/>
                    <a:pt x="882" y="34898"/>
                    <a:pt x="882" y="34653"/>
                  </a:cubicBezTo>
                  <a:lnTo>
                    <a:pt x="882" y="442"/>
                  </a:lnTo>
                  <a:cubicBezTo>
                    <a:pt x="882" y="197"/>
                    <a:pt x="686" y="1"/>
                    <a:pt x="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5"/>
            <p:cNvSpPr/>
            <p:nvPr/>
          </p:nvSpPr>
          <p:spPr>
            <a:xfrm>
              <a:off x="2497968" y="2511160"/>
              <a:ext cx="20672" cy="822516"/>
            </a:xfrm>
            <a:custGeom>
              <a:avLst/>
              <a:gdLst/>
              <a:ahLst/>
              <a:cxnLst/>
              <a:rect l="l" t="t" r="r" b="b"/>
              <a:pathLst>
                <a:path w="882" h="35094" extrusionOk="0">
                  <a:moveTo>
                    <a:pt x="441" y="1"/>
                  </a:moveTo>
                  <a:cubicBezTo>
                    <a:pt x="196" y="1"/>
                    <a:pt x="0" y="197"/>
                    <a:pt x="0" y="442"/>
                  </a:cubicBezTo>
                  <a:lnTo>
                    <a:pt x="0" y="34653"/>
                  </a:lnTo>
                  <a:cubicBezTo>
                    <a:pt x="0" y="34898"/>
                    <a:pt x="196" y="35093"/>
                    <a:pt x="441" y="35093"/>
                  </a:cubicBezTo>
                  <a:cubicBezTo>
                    <a:pt x="686" y="35093"/>
                    <a:pt x="882" y="34898"/>
                    <a:pt x="882" y="34653"/>
                  </a:cubicBezTo>
                  <a:lnTo>
                    <a:pt x="882" y="442"/>
                  </a:lnTo>
                  <a:cubicBezTo>
                    <a:pt x="882" y="197"/>
                    <a:pt x="686" y="1"/>
                    <a:pt x="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5"/>
            <p:cNvSpPr/>
            <p:nvPr/>
          </p:nvSpPr>
          <p:spPr>
            <a:xfrm>
              <a:off x="3052406" y="2511160"/>
              <a:ext cx="20695" cy="822516"/>
            </a:xfrm>
            <a:custGeom>
              <a:avLst/>
              <a:gdLst/>
              <a:ahLst/>
              <a:cxnLst/>
              <a:rect l="l" t="t" r="r" b="b"/>
              <a:pathLst>
                <a:path w="883" h="35094" extrusionOk="0">
                  <a:moveTo>
                    <a:pt x="442" y="1"/>
                  </a:moveTo>
                  <a:cubicBezTo>
                    <a:pt x="197" y="1"/>
                    <a:pt x="1" y="197"/>
                    <a:pt x="1" y="442"/>
                  </a:cubicBezTo>
                  <a:lnTo>
                    <a:pt x="1" y="34653"/>
                  </a:lnTo>
                  <a:cubicBezTo>
                    <a:pt x="1" y="34898"/>
                    <a:pt x="197" y="35093"/>
                    <a:pt x="442" y="35093"/>
                  </a:cubicBezTo>
                  <a:cubicBezTo>
                    <a:pt x="687" y="35093"/>
                    <a:pt x="882" y="34898"/>
                    <a:pt x="882" y="34653"/>
                  </a:cubicBezTo>
                  <a:lnTo>
                    <a:pt x="882" y="442"/>
                  </a:lnTo>
                  <a:cubicBezTo>
                    <a:pt x="882" y="197"/>
                    <a:pt x="687" y="1"/>
                    <a:pt x="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5"/>
            <p:cNvSpPr/>
            <p:nvPr/>
          </p:nvSpPr>
          <p:spPr>
            <a:xfrm>
              <a:off x="3606867" y="2511160"/>
              <a:ext cx="20695" cy="822516"/>
            </a:xfrm>
            <a:custGeom>
              <a:avLst/>
              <a:gdLst/>
              <a:ahLst/>
              <a:cxnLst/>
              <a:rect l="l" t="t" r="r" b="b"/>
              <a:pathLst>
                <a:path w="883" h="35094" extrusionOk="0">
                  <a:moveTo>
                    <a:pt x="441" y="1"/>
                  </a:moveTo>
                  <a:cubicBezTo>
                    <a:pt x="197" y="1"/>
                    <a:pt x="1" y="197"/>
                    <a:pt x="1" y="442"/>
                  </a:cubicBezTo>
                  <a:lnTo>
                    <a:pt x="1" y="34653"/>
                  </a:lnTo>
                  <a:cubicBezTo>
                    <a:pt x="1" y="34898"/>
                    <a:pt x="197" y="35093"/>
                    <a:pt x="441" y="35093"/>
                  </a:cubicBezTo>
                  <a:cubicBezTo>
                    <a:pt x="686" y="35093"/>
                    <a:pt x="882" y="34898"/>
                    <a:pt x="882" y="34653"/>
                  </a:cubicBezTo>
                  <a:lnTo>
                    <a:pt x="882" y="442"/>
                  </a:lnTo>
                  <a:cubicBezTo>
                    <a:pt x="882" y="197"/>
                    <a:pt x="686" y="1"/>
                    <a:pt x="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5"/>
            <p:cNvSpPr/>
            <p:nvPr/>
          </p:nvSpPr>
          <p:spPr>
            <a:xfrm>
              <a:off x="3022570" y="1957261"/>
              <a:ext cx="93563" cy="256008"/>
            </a:xfrm>
            <a:custGeom>
              <a:avLst/>
              <a:gdLst/>
              <a:ahLst/>
              <a:cxnLst/>
              <a:rect l="l" t="t" r="r" b="b"/>
              <a:pathLst>
                <a:path w="3992" h="10923" extrusionOk="0">
                  <a:moveTo>
                    <a:pt x="2009" y="1"/>
                  </a:moveTo>
                  <a:cubicBezTo>
                    <a:pt x="906" y="1"/>
                    <a:pt x="0" y="882"/>
                    <a:pt x="0" y="1985"/>
                  </a:cubicBezTo>
                  <a:lnTo>
                    <a:pt x="0" y="8915"/>
                  </a:lnTo>
                  <a:cubicBezTo>
                    <a:pt x="0" y="10018"/>
                    <a:pt x="906" y="10923"/>
                    <a:pt x="2009" y="10923"/>
                  </a:cubicBezTo>
                  <a:cubicBezTo>
                    <a:pt x="3110" y="10923"/>
                    <a:pt x="3991" y="10018"/>
                    <a:pt x="3991" y="8915"/>
                  </a:cubicBezTo>
                  <a:lnTo>
                    <a:pt x="3991" y="1985"/>
                  </a:lnTo>
                  <a:cubicBezTo>
                    <a:pt x="3991" y="882"/>
                    <a:pt x="3110" y="1"/>
                    <a:pt x="2009" y="1"/>
                  </a:cubicBezTo>
                  <a:close/>
                </a:path>
              </a:pathLst>
            </a:custGeom>
            <a:solidFill>
              <a:srgbClr val="839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5"/>
            <p:cNvSpPr/>
            <p:nvPr/>
          </p:nvSpPr>
          <p:spPr>
            <a:xfrm>
              <a:off x="3209672" y="1880339"/>
              <a:ext cx="93562" cy="332930"/>
            </a:xfrm>
            <a:custGeom>
              <a:avLst/>
              <a:gdLst/>
              <a:ahLst/>
              <a:cxnLst/>
              <a:rect l="l" t="t" r="r" b="b"/>
              <a:pathLst>
                <a:path w="3992" h="14205" extrusionOk="0">
                  <a:moveTo>
                    <a:pt x="2009" y="1"/>
                  </a:moveTo>
                  <a:cubicBezTo>
                    <a:pt x="906" y="1"/>
                    <a:pt x="1" y="908"/>
                    <a:pt x="1" y="2009"/>
                  </a:cubicBezTo>
                  <a:lnTo>
                    <a:pt x="1" y="12197"/>
                  </a:lnTo>
                  <a:cubicBezTo>
                    <a:pt x="1" y="13300"/>
                    <a:pt x="906" y="14205"/>
                    <a:pt x="2009" y="14205"/>
                  </a:cubicBezTo>
                  <a:cubicBezTo>
                    <a:pt x="3110" y="14205"/>
                    <a:pt x="3992" y="13300"/>
                    <a:pt x="3992" y="12197"/>
                  </a:cubicBezTo>
                  <a:lnTo>
                    <a:pt x="3992" y="2009"/>
                  </a:lnTo>
                  <a:cubicBezTo>
                    <a:pt x="3992" y="908"/>
                    <a:pt x="3110" y="1"/>
                    <a:pt x="2009" y="1"/>
                  </a:cubicBezTo>
                  <a:close/>
                </a:path>
              </a:pathLst>
            </a:custGeom>
            <a:solidFill>
              <a:srgbClr val="A68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5"/>
            <p:cNvSpPr/>
            <p:nvPr/>
          </p:nvSpPr>
          <p:spPr>
            <a:xfrm>
              <a:off x="3396796" y="2020988"/>
              <a:ext cx="93563" cy="192281"/>
            </a:xfrm>
            <a:custGeom>
              <a:avLst/>
              <a:gdLst/>
              <a:ahLst/>
              <a:cxnLst/>
              <a:rect l="l" t="t" r="r" b="b"/>
              <a:pathLst>
                <a:path w="3992" h="8204" extrusionOk="0">
                  <a:moveTo>
                    <a:pt x="2009" y="1"/>
                  </a:moveTo>
                  <a:cubicBezTo>
                    <a:pt x="906" y="1"/>
                    <a:pt x="0" y="883"/>
                    <a:pt x="0" y="1984"/>
                  </a:cubicBezTo>
                  <a:lnTo>
                    <a:pt x="0" y="6196"/>
                  </a:lnTo>
                  <a:cubicBezTo>
                    <a:pt x="0" y="7299"/>
                    <a:pt x="906" y="8204"/>
                    <a:pt x="2009" y="8204"/>
                  </a:cubicBezTo>
                  <a:cubicBezTo>
                    <a:pt x="3110" y="8204"/>
                    <a:pt x="3991" y="7299"/>
                    <a:pt x="3991" y="6196"/>
                  </a:cubicBezTo>
                  <a:lnTo>
                    <a:pt x="3991" y="1984"/>
                  </a:lnTo>
                  <a:cubicBezTo>
                    <a:pt x="3991" y="883"/>
                    <a:pt x="3110" y="1"/>
                    <a:pt x="2009" y="1"/>
                  </a:cubicBezTo>
                  <a:close/>
                </a:path>
              </a:pathLst>
            </a:custGeom>
            <a:solidFill>
              <a:srgbClr val="839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5"/>
            <p:cNvSpPr/>
            <p:nvPr/>
          </p:nvSpPr>
          <p:spPr>
            <a:xfrm>
              <a:off x="3583921" y="1841925"/>
              <a:ext cx="93539" cy="371344"/>
            </a:xfrm>
            <a:custGeom>
              <a:avLst/>
              <a:gdLst/>
              <a:ahLst/>
              <a:cxnLst/>
              <a:rect l="l" t="t" r="r" b="b"/>
              <a:pathLst>
                <a:path w="3991" h="15844" extrusionOk="0">
                  <a:moveTo>
                    <a:pt x="2008" y="0"/>
                  </a:moveTo>
                  <a:cubicBezTo>
                    <a:pt x="905" y="0"/>
                    <a:pt x="0" y="882"/>
                    <a:pt x="0" y="1983"/>
                  </a:cubicBezTo>
                  <a:lnTo>
                    <a:pt x="0" y="13836"/>
                  </a:lnTo>
                  <a:cubicBezTo>
                    <a:pt x="0" y="14939"/>
                    <a:pt x="905" y="15844"/>
                    <a:pt x="2008" y="15844"/>
                  </a:cubicBezTo>
                  <a:cubicBezTo>
                    <a:pt x="3109" y="15844"/>
                    <a:pt x="3991" y="14939"/>
                    <a:pt x="3991" y="13836"/>
                  </a:cubicBezTo>
                  <a:lnTo>
                    <a:pt x="3991" y="1983"/>
                  </a:lnTo>
                  <a:cubicBezTo>
                    <a:pt x="3991" y="882"/>
                    <a:pt x="3109" y="0"/>
                    <a:pt x="2008" y="0"/>
                  </a:cubicBezTo>
                  <a:close/>
                </a:path>
              </a:pathLst>
            </a:custGeom>
            <a:solidFill>
              <a:srgbClr val="A68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5"/>
            <p:cNvSpPr/>
            <p:nvPr/>
          </p:nvSpPr>
          <p:spPr>
            <a:xfrm>
              <a:off x="3771023" y="1676621"/>
              <a:ext cx="93563" cy="536648"/>
            </a:xfrm>
            <a:custGeom>
              <a:avLst/>
              <a:gdLst/>
              <a:ahLst/>
              <a:cxnLst/>
              <a:rect l="l" t="t" r="r" b="b"/>
              <a:pathLst>
                <a:path w="3992" h="22897" extrusionOk="0">
                  <a:moveTo>
                    <a:pt x="2009" y="0"/>
                  </a:moveTo>
                  <a:cubicBezTo>
                    <a:pt x="906" y="0"/>
                    <a:pt x="1" y="905"/>
                    <a:pt x="1" y="2008"/>
                  </a:cubicBezTo>
                  <a:lnTo>
                    <a:pt x="1" y="20889"/>
                  </a:lnTo>
                  <a:cubicBezTo>
                    <a:pt x="1" y="21992"/>
                    <a:pt x="906" y="22897"/>
                    <a:pt x="2009" y="22897"/>
                  </a:cubicBezTo>
                  <a:cubicBezTo>
                    <a:pt x="3110" y="22897"/>
                    <a:pt x="3991" y="21992"/>
                    <a:pt x="3991" y="20889"/>
                  </a:cubicBezTo>
                  <a:lnTo>
                    <a:pt x="3991" y="2008"/>
                  </a:lnTo>
                  <a:cubicBezTo>
                    <a:pt x="3991" y="905"/>
                    <a:pt x="3110" y="0"/>
                    <a:pt x="2009" y="0"/>
                  </a:cubicBezTo>
                  <a:close/>
                </a:path>
              </a:pathLst>
            </a:custGeom>
            <a:solidFill>
              <a:srgbClr val="839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5"/>
            <p:cNvSpPr/>
            <p:nvPr/>
          </p:nvSpPr>
          <p:spPr>
            <a:xfrm>
              <a:off x="1731925" y="3282300"/>
              <a:ext cx="1154273" cy="1154297"/>
            </a:xfrm>
            <a:custGeom>
              <a:avLst/>
              <a:gdLst/>
              <a:ahLst/>
              <a:cxnLst/>
              <a:rect l="l" t="t" r="r" b="b"/>
              <a:pathLst>
                <a:path w="49249" h="49250" extrusionOk="0">
                  <a:moveTo>
                    <a:pt x="24931" y="7274"/>
                  </a:moveTo>
                  <a:cubicBezTo>
                    <a:pt x="25199" y="7274"/>
                    <a:pt x="25493" y="7298"/>
                    <a:pt x="25764" y="7298"/>
                  </a:cubicBezTo>
                  <a:cubicBezTo>
                    <a:pt x="25787" y="7323"/>
                    <a:pt x="25813" y="7323"/>
                    <a:pt x="25836" y="7323"/>
                  </a:cubicBezTo>
                  <a:cubicBezTo>
                    <a:pt x="34874" y="7935"/>
                    <a:pt x="41976" y="15454"/>
                    <a:pt x="41976" y="24613"/>
                  </a:cubicBezTo>
                  <a:cubicBezTo>
                    <a:pt x="41976" y="33796"/>
                    <a:pt x="34874" y="41315"/>
                    <a:pt x="25836" y="41926"/>
                  </a:cubicBezTo>
                  <a:lnTo>
                    <a:pt x="25787" y="41926"/>
                  </a:lnTo>
                  <a:cubicBezTo>
                    <a:pt x="25493" y="41952"/>
                    <a:pt x="25199" y="41975"/>
                    <a:pt x="24931" y="41975"/>
                  </a:cubicBezTo>
                  <a:lnTo>
                    <a:pt x="24637" y="41975"/>
                  </a:lnTo>
                  <a:cubicBezTo>
                    <a:pt x="15037" y="41975"/>
                    <a:pt x="7273" y="34213"/>
                    <a:pt x="7273" y="24613"/>
                  </a:cubicBezTo>
                  <a:cubicBezTo>
                    <a:pt x="7273" y="15037"/>
                    <a:pt x="15037" y="7274"/>
                    <a:pt x="24637" y="7274"/>
                  </a:cubicBezTo>
                  <a:close/>
                  <a:moveTo>
                    <a:pt x="24637" y="0"/>
                  </a:moveTo>
                  <a:cubicBezTo>
                    <a:pt x="11021" y="0"/>
                    <a:pt x="1" y="11020"/>
                    <a:pt x="1" y="24613"/>
                  </a:cubicBezTo>
                  <a:cubicBezTo>
                    <a:pt x="1" y="38229"/>
                    <a:pt x="11021" y="49249"/>
                    <a:pt x="24637" y="49249"/>
                  </a:cubicBezTo>
                  <a:cubicBezTo>
                    <a:pt x="25102" y="49249"/>
                    <a:pt x="25568" y="49224"/>
                    <a:pt x="26009" y="49200"/>
                  </a:cubicBezTo>
                  <a:cubicBezTo>
                    <a:pt x="26107" y="49200"/>
                    <a:pt x="26179" y="49200"/>
                    <a:pt x="26277" y="49175"/>
                  </a:cubicBezTo>
                  <a:lnTo>
                    <a:pt x="26351" y="49175"/>
                  </a:lnTo>
                  <a:cubicBezTo>
                    <a:pt x="39135" y="48293"/>
                    <a:pt x="49248" y="37641"/>
                    <a:pt x="49248" y="24613"/>
                  </a:cubicBezTo>
                  <a:cubicBezTo>
                    <a:pt x="49248" y="11608"/>
                    <a:pt x="39135" y="956"/>
                    <a:pt x="26351" y="74"/>
                  </a:cubicBezTo>
                  <a:lnTo>
                    <a:pt x="26277" y="74"/>
                  </a:lnTo>
                  <a:cubicBezTo>
                    <a:pt x="26179" y="49"/>
                    <a:pt x="26107" y="49"/>
                    <a:pt x="26009" y="49"/>
                  </a:cubicBezTo>
                  <a:cubicBezTo>
                    <a:pt x="25542" y="25"/>
                    <a:pt x="25102" y="0"/>
                    <a:pt x="246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5"/>
            <p:cNvSpPr/>
            <p:nvPr/>
          </p:nvSpPr>
          <p:spPr>
            <a:xfrm>
              <a:off x="2316246" y="3290996"/>
              <a:ext cx="569953" cy="1136742"/>
            </a:xfrm>
            <a:custGeom>
              <a:avLst/>
              <a:gdLst/>
              <a:ahLst/>
              <a:cxnLst/>
              <a:rect l="l" t="t" r="r" b="b"/>
              <a:pathLst>
                <a:path w="24318" h="48501" extrusionOk="0">
                  <a:moveTo>
                    <a:pt x="3623" y="0"/>
                  </a:moveTo>
                  <a:cubicBezTo>
                    <a:pt x="1662" y="0"/>
                    <a:pt x="0" y="1588"/>
                    <a:pt x="0" y="3645"/>
                  </a:cubicBezTo>
                  <a:cubicBezTo>
                    <a:pt x="0" y="5409"/>
                    <a:pt x="1274" y="6878"/>
                    <a:pt x="3011" y="7221"/>
                  </a:cubicBezTo>
                  <a:cubicBezTo>
                    <a:pt x="10995" y="8765"/>
                    <a:pt x="17045" y="15792"/>
                    <a:pt x="17045" y="24242"/>
                  </a:cubicBezTo>
                  <a:cubicBezTo>
                    <a:pt x="17045" y="32715"/>
                    <a:pt x="10995" y="39743"/>
                    <a:pt x="3011" y="41287"/>
                  </a:cubicBezTo>
                  <a:cubicBezTo>
                    <a:pt x="1274" y="41630"/>
                    <a:pt x="0" y="43099"/>
                    <a:pt x="0" y="44862"/>
                  </a:cubicBezTo>
                  <a:cubicBezTo>
                    <a:pt x="0" y="46928"/>
                    <a:pt x="1676" y="48501"/>
                    <a:pt x="3649" y="48501"/>
                  </a:cubicBezTo>
                  <a:cubicBezTo>
                    <a:pt x="3874" y="48501"/>
                    <a:pt x="4103" y="48480"/>
                    <a:pt x="4334" y="48438"/>
                  </a:cubicBezTo>
                  <a:cubicBezTo>
                    <a:pt x="15722" y="46257"/>
                    <a:pt x="24317" y="36265"/>
                    <a:pt x="24317" y="24242"/>
                  </a:cubicBezTo>
                  <a:cubicBezTo>
                    <a:pt x="24317" y="12242"/>
                    <a:pt x="15722" y="2225"/>
                    <a:pt x="4334" y="70"/>
                  </a:cubicBezTo>
                  <a:cubicBezTo>
                    <a:pt x="4094" y="23"/>
                    <a:pt x="3856" y="0"/>
                    <a:pt x="3623" y="0"/>
                  </a:cubicBezTo>
                  <a:close/>
                </a:path>
              </a:pathLst>
            </a:custGeom>
            <a:solidFill>
              <a:srgbClr val="A68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/>
          <p:cNvSpPr/>
          <p:nvPr/>
        </p:nvSpPr>
        <p:spPr>
          <a:xfrm>
            <a:off x="578840" y="387130"/>
            <a:ext cx="82967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4000" u="sng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Analisis Deret Waktu dan Peramalan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9"/>
          <p:cNvSpPr txBox="1">
            <a:spLocks noGrp="1"/>
          </p:cNvSpPr>
          <p:nvPr>
            <p:ph type="title"/>
          </p:nvPr>
        </p:nvSpPr>
        <p:spPr>
          <a:xfrm>
            <a:off x="971954" y="320981"/>
            <a:ext cx="5488875" cy="50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>
              <a:buSzPts val="1100"/>
            </a:pPr>
            <a:r>
              <a:rPr lang="id-ID" dirty="0"/>
              <a:t>4</a:t>
            </a:r>
            <a:r>
              <a:rPr lang="en-US" dirty="0" smtClean="0"/>
              <a:t>. </a:t>
            </a:r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id-ID" dirty="0"/>
              <a:t>Irregular (Random)</a:t>
            </a:r>
            <a:endParaRPr dirty="0"/>
          </a:p>
        </p:txBody>
      </p:sp>
      <p:sp>
        <p:nvSpPr>
          <p:cNvPr id="232" name="Google Shape;232;p19"/>
          <p:cNvSpPr/>
          <p:nvPr/>
        </p:nvSpPr>
        <p:spPr>
          <a:xfrm rot="-5400000">
            <a:off x="3778760" y="-1968002"/>
            <a:ext cx="1022399" cy="731988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9"/>
          <p:cNvSpPr txBox="1"/>
          <p:nvPr/>
        </p:nvSpPr>
        <p:spPr>
          <a:xfrm>
            <a:off x="961601" y="1512239"/>
            <a:ext cx="6816178" cy="3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indent="-285750">
              <a:buFontTx/>
              <a:buChar char="-"/>
            </a:pPr>
            <a:r>
              <a:rPr lang="nn-NO" sz="1600" dirty="0" smtClean="0"/>
              <a:t>Variasi </a:t>
            </a:r>
            <a:r>
              <a:rPr lang="nn-NO" sz="1600" b="1" dirty="0"/>
              <a:t>acak/tidak teratur</a:t>
            </a:r>
            <a:r>
              <a:rPr lang="nn-NO" sz="1600" dirty="0"/>
              <a:t> pada data, sering kali akibat peristiwa </a:t>
            </a:r>
            <a:r>
              <a:rPr lang="nn-NO" sz="1600" b="1" dirty="0"/>
              <a:t>tak </a:t>
            </a:r>
            <a:r>
              <a:rPr lang="nn-NO" sz="1600" b="1" dirty="0" smtClean="0"/>
              <a:t>terduga</a:t>
            </a:r>
            <a:r>
              <a:rPr lang="nn-NO" sz="1600" dirty="0" smtClean="0"/>
              <a:t>.</a:t>
            </a:r>
            <a:endParaRPr lang="id-ID" sz="1600" dirty="0"/>
          </a:p>
          <a:p>
            <a:pPr marL="285750" indent="-285750">
              <a:buFontTx/>
              <a:buChar char="-"/>
            </a:pPr>
            <a:r>
              <a:rPr lang="sv-SE" sz="1600" dirty="0" smtClean="0"/>
              <a:t>Sulit </a:t>
            </a:r>
            <a:r>
              <a:rPr lang="sv-SE" sz="1600" dirty="0"/>
              <a:t>dimodelkan karena tidak ada pola jelas.</a:t>
            </a:r>
            <a:endParaRPr lang="en-US" sz="1600" dirty="0">
              <a:solidFill>
                <a:schemeClr val="dk1"/>
              </a:solidFill>
              <a:latin typeface="Roboto"/>
              <a:ea typeface="Roboto"/>
            </a:endParaRPr>
          </a:p>
        </p:txBody>
      </p:sp>
      <p:sp>
        <p:nvSpPr>
          <p:cNvPr id="238" name="Google Shape;238;p19"/>
          <p:cNvSpPr txBox="1"/>
          <p:nvPr/>
        </p:nvSpPr>
        <p:spPr>
          <a:xfrm>
            <a:off x="4946698" y="2767875"/>
            <a:ext cx="3567284" cy="3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1200" dirty="0">
                <a:solidFill>
                  <a:schemeClr val="dk1"/>
                </a:solidFill>
                <a:latin typeface="Roboto"/>
                <a:ea typeface="Roboto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Roboto"/>
                <a:ea typeface="Roboto"/>
              </a:rPr>
              <a:t>Contoh</a:t>
            </a:r>
            <a:r>
              <a:rPr lang="en-US" sz="1200" dirty="0">
                <a:solidFill>
                  <a:schemeClr val="dk1"/>
                </a:solidFill>
                <a:latin typeface="Roboto"/>
                <a:ea typeface="Roboto"/>
              </a:rPr>
              <a:t>:</a:t>
            </a:r>
          </a:p>
          <a:p>
            <a:pPr marL="228600" lvl="0" indent="-228600">
              <a:buAutoNum type="arabicPeriod"/>
            </a:pPr>
            <a:r>
              <a:rPr lang="id-ID" sz="1200" dirty="0"/>
              <a:t>Lonjakan penjualan masker &amp; hand sanitizer saat pandemi COVID-19</a:t>
            </a:r>
            <a:r>
              <a:rPr lang="id-ID" sz="1200" dirty="0" smtClean="0"/>
              <a:t>.</a:t>
            </a:r>
          </a:p>
          <a:p>
            <a:pPr marL="228600" lvl="0" indent="-228600">
              <a:buAutoNum type="arabicPeriod"/>
            </a:pPr>
            <a:r>
              <a:rPr lang="sv-SE" sz="1200" dirty="0"/>
              <a:t>Penurunan drastis wisatawan akibat bencana alam/gempa.</a:t>
            </a:r>
            <a:endParaRPr lang="en-US" sz="1200" dirty="0">
              <a:solidFill>
                <a:schemeClr val="dk1"/>
              </a:solidFill>
              <a:latin typeface="Roboto"/>
              <a:ea typeface="Roboto"/>
            </a:endParaRPr>
          </a:p>
        </p:txBody>
      </p:sp>
      <p:sp>
        <p:nvSpPr>
          <p:cNvPr id="244" name="Google Shape;244;p19"/>
          <p:cNvSpPr/>
          <p:nvPr/>
        </p:nvSpPr>
        <p:spPr>
          <a:xfrm>
            <a:off x="971954" y="2436375"/>
            <a:ext cx="3600874" cy="1022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9"/>
          <p:cNvSpPr/>
          <p:nvPr/>
        </p:nvSpPr>
        <p:spPr>
          <a:xfrm>
            <a:off x="4916368" y="2412802"/>
            <a:ext cx="3397933" cy="1022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037F68-8F3E-4AD7-99E1-0351A0DAEE5C}"/>
              </a:ext>
            </a:extLst>
          </p:cNvPr>
          <p:cNvSpPr/>
          <p:nvPr/>
        </p:nvSpPr>
        <p:spPr>
          <a:xfrm>
            <a:off x="3008338" y="4389560"/>
            <a:ext cx="26312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dk1"/>
                </a:solidFill>
                <a:latin typeface="Roboto"/>
                <a:ea typeface="Roboto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B7CD9D-1634-4642-B0D2-4FFF83DB9D27}"/>
              </a:ext>
            </a:extLst>
          </p:cNvPr>
          <p:cNvSpPr/>
          <p:nvPr/>
        </p:nvSpPr>
        <p:spPr>
          <a:xfrm>
            <a:off x="1140571" y="2472976"/>
            <a:ext cx="32636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chemeClr val="dk1"/>
                </a:solidFill>
                <a:latin typeface="Roboto"/>
                <a:ea typeface="Roboto"/>
              </a:rPr>
              <a:t>Ciri-ciri</a:t>
            </a:r>
            <a:r>
              <a:rPr lang="en-US" sz="1200" dirty="0">
                <a:solidFill>
                  <a:schemeClr val="dk1"/>
                </a:solidFill>
                <a:latin typeface="Roboto"/>
                <a:ea typeface="Roboto"/>
              </a:rPr>
              <a:t>:</a:t>
            </a:r>
          </a:p>
          <a:p>
            <a:pPr marL="228600" indent="-228600">
              <a:buAutoNum type="arabicPeriod"/>
            </a:pPr>
            <a:r>
              <a:rPr lang="id-ID" sz="1200" dirty="0"/>
              <a:t>Tidak berulang secara periodik</a:t>
            </a:r>
            <a:r>
              <a:rPr lang="id-ID" sz="1200" dirty="0" smtClean="0"/>
              <a:t>.</a:t>
            </a:r>
          </a:p>
          <a:p>
            <a:pPr marL="228600" indent="-228600">
              <a:buAutoNum type="arabicPeriod"/>
            </a:pPr>
            <a:r>
              <a:rPr lang="id-ID" sz="1200" dirty="0"/>
              <a:t>Sering menyebabkan data menyimpang dari pola umum.</a:t>
            </a:r>
            <a:endParaRPr lang="en-US" sz="1200" dirty="0">
              <a:solidFill>
                <a:schemeClr val="dk1"/>
              </a:solidFill>
              <a:latin typeface="Roboto"/>
              <a:ea typeface="Roboto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652" y="3507808"/>
            <a:ext cx="2468112" cy="142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02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p39"/>
          <p:cNvSpPr txBox="1"/>
          <p:nvPr/>
        </p:nvSpPr>
        <p:spPr>
          <a:xfrm>
            <a:off x="1325557" y="3592974"/>
            <a:ext cx="3093300" cy="5091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id-ID" sz="1800" b="1" dirty="0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</a:rPr>
              <a:t>Lingkungan &amp; Pertanian</a:t>
            </a:r>
            <a:endParaRPr sz="1800" b="1" dirty="0">
              <a:solidFill>
                <a:schemeClr val="accent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005" name="Google Shape;1005;p39"/>
          <p:cNvSpPr txBox="1">
            <a:spLocks noGrp="1"/>
          </p:cNvSpPr>
          <p:nvPr>
            <p:ph type="title"/>
          </p:nvPr>
        </p:nvSpPr>
        <p:spPr>
          <a:xfrm>
            <a:off x="713225" y="253650"/>
            <a:ext cx="7717500" cy="50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SzPts val="1100"/>
            </a:pPr>
            <a:r>
              <a:rPr lang="id-ID" dirty="0"/>
              <a:t>Aplikasi Analisis Deret Waktu</a:t>
            </a:r>
            <a:endParaRPr dirty="0"/>
          </a:p>
        </p:txBody>
      </p:sp>
      <p:sp>
        <p:nvSpPr>
          <p:cNvPr id="1006" name="Google Shape;1006;p39"/>
          <p:cNvSpPr/>
          <p:nvPr/>
        </p:nvSpPr>
        <p:spPr>
          <a:xfrm>
            <a:off x="666036" y="3462525"/>
            <a:ext cx="736625" cy="686733"/>
          </a:xfrm>
          <a:prstGeom prst="ellipse">
            <a:avLst/>
          </a:prstGeom>
          <a:solidFill>
            <a:schemeClr val="dk2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sz="2100" b="1" dirty="0" smtClean="0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3</a:t>
            </a:r>
            <a:endParaRPr sz="2100" b="1" dirty="0">
              <a:solidFill>
                <a:schemeClr val="accent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007" name="Google Shape;1007;p39"/>
          <p:cNvSpPr txBox="1">
            <a:spLocks noGrp="1"/>
          </p:cNvSpPr>
          <p:nvPr>
            <p:ph type="title"/>
          </p:nvPr>
        </p:nvSpPr>
        <p:spPr>
          <a:xfrm>
            <a:off x="260245" y="1006800"/>
            <a:ext cx="7717500" cy="50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/>
            <a:r>
              <a:rPr lang="id-ID" sz="1800" b="0" dirty="0"/>
              <a:t>Analisis deret waktu tidak hanya untuk teori, tetapi banyak dipakai dalam dunia </a:t>
            </a:r>
            <a:r>
              <a:rPr lang="id-ID" sz="1800" b="0" dirty="0" smtClean="0"/>
              <a:t>nyata</a:t>
            </a:r>
            <a:r>
              <a:rPr lang="id-ID" sz="2400" dirty="0"/>
              <a:t>.</a:t>
            </a:r>
            <a:br>
              <a:rPr lang="id-ID" sz="2400" dirty="0"/>
            </a:br>
            <a:r>
              <a:rPr lang="id-ID" sz="1800" b="0" dirty="0"/>
              <a:t>Bidang &amp; Contoh Aplikasi:</a:t>
            </a:r>
            <a:endParaRPr sz="1800" b="0" dirty="0"/>
          </a:p>
        </p:txBody>
      </p:sp>
      <p:sp>
        <p:nvSpPr>
          <p:cNvPr id="1008" name="Google Shape;1008;p39"/>
          <p:cNvSpPr txBox="1"/>
          <p:nvPr/>
        </p:nvSpPr>
        <p:spPr>
          <a:xfrm>
            <a:off x="4418857" y="3585569"/>
            <a:ext cx="2685000" cy="5070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id-ID" sz="1200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Prediksi curah hujan untuk pertanian, analisis perubahan iklim</a:t>
            </a:r>
            <a:endParaRPr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09" name="Google Shape;1009;p39"/>
          <p:cNvSpPr txBox="1"/>
          <p:nvPr/>
        </p:nvSpPr>
        <p:spPr>
          <a:xfrm>
            <a:off x="1325557" y="2767249"/>
            <a:ext cx="3093300" cy="5091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id-ID" sz="1800" b="1" dirty="0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</a:rPr>
              <a:t>Kesehatan</a:t>
            </a:r>
            <a:endParaRPr sz="1800" b="1" dirty="0">
              <a:solidFill>
                <a:schemeClr val="accent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010" name="Google Shape;1010;p39"/>
          <p:cNvSpPr txBox="1"/>
          <p:nvPr/>
        </p:nvSpPr>
        <p:spPr>
          <a:xfrm>
            <a:off x="4418857" y="2813192"/>
            <a:ext cx="2685000" cy="5070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id-ID" sz="1200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Prediksi tren jumlah pasien RS, deteksi pola penyebaran penyakit menular</a:t>
            </a:r>
            <a:r>
              <a:rPr lang="id-ID" sz="1200" dirty="0"/>
              <a:t>.</a:t>
            </a:r>
            <a:endParaRPr sz="12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11" name="Google Shape;1011;p39"/>
          <p:cNvSpPr txBox="1"/>
          <p:nvPr/>
        </p:nvSpPr>
        <p:spPr>
          <a:xfrm>
            <a:off x="1325557" y="1846494"/>
            <a:ext cx="3093300" cy="509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id-ID" sz="1800" b="1" dirty="0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</a:rPr>
              <a:t>Ekonomi &amp; Bisnis</a:t>
            </a:r>
            <a:endParaRPr sz="1800" b="1" dirty="0">
              <a:solidFill>
                <a:schemeClr val="accent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012" name="Google Shape;1012;p39"/>
          <p:cNvSpPr txBox="1"/>
          <p:nvPr/>
        </p:nvSpPr>
        <p:spPr>
          <a:xfrm>
            <a:off x="4418857" y="1856342"/>
            <a:ext cx="2685000" cy="5091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i-FI" sz="1200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Prediksi harga saham, perencanaan persediaan, peramalan permintaan pasar</a:t>
            </a:r>
            <a:endParaRPr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13" name="Google Shape;1013;p39"/>
          <p:cNvSpPr/>
          <p:nvPr/>
        </p:nvSpPr>
        <p:spPr>
          <a:xfrm>
            <a:off x="671373" y="2640490"/>
            <a:ext cx="731288" cy="743412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sz="2100" b="1" dirty="0" smtClean="0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2</a:t>
            </a:r>
            <a:endParaRPr sz="2100" b="1" dirty="0">
              <a:solidFill>
                <a:schemeClr val="accent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014" name="Google Shape;1014;p39"/>
          <p:cNvSpPr/>
          <p:nvPr/>
        </p:nvSpPr>
        <p:spPr>
          <a:xfrm>
            <a:off x="666036" y="1728525"/>
            <a:ext cx="736625" cy="77715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sz="2100" b="1" dirty="0" smtClean="0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1</a:t>
            </a:r>
            <a:endParaRPr sz="2100" b="1" dirty="0">
              <a:solidFill>
                <a:schemeClr val="accent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6" name="Google Shape;1013;p39"/>
          <p:cNvSpPr/>
          <p:nvPr/>
        </p:nvSpPr>
        <p:spPr>
          <a:xfrm>
            <a:off x="666036" y="4279707"/>
            <a:ext cx="731288" cy="743412"/>
          </a:xfrm>
          <a:prstGeom prst="ellipse">
            <a:avLst/>
          </a:prstGeom>
          <a:ln>
            <a:solidFill>
              <a:schemeClr val="accent3">
                <a:lumMod val="65000"/>
              </a:schemeClr>
            </a:solidFill>
            <a:headEnd type="none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sz="2100" b="1" dirty="0" smtClean="0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4</a:t>
            </a:r>
            <a:endParaRPr sz="2100" b="1" dirty="0">
              <a:solidFill>
                <a:schemeClr val="accent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8" name="Google Shape;1009;p39"/>
          <p:cNvSpPr txBox="1"/>
          <p:nvPr/>
        </p:nvSpPr>
        <p:spPr>
          <a:xfrm>
            <a:off x="1325557" y="4412430"/>
            <a:ext cx="3093300" cy="5091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id-ID" sz="1800" b="1" dirty="0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</a:rPr>
              <a:t>Transportasi</a:t>
            </a:r>
            <a:endParaRPr sz="1800" b="1" dirty="0">
              <a:solidFill>
                <a:schemeClr val="accent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9" name="Google Shape;1008;p39"/>
          <p:cNvSpPr txBox="1"/>
          <p:nvPr/>
        </p:nvSpPr>
        <p:spPr>
          <a:xfrm>
            <a:off x="4418857" y="4414530"/>
            <a:ext cx="2685000" cy="5070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id-ID" sz="1200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Prediksi jumlah penumpang pesawat/kereta, optimasi jadwal transportasi</a:t>
            </a:r>
            <a:r>
              <a:rPr lang="id-ID" sz="1200" dirty="0"/>
              <a:t>.</a:t>
            </a:r>
            <a:endParaRPr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1"/>
          <p:cNvSpPr txBox="1">
            <a:spLocks noGrp="1"/>
          </p:cNvSpPr>
          <p:nvPr>
            <p:ph type="title"/>
          </p:nvPr>
        </p:nvSpPr>
        <p:spPr>
          <a:xfrm>
            <a:off x="713225" y="418500"/>
            <a:ext cx="7717500" cy="50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SzPts val="1100"/>
            </a:pPr>
            <a:r>
              <a:rPr lang="id-ID" dirty="0"/>
              <a:t>Contoh Kasus Nyata</a:t>
            </a:r>
            <a:endParaRPr dirty="0"/>
          </a:p>
        </p:txBody>
      </p:sp>
      <p:grpSp>
        <p:nvGrpSpPr>
          <p:cNvPr id="320" name="Google Shape;320;p21"/>
          <p:cNvGrpSpPr/>
          <p:nvPr/>
        </p:nvGrpSpPr>
        <p:grpSpPr>
          <a:xfrm>
            <a:off x="866325" y="3625660"/>
            <a:ext cx="3763475" cy="474602"/>
            <a:chOff x="866325" y="3622573"/>
            <a:chExt cx="3763475" cy="474602"/>
          </a:xfrm>
        </p:grpSpPr>
        <p:sp>
          <p:nvSpPr>
            <p:cNvPr id="321" name="Google Shape;321;p21"/>
            <p:cNvSpPr/>
            <p:nvPr/>
          </p:nvSpPr>
          <p:spPr>
            <a:xfrm>
              <a:off x="3215900" y="3622575"/>
              <a:ext cx="1413900" cy="474600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SzPts val="1100"/>
              </a:pPr>
              <a:r>
                <a:rPr lang="id-ID" sz="1700" dirty="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</a:rPr>
                <a:t>Irregular</a:t>
              </a:r>
              <a:endParaRPr sz="1700" dirty="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22" name="Google Shape;322;p21"/>
            <p:cNvSpPr txBox="1"/>
            <p:nvPr/>
          </p:nvSpPr>
          <p:spPr>
            <a:xfrm>
              <a:off x="866325" y="3622573"/>
              <a:ext cx="2229600" cy="474600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id-ID" sz="1200" dirty="0">
                  <a:latin typeface="Roboto"/>
                  <a:ea typeface="Roboto"/>
                  <a:cs typeface="Roboto"/>
                </a:rPr>
                <a:t>peningkatan mendadak karena promo dadakan</a:t>
              </a:r>
              <a:r>
                <a:rPr lang="id-ID" sz="1200" dirty="0"/>
                <a:t>.</a:t>
              </a:r>
              <a:endParaRPr sz="12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23" name="Google Shape;323;p21"/>
          <p:cNvGrpSpPr/>
          <p:nvPr/>
        </p:nvGrpSpPr>
        <p:grpSpPr>
          <a:xfrm>
            <a:off x="863550" y="1771510"/>
            <a:ext cx="3763450" cy="474615"/>
            <a:chOff x="866350" y="1775826"/>
            <a:chExt cx="3763450" cy="474615"/>
          </a:xfrm>
        </p:grpSpPr>
        <p:sp>
          <p:nvSpPr>
            <p:cNvPr id="324" name="Google Shape;324;p21"/>
            <p:cNvSpPr/>
            <p:nvPr/>
          </p:nvSpPr>
          <p:spPr>
            <a:xfrm>
              <a:off x="3215900" y="1775826"/>
              <a:ext cx="1413900" cy="474600"/>
            </a:xfrm>
            <a:prstGeom prst="roundRect">
              <a:avLst>
                <a:gd name="adj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>
                <a:buSzPts val="1100"/>
              </a:pPr>
              <a:r>
                <a:rPr lang="id-ID" sz="1700" dirty="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</a:rPr>
                <a:t>Trend</a:t>
              </a:r>
              <a:endParaRPr sz="1700" dirty="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25" name="Google Shape;325;p21"/>
            <p:cNvSpPr txBox="1"/>
            <p:nvPr/>
          </p:nvSpPr>
          <p:spPr>
            <a:xfrm>
              <a:off x="866350" y="1775842"/>
              <a:ext cx="2229600" cy="4746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id-ID" sz="1200" dirty="0">
                  <a:latin typeface="Roboto"/>
                  <a:ea typeface="Roboto"/>
                  <a:cs typeface="Roboto"/>
                </a:rPr>
                <a:t>penjualan meningkat setiap tahun.</a:t>
              </a:r>
              <a:endParaRPr sz="12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26" name="Google Shape;326;p21"/>
          <p:cNvGrpSpPr/>
          <p:nvPr/>
        </p:nvGrpSpPr>
        <p:grpSpPr>
          <a:xfrm>
            <a:off x="866325" y="3013171"/>
            <a:ext cx="3763475" cy="474604"/>
            <a:chOff x="866325" y="3006996"/>
            <a:chExt cx="3763475" cy="474604"/>
          </a:xfrm>
        </p:grpSpPr>
        <p:sp>
          <p:nvSpPr>
            <p:cNvPr id="327" name="Google Shape;327;p21"/>
            <p:cNvSpPr/>
            <p:nvPr/>
          </p:nvSpPr>
          <p:spPr>
            <a:xfrm>
              <a:off x="3215900" y="3007000"/>
              <a:ext cx="1413900" cy="474600"/>
            </a:xfrm>
            <a:prstGeom prst="roundRect">
              <a:avLst>
                <a:gd name="adj" fmla="val 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>
                <a:buSzPts val="1100"/>
              </a:pPr>
              <a:r>
                <a:rPr lang="id-ID" sz="1700" dirty="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</a:rPr>
                <a:t>Cyclical</a:t>
              </a:r>
              <a:endParaRPr sz="1700" dirty="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28" name="Google Shape;328;p21"/>
            <p:cNvSpPr txBox="1"/>
            <p:nvPr/>
          </p:nvSpPr>
          <p:spPr>
            <a:xfrm>
              <a:off x="866325" y="3006996"/>
              <a:ext cx="2229600" cy="474600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id-ID" sz="1200" dirty="0">
                  <a:latin typeface="Roboto"/>
                  <a:ea typeface="Roboto"/>
                  <a:cs typeface="Roboto"/>
                </a:rPr>
                <a:t>penurunan saat pandemi 2020–2021</a:t>
              </a:r>
              <a:endParaRPr sz="12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29" name="Google Shape;329;p21"/>
          <p:cNvGrpSpPr/>
          <p:nvPr/>
        </p:nvGrpSpPr>
        <p:grpSpPr>
          <a:xfrm>
            <a:off x="866375" y="2394506"/>
            <a:ext cx="3763425" cy="474607"/>
            <a:chOff x="866375" y="2391419"/>
            <a:chExt cx="3763425" cy="474607"/>
          </a:xfrm>
        </p:grpSpPr>
        <p:sp>
          <p:nvSpPr>
            <p:cNvPr id="330" name="Google Shape;330;p21"/>
            <p:cNvSpPr/>
            <p:nvPr/>
          </p:nvSpPr>
          <p:spPr>
            <a:xfrm>
              <a:off x="3215900" y="2391426"/>
              <a:ext cx="1413900" cy="474600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>
                <a:buSzPts val="1100"/>
              </a:pPr>
              <a:r>
                <a:rPr lang="id-ID" sz="1700" dirty="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</a:rPr>
                <a:t>Seasonal</a:t>
              </a:r>
              <a:endParaRPr sz="1700" dirty="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31" name="Google Shape;331;p21"/>
            <p:cNvSpPr txBox="1"/>
            <p:nvPr/>
          </p:nvSpPr>
          <p:spPr>
            <a:xfrm>
              <a:off x="866375" y="2391419"/>
              <a:ext cx="2229600" cy="474600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fi-FI" sz="1200" dirty="0">
                  <a:latin typeface="Roboto"/>
                  <a:ea typeface="Roboto"/>
                  <a:cs typeface="Roboto"/>
                </a:rPr>
                <a:t>lonjakan saat bulan Ramadhan &amp; akhir tahun</a:t>
              </a:r>
              <a:r>
                <a:rPr lang="fi-FI" sz="1200" dirty="0"/>
                <a:t>.</a:t>
              </a:r>
              <a:endParaRPr sz="12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335" name="Google Shape;335;p21"/>
          <p:cNvCxnSpPr>
            <a:stCxn id="324" idx="3"/>
          </p:cNvCxnSpPr>
          <p:nvPr/>
        </p:nvCxnSpPr>
        <p:spPr>
          <a:xfrm flipV="1">
            <a:off x="4627000" y="1775825"/>
            <a:ext cx="2329100" cy="232985"/>
          </a:xfrm>
          <a:prstGeom prst="bentConnector4">
            <a:avLst>
              <a:gd name="adj1" fmla="val 18343"/>
              <a:gd name="adj2" fmla="val 199970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diamond" w="med" len="med"/>
          </a:ln>
        </p:spPr>
      </p:cxnSp>
      <p:cxnSp>
        <p:nvCxnSpPr>
          <p:cNvPr id="336" name="Google Shape;336;p21"/>
          <p:cNvCxnSpPr>
            <a:stCxn id="330" idx="3"/>
          </p:cNvCxnSpPr>
          <p:nvPr/>
        </p:nvCxnSpPr>
        <p:spPr>
          <a:xfrm rot="10800000" flipH="1">
            <a:off x="4629800" y="2207614"/>
            <a:ext cx="1283700" cy="424200"/>
          </a:xfrm>
          <a:prstGeom prst="bentConnector4">
            <a:avLst>
              <a:gd name="adj1" fmla="val 33172"/>
              <a:gd name="adj2" fmla="val 100021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diamond" w="med" len="med"/>
          </a:ln>
        </p:spPr>
      </p:cxnSp>
      <p:cxnSp>
        <p:nvCxnSpPr>
          <p:cNvPr id="337" name="Google Shape;337;p21"/>
          <p:cNvCxnSpPr>
            <a:stCxn id="327" idx="3"/>
          </p:cNvCxnSpPr>
          <p:nvPr/>
        </p:nvCxnSpPr>
        <p:spPr>
          <a:xfrm>
            <a:off x="4629800" y="3250475"/>
            <a:ext cx="851700" cy="600"/>
          </a:xfrm>
          <a:prstGeom prst="bentConnector3">
            <a:avLst>
              <a:gd name="adj1" fmla="val 49998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diamond" w="med" len="med"/>
          </a:ln>
        </p:spPr>
      </p:cxnSp>
      <p:cxnSp>
        <p:nvCxnSpPr>
          <p:cNvPr id="338" name="Google Shape;338;p21"/>
          <p:cNvCxnSpPr/>
          <p:nvPr/>
        </p:nvCxnSpPr>
        <p:spPr>
          <a:xfrm flipV="1">
            <a:off x="4662865" y="3639210"/>
            <a:ext cx="851700" cy="230525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diamond" w="med" len="med"/>
          </a:ln>
        </p:spPr>
      </p:cxnSp>
      <p:sp>
        <p:nvSpPr>
          <p:cNvPr id="340" name="Google Shape;340;p21"/>
          <p:cNvSpPr txBox="1">
            <a:spLocks noGrp="1"/>
          </p:cNvSpPr>
          <p:nvPr>
            <p:ph type="title"/>
          </p:nvPr>
        </p:nvSpPr>
        <p:spPr>
          <a:xfrm>
            <a:off x="713250" y="927600"/>
            <a:ext cx="7717500" cy="50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/>
            <a:r>
              <a:rPr lang="fi-FI" sz="2400" dirty="0"/>
              <a:t>Kasus: Data Penjualan Minimarket (2020–2024)</a:t>
            </a:r>
            <a:endParaRPr sz="2400" dirty="0"/>
          </a:p>
        </p:txBody>
      </p:sp>
      <p:grpSp>
        <p:nvGrpSpPr>
          <p:cNvPr id="341" name="Google Shape;341;p21"/>
          <p:cNvGrpSpPr/>
          <p:nvPr/>
        </p:nvGrpSpPr>
        <p:grpSpPr>
          <a:xfrm>
            <a:off x="6609354" y="2900140"/>
            <a:ext cx="693491" cy="688279"/>
            <a:chOff x="6648313" y="3791633"/>
            <a:chExt cx="297725" cy="295475"/>
          </a:xfrm>
        </p:grpSpPr>
        <p:sp>
          <p:nvSpPr>
            <p:cNvPr id="342" name="Google Shape;342;p21"/>
            <p:cNvSpPr/>
            <p:nvPr/>
          </p:nvSpPr>
          <p:spPr>
            <a:xfrm>
              <a:off x="6763213" y="3914433"/>
              <a:ext cx="68500" cy="8950"/>
            </a:xfrm>
            <a:custGeom>
              <a:avLst/>
              <a:gdLst/>
              <a:ahLst/>
              <a:cxnLst/>
              <a:rect l="l" t="t" r="r" b="b"/>
              <a:pathLst>
                <a:path w="2740" h="358" extrusionOk="0">
                  <a:moveTo>
                    <a:pt x="168" y="0"/>
                  </a:moveTo>
                  <a:cubicBezTo>
                    <a:pt x="96" y="0"/>
                    <a:pt x="1" y="72"/>
                    <a:pt x="1" y="143"/>
                  </a:cubicBezTo>
                  <a:cubicBezTo>
                    <a:pt x="1" y="262"/>
                    <a:pt x="49" y="357"/>
                    <a:pt x="168" y="357"/>
                  </a:cubicBezTo>
                  <a:lnTo>
                    <a:pt x="2525" y="357"/>
                  </a:lnTo>
                  <a:cubicBezTo>
                    <a:pt x="2621" y="357"/>
                    <a:pt x="2716" y="310"/>
                    <a:pt x="2716" y="215"/>
                  </a:cubicBezTo>
                  <a:cubicBezTo>
                    <a:pt x="2740" y="96"/>
                    <a:pt x="2644" y="0"/>
                    <a:pt x="25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1"/>
            <p:cNvSpPr/>
            <p:nvPr/>
          </p:nvSpPr>
          <p:spPr>
            <a:xfrm>
              <a:off x="6763213" y="3934083"/>
              <a:ext cx="68500" cy="8950"/>
            </a:xfrm>
            <a:custGeom>
              <a:avLst/>
              <a:gdLst/>
              <a:ahLst/>
              <a:cxnLst/>
              <a:rect l="l" t="t" r="r" b="b"/>
              <a:pathLst>
                <a:path w="2740" h="358" extrusionOk="0">
                  <a:moveTo>
                    <a:pt x="168" y="0"/>
                  </a:moveTo>
                  <a:cubicBezTo>
                    <a:pt x="96" y="0"/>
                    <a:pt x="1" y="48"/>
                    <a:pt x="1" y="143"/>
                  </a:cubicBezTo>
                  <a:cubicBezTo>
                    <a:pt x="1" y="262"/>
                    <a:pt x="49" y="357"/>
                    <a:pt x="168" y="357"/>
                  </a:cubicBezTo>
                  <a:lnTo>
                    <a:pt x="2525" y="357"/>
                  </a:lnTo>
                  <a:cubicBezTo>
                    <a:pt x="2621" y="357"/>
                    <a:pt x="2716" y="286"/>
                    <a:pt x="2716" y="191"/>
                  </a:cubicBezTo>
                  <a:cubicBezTo>
                    <a:pt x="2740" y="72"/>
                    <a:pt x="2644" y="0"/>
                    <a:pt x="25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1"/>
            <p:cNvSpPr/>
            <p:nvPr/>
          </p:nvSpPr>
          <p:spPr>
            <a:xfrm>
              <a:off x="6778713" y="3952533"/>
              <a:ext cx="38125" cy="8950"/>
            </a:xfrm>
            <a:custGeom>
              <a:avLst/>
              <a:gdLst/>
              <a:ahLst/>
              <a:cxnLst/>
              <a:rect l="l" t="t" r="r" b="b"/>
              <a:pathLst>
                <a:path w="1525" h="358" extrusionOk="0">
                  <a:moveTo>
                    <a:pt x="191" y="0"/>
                  </a:moveTo>
                  <a:cubicBezTo>
                    <a:pt x="95" y="0"/>
                    <a:pt x="0" y="48"/>
                    <a:pt x="0" y="143"/>
                  </a:cubicBezTo>
                  <a:cubicBezTo>
                    <a:pt x="0" y="262"/>
                    <a:pt x="72" y="358"/>
                    <a:pt x="191" y="358"/>
                  </a:cubicBezTo>
                  <a:lnTo>
                    <a:pt x="1334" y="358"/>
                  </a:lnTo>
                  <a:cubicBezTo>
                    <a:pt x="1429" y="358"/>
                    <a:pt x="1524" y="286"/>
                    <a:pt x="1524" y="215"/>
                  </a:cubicBezTo>
                  <a:cubicBezTo>
                    <a:pt x="1524" y="96"/>
                    <a:pt x="1429" y="0"/>
                    <a:pt x="13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1"/>
            <p:cNvSpPr/>
            <p:nvPr/>
          </p:nvSpPr>
          <p:spPr>
            <a:xfrm>
              <a:off x="6732863" y="3873358"/>
              <a:ext cx="129225" cy="129800"/>
            </a:xfrm>
            <a:custGeom>
              <a:avLst/>
              <a:gdLst/>
              <a:ahLst/>
              <a:cxnLst/>
              <a:rect l="l" t="t" r="r" b="b"/>
              <a:pathLst>
                <a:path w="5169" h="5192" extrusionOk="0">
                  <a:moveTo>
                    <a:pt x="2572" y="333"/>
                  </a:moveTo>
                  <a:cubicBezTo>
                    <a:pt x="3811" y="333"/>
                    <a:pt x="4811" y="1358"/>
                    <a:pt x="4811" y="2572"/>
                  </a:cubicBezTo>
                  <a:cubicBezTo>
                    <a:pt x="4811" y="3810"/>
                    <a:pt x="3811" y="4811"/>
                    <a:pt x="2572" y="4811"/>
                  </a:cubicBezTo>
                  <a:cubicBezTo>
                    <a:pt x="1358" y="4811"/>
                    <a:pt x="358" y="3787"/>
                    <a:pt x="358" y="2572"/>
                  </a:cubicBezTo>
                  <a:cubicBezTo>
                    <a:pt x="358" y="1358"/>
                    <a:pt x="1358" y="333"/>
                    <a:pt x="2572" y="333"/>
                  </a:cubicBezTo>
                  <a:close/>
                  <a:moveTo>
                    <a:pt x="2572" y="0"/>
                  </a:moveTo>
                  <a:cubicBezTo>
                    <a:pt x="1144" y="0"/>
                    <a:pt x="0" y="1167"/>
                    <a:pt x="0" y="2596"/>
                  </a:cubicBezTo>
                  <a:cubicBezTo>
                    <a:pt x="0" y="4025"/>
                    <a:pt x="1144" y="5192"/>
                    <a:pt x="2572" y="5192"/>
                  </a:cubicBezTo>
                  <a:cubicBezTo>
                    <a:pt x="4001" y="5192"/>
                    <a:pt x="5168" y="4025"/>
                    <a:pt x="5168" y="2596"/>
                  </a:cubicBezTo>
                  <a:cubicBezTo>
                    <a:pt x="5144" y="1143"/>
                    <a:pt x="4001" y="0"/>
                    <a:pt x="25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1"/>
            <p:cNvSpPr/>
            <p:nvPr/>
          </p:nvSpPr>
          <p:spPr>
            <a:xfrm>
              <a:off x="6648313" y="3791633"/>
              <a:ext cx="297725" cy="295475"/>
            </a:xfrm>
            <a:custGeom>
              <a:avLst/>
              <a:gdLst/>
              <a:ahLst/>
              <a:cxnLst/>
              <a:rect l="l" t="t" r="r" b="b"/>
              <a:pathLst>
                <a:path w="11909" h="11819" extrusionOk="0">
                  <a:moveTo>
                    <a:pt x="6240" y="364"/>
                  </a:moveTo>
                  <a:lnTo>
                    <a:pt x="6240" y="673"/>
                  </a:lnTo>
                  <a:cubicBezTo>
                    <a:pt x="6240" y="769"/>
                    <a:pt x="6288" y="864"/>
                    <a:pt x="6383" y="864"/>
                  </a:cubicBezTo>
                  <a:cubicBezTo>
                    <a:pt x="7669" y="959"/>
                    <a:pt x="8812" y="1507"/>
                    <a:pt x="9717" y="2436"/>
                  </a:cubicBezTo>
                  <a:cubicBezTo>
                    <a:pt x="10289" y="3079"/>
                    <a:pt x="10693" y="3817"/>
                    <a:pt x="10908" y="4627"/>
                  </a:cubicBezTo>
                  <a:lnTo>
                    <a:pt x="10693" y="4341"/>
                  </a:lnTo>
                  <a:cubicBezTo>
                    <a:pt x="10620" y="4248"/>
                    <a:pt x="10517" y="4213"/>
                    <a:pt x="10419" y="4213"/>
                  </a:cubicBezTo>
                  <a:cubicBezTo>
                    <a:pt x="10391" y="4213"/>
                    <a:pt x="10363" y="4216"/>
                    <a:pt x="10336" y="4222"/>
                  </a:cubicBezTo>
                  <a:cubicBezTo>
                    <a:pt x="10265" y="4269"/>
                    <a:pt x="10241" y="4293"/>
                    <a:pt x="10193" y="4341"/>
                  </a:cubicBezTo>
                  <a:lnTo>
                    <a:pt x="9812" y="4912"/>
                  </a:lnTo>
                  <a:cubicBezTo>
                    <a:pt x="9646" y="4293"/>
                    <a:pt x="9336" y="3722"/>
                    <a:pt x="8907" y="3245"/>
                  </a:cubicBezTo>
                  <a:cubicBezTo>
                    <a:pt x="8264" y="2531"/>
                    <a:pt x="7359" y="2078"/>
                    <a:pt x="6407" y="2007"/>
                  </a:cubicBezTo>
                  <a:cubicBezTo>
                    <a:pt x="6312" y="2007"/>
                    <a:pt x="6264" y="2031"/>
                    <a:pt x="6240" y="2102"/>
                  </a:cubicBezTo>
                  <a:lnTo>
                    <a:pt x="6240" y="2174"/>
                  </a:lnTo>
                  <a:lnTo>
                    <a:pt x="6240" y="2507"/>
                  </a:lnTo>
                  <a:lnTo>
                    <a:pt x="4716" y="1435"/>
                  </a:lnTo>
                  <a:lnTo>
                    <a:pt x="6240" y="364"/>
                  </a:lnTo>
                  <a:close/>
                  <a:moveTo>
                    <a:pt x="4859" y="769"/>
                  </a:moveTo>
                  <a:lnTo>
                    <a:pt x="4359" y="1126"/>
                  </a:lnTo>
                  <a:cubicBezTo>
                    <a:pt x="4335" y="1173"/>
                    <a:pt x="4264" y="1197"/>
                    <a:pt x="4264" y="1245"/>
                  </a:cubicBezTo>
                  <a:cubicBezTo>
                    <a:pt x="4216" y="1388"/>
                    <a:pt x="4240" y="1554"/>
                    <a:pt x="4359" y="1626"/>
                  </a:cubicBezTo>
                  <a:lnTo>
                    <a:pt x="4811" y="1935"/>
                  </a:lnTo>
                  <a:cubicBezTo>
                    <a:pt x="4335" y="2078"/>
                    <a:pt x="3883" y="2293"/>
                    <a:pt x="3502" y="2626"/>
                  </a:cubicBezTo>
                  <a:cubicBezTo>
                    <a:pt x="3406" y="2674"/>
                    <a:pt x="3406" y="2793"/>
                    <a:pt x="3454" y="2864"/>
                  </a:cubicBezTo>
                  <a:cubicBezTo>
                    <a:pt x="3492" y="2915"/>
                    <a:pt x="3544" y="2939"/>
                    <a:pt x="3591" y="2939"/>
                  </a:cubicBezTo>
                  <a:cubicBezTo>
                    <a:pt x="3632" y="2939"/>
                    <a:pt x="3670" y="2921"/>
                    <a:pt x="3692" y="2888"/>
                  </a:cubicBezTo>
                  <a:cubicBezTo>
                    <a:pt x="4144" y="2531"/>
                    <a:pt x="4645" y="2317"/>
                    <a:pt x="5192" y="2197"/>
                  </a:cubicBezTo>
                  <a:lnTo>
                    <a:pt x="6002" y="2769"/>
                  </a:lnTo>
                  <a:cubicBezTo>
                    <a:pt x="6053" y="2803"/>
                    <a:pt x="6115" y="2836"/>
                    <a:pt x="6181" y="2836"/>
                  </a:cubicBezTo>
                  <a:cubicBezTo>
                    <a:pt x="6208" y="2836"/>
                    <a:pt x="6236" y="2831"/>
                    <a:pt x="6264" y="2817"/>
                  </a:cubicBezTo>
                  <a:cubicBezTo>
                    <a:pt x="6383" y="2793"/>
                    <a:pt x="6478" y="2674"/>
                    <a:pt x="6478" y="2531"/>
                  </a:cubicBezTo>
                  <a:lnTo>
                    <a:pt x="6478" y="2317"/>
                  </a:lnTo>
                  <a:cubicBezTo>
                    <a:pt x="7264" y="2436"/>
                    <a:pt x="8026" y="2817"/>
                    <a:pt x="8550" y="3460"/>
                  </a:cubicBezTo>
                  <a:cubicBezTo>
                    <a:pt x="9026" y="3960"/>
                    <a:pt x="9336" y="4603"/>
                    <a:pt x="9455" y="5293"/>
                  </a:cubicBezTo>
                  <a:lnTo>
                    <a:pt x="9026" y="6008"/>
                  </a:lnTo>
                  <a:cubicBezTo>
                    <a:pt x="8931" y="6127"/>
                    <a:pt x="8931" y="6246"/>
                    <a:pt x="9026" y="6365"/>
                  </a:cubicBezTo>
                  <a:cubicBezTo>
                    <a:pt x="9098" y="6460"/>
                    <a:pt x="9169" y="6484"/>
                    <a:pt x="9288" y="6484"/>
                  </a:cubicBezTo>
                  <a:lnTo>
                    <a:pt x="9503" y="6484"/>
                  </a:lnTo>
                  <a:cubicBezTo>
                    <a:pt x="9384" y="7294"/>
                    <a:pt x="9003" y="8032"/>
                    <a:pt x="8383" y="8604"/>
                  </a:cubicBezTo>
                  <a:cubicBezTo>
                    <a:pt x="7907" y="9056"/>
                    <a:pt x="7312" y="9342"/>
                    <a:pt x="6669" y="9461"/>
                  </a:cubicBezTo>
                  <a:lnTo>
                    <a:pt x="5835" y="8865"/>
                  </a:lnTo>
                  <a:cubicBezTo>
                    <a:pt x="5782" y="8823"/>
                    <a:pt x="5723" y="8799"/>
                    <a:pt x="5665" y="8799"/>
                  </a:cubicBezTo>
                  <a:cubicBezTo>
                    <a:pt x="5593" y="8799"/>
                    <a:pt x="5520" y="8834"/>
                    <a:pt x="5454" y="8913"/>
                  </a:cubicBezTo>
                  <a:cubicBezTo>
                    <a:pt x="5407" y="8961"/>
                    <a:pt x="5335" y="9056"/>
                    <a:pt x="5335" y="9151"/>
                  </a:cubicBezTo>
                  <a:lnTo>
                    <a:pt x="5335" y="9318"/>
                  </a:lnTo>
                  <a:cubicBezTo>
                    <a:pt x="4526" y="9199"/>
                    <a:pt x="3787" y="8818"/>
                    <a:pt x="3263" y="8199"/>
                  </a:cubicBezTo>
                  <a:cubicBezTo>
                    <a:pt x="2787" y="7675"/>
                    <a:pt x="2477" y="7032"/>
                    <a:pt x="2358" y="6365"/>
                  </a:cubicBezTo>
                  <a:lnTo>
                    <a:pt x="2835" y="5674"/>
                  </a:lnTo>
                  <a:cubicBezTo>
                    <a:pt x="2906" y="5603"/>
                    <a:pt x="2930" y="5508"/>
                    <a:pt x="2906" y="5412"/>
                  </a:cubicBezTo>
                  <a:cubicBezTo>
                    <a:pt x="2859" y="5293"/>
                    <a:pt x="2739" y="5222"/>
                    <a:pt x="2597" y="5222"/>
                  </a:cubicBezTo>
                  <a:lnTo>
                    <a:pt x="2382" y="5222"/>
                  </a:lnTo>
                  <a:lnTo>
                    <a:pt x="2382" y="5150"/>
                  </a:lnTo>
                  <a:cubicBezTo>
                    <a:pt x="2477" y="4627"/>
                    <a:pt x="2716" y="4079"/>
                    <a:pt x="3049" y="3626"/>
                  </a:cubicBezTo>
                  <a:cubicBezTo>
                    <a:pt x="3073" y="3579"/>
                    <a:pt x="3144" y="3555"/>
                    <a:pt x="3168" y="3483"/>
                  </a:cubicBezTo>
                  <a:cubicBezTo>
                    <a:pt x="3216" y="3436"/>
                    <a:pt x="3216" y="3341"/>
                    <a:pt x="3168" y="3269"/>
                  </a:cubicBezTo>
                  <a:cubicBezTo>
                    <a:pt x="3132" y="3233"/>
                    <a:pt x="3079" y="3216"/>
                    <a:pt x="3028" y="3216"/>
                  </a:cubicBezTo>
                  <a:cubicBezTo>
                    <a:pt x="2978" y="3216"/>
                    <a:pt x="2930" y="3233"/>
                    <a:pt x="2906" y="3269"/>
                  </a:cubicBezTo>
                  <a:cubicBezTo>
                    <a:pt x="2477" y="3793"/>
                    <a:pt x="2216" y="4341"/>
                    <a:pt x="2073" y="4984"/>
                  </a:cubicBezTo>
                  <a:cubicBezTo>
                    <a:pt x="2025" y="5127"/>
                    <a:pt x="1954" y="5365"/>
                    <a:pt x="2025" y="5508"/>
                  </a:cubicBezTo>
                  <a:cubicBezTo>
                    <a:pt x="2073" y="5531"/>
                    <a:pt x="2120" y="5579"/>
                    <a:pt x="2144" y="5579"/>
                  </a:cubicBezTo>
                  <a:lnTo>
                    <a:pt x="2477" y="5579"/>
                  </a:lnTo>
                  <a:lnTo>
                    <a:pt x="1406" y="7079"/>
                  </a:lnTo>
                  <a:lnTo>
                    <a:pt x="334" y="5579"/>
                  </a:lnTo>
                  <a:lnTo>
                    <a:pt x="668" y="5579"/>
                  </a:lnTo>
                  <a:cubicBezTo>
                    <a:pt x="763" y="5579"/>
                    <a:pt x="834" y="5508"/>
                    <a:pt x="834" y="5412"/>
                  </a:cubicBezTo>
                  <a:lnTo>
                    <a:pt x="834" y="5293"/>
                  </a:lnTo>
                  <a:cubicBezTo>
                    <a:pt x="882" y="5055"/>
                    <a:pt x="906" y="4865"/>
                    <a:pt x="953" y="4627"/>
                  </a:cubicBezTo>
                  <a:cubicBezTo>
                    <a:pt x="1120" y="3960"/>
                    <a:pt x="1382" y="3341"/>
                    <a:pt x="1763" y="2793"/>
                  </a:cubicBezTo>
                  <a:cubicBezTo>
                    <a:pt x="1954" y="2531"/>
                    <a:pt x="2192" y="2293"/>
                    <a:pt x="2430" y="2055"/>
                  </a:cubicBezTo>
                  <a:cubicBezTo>
                    <a:pt x="3097" y="1412"/>
                    <a:pt x="3930" y="983"/>
                    <a:pt x="4859" y="769"/>
                  </a:cubicBezTo>
                  <a:close/>
                  <a:moveTo>
                    <a:pt x="2120" y="6770"/>
                  </a:moveTo>
                  <a:cubicBezTo>
                    <a:pt x="2263" y="7389"/>
                    <a:pt x="2597" y="7961"/>
                    <a:pt x="3001" y="8437"/>
                  </a:cubicBezTo>
                  <a:cubicBezTo>
                    <a:pt x="3668" y="9151"/>
                    <a:pt x="4573" y="9580"/>
                    <a:pt x="5502" y="9675"/>
                  </a:cubicBezTo>
                  <a:cubicBezTo>
                    <a:pt x="5573" y="9675"/>
                    <a:pt x="5669" y="9651"/>
                    <a:pt x="5692" y="9556"/>
                  </a:cubicBezTo>
                  <a:lnTo>
                    <a:pt x="5692" y="9508"/>
                  </a:lnTo>
                  <a:lnTo>
                    <a:pt x="5692" y="9175"/>
                  </a:lnTo>
                  <a:lnTo>
                    <a:pt x="7240" y="10271"/>
                  </a:lnTo>
                  <a:lnTo>
                    <a:pt x="5716" y="11342"/>
                  </a:lnTo>
                  <a:lnTo>
                    <a:pt x="5716" y="11009"/>
                  </a:lnTo>
                  <a:cubicBezTo>
                    <a:pt x="5716" y="10937"/>
                    <a:pt x="5669" y="10842"/>
                    <a:pt x="5573" y="10842"/>
                  </a:cubicBezTo>
                  <a:cubicBezTo>
                    <a:pt x="4287" y="10747"/>
                    <a:pt x="3120" y="10175"/>
                    <a:pt x="2239" y="9246"/>
                  </a:cubicBezTo>
                  <a:cubicBezTo>
                    <a:pt x="1668" y="8627"/>
                    <a:pt x="1263" y="7889"/>
                    <a:pt x="1049" y="7079"/>
                  </a:cubicBezTo>
                  <a:lnTo>
                    <a:pt x="1049" y="7079"/>
                  </a:lnTo>
                  <a:lnTo>
                    <a:pt x="1215" y="7318"/>
                  </a:lnTo>
                  <a:cubicBezTo>
                    <a:pt x="1263" y="7389"/>
                    <a:pt x="1311" y="7413"/>
                    <a:pt x="1382" y="7437"/>
                  </a:cubicBezTo>
                  <a:cubicBezTo>
                    <a:pt x="1421" y="7456"/>
                    <a:pt x="1461" y="7465"/>
                    <a:pt x="1499" y="7465"/>
                  </a:cubicBezTo>
                  <a:cubicBezTo>
                    <a:pt x="1598" y="7465"/>
                    <a:pt x="1687" y="7404"/>
                    <a:pt x="1739" y="7318"/>
                  </a:cubicBezTo>
                  <a:lnTo>
                    <a:pt x="2120" y="6770"/>
                  </a:lnTo>
                  <a:close/>
                  <a:moveTo>
                    <a:pt x="6228" y="1"/>
                  </a:moveTo>
                  <a:cubicBezTo>
                    <a:pt x="6169" y="1"/>
                    <a:pt x="6109" y="18"/>
                    <a:pt x="6050" y="54"/>
                  </a:cubicBezTo>
                  <a:lnTo>
                    <a:pt x="5550" y="411"/>
                  </a:lnTo>
                  <a:cubicBezTo>
                    <a:pt x="4311" y="507"/>
                    <a:pt x="3168" y="1007"/>
                    <a:pt x="2263" y="1840"/>
                  </a:cubicBezTo>
                  <a:cubicBezTo>
                    <a:pt x="1430" y="2626"/>
                    <a:pt x="906" y="3602"/>
                    <a:pt x="668" y="4698"/>
                  </a:cubicBezTo>
                  <a:cubicBezTo>
                    <a:pt x="620" y="4865"/>
                    <a:pt x="596" y="5008"/>
                    <a:pt x="596" y="5150"/>
                  </a:cubicBezTo>
                  <a:lnTo>
                    <a:pt x="596" y="5269"/>
                  </a:lnTo>
                  <a:lnTo>
                    <a:pt x="334" y="5269"/>
                  </a:lnTo>
                  <a:cubicBezTo>
                    <a:pt x="239" y="5269"/>
                    <a:pt x="144" y="5293"/>
                    <a:pt x="96" y="5389"/>
                  </a:cubicBezTo>
                  <a:cubicBezTo>
                    <a:pt x="1" y="5508"/>
                    <a:pt x="1" y="5651"/>
                    <a:pt x="72" y="5770"/>
                  </a:cubicBezTo>
                  <a:lnTo>
                    <a:pt x="572" y="6484"/>
                  </a:lnTo>
                  <a:cubicBezTo>
                    <a:pt x="691" y="7651"/>
                    <a:pt x="1191" y="8723"/>
                    <a:pt x="2001" y="9556"/>
                  </a:cubicBezTo>
                  <a:cubicBezTo>
                    <a:pt x="2906" y="10509"/>
                    <a:pt x="4097" y="11104"/>
                    <a:pt x="5383" y="11223"/>
                  </a:cubicBezTo>
                  <a:lnTo>
                    <a:pt x="5383" y="11485"/>
                  </a:lnTo>
                  <a:cubicBezTo>
                    <a:pt x="5383" y="11580"/>
                    <a:pt x="5454" y="11699"/>
                    <a:pt x="5502" y="11747"/>
                  </a:cubicBezTo>
                  <a:cubicBezTo>
                    <a:pt x="5573" y="11795"/>
                    <a:pt x="5621" y="11818"/>
                    <a:pt x="5692" y="11818"/>
                  </a:cubicBezTo>
                  <a:cubicBezTo>
                    <a:pt x="5764" y="11818"/>
                    <a:pt x="5812" y="11795"/>
                    <a:pt x="5883" y="11747"/>
                  </a:cubicBezTo>
                  <a:lnTo>
                    <a:pt x="6383" y="11390"/>
                  </a:lnTo>
                  <a:cubicBezTo>
                    <a:pt x="7264" y="11342"/>
                    <a:pt x="8169" y="11033"/>
                    <a:pt x="8907" y="10532"/>
                  </a:cubicBezTo>
                  <a:cubicBezTo>
                    <a:pt x="9765" y="9985"/>
                    <a:pt x="10432" y="9199"/>
                    <a:pt x="10884" y="8318"/>
                  </a:cubicBezTo>
                  <a:lnTo>
                    <a:pt x="10908" y="8270"/>
                  </a:lnTo>
                  <a:cubicBezTo>
                    <a:pt x="10932" y="8175"/>
                    <a:pt x="10932" y="8103"/>
                    <a:pt x="10836" y="8056"/>
                  </a:cubicBezTo>
                  <a:cubicBezTo>
                    <a:pt x="10813" y="8040"/>
                    <a:pt x="10783" y="8032"/>
                    <a:pt x="10753" y="8032"/>
                  </a:cubicBezTo>
                  <a:cubicBezTo>
                    <a:pt x="10691" y="8032"/>
                    <a:pt x="10622" y="8064"/>
                    <a:pt x="10574" y="8127"/>
                  </a:cubicBezTo>
                  <a:lnTo>
                    <a:pt x="10551" y="8175"/>
                  </a:lnTo>
                  <a:cubicBezTo>
                    <a:pt x="10170" y="9056"/>
                    <a:pt x="9503" y="9770"/>
                    <a:pt x="8741" y="10271"/>
                  </a:cubicBezTo>
                  <a:cubicBezTo>
                    <a:pt x="8193" y="10628"/>
                    <a:pt x="7621" y="10866"/>
                    <a:pt x="7002" y="10985"/>
                  </a:cubicBezTo>
                  <a:lnTo>
                    <a:pt x="7502" y="10628"/>
                  </a:lnTo>
                  <a:cubicBezTo>
                    <a:pt x="7574" y="10604"/>
                    <a:pt x="7598" y="10532"/>
                    <a:pt x="7621" y="10485"/>
                  </a:cubicBezTo>
                  <a:cubicBezTo>
                    <a:pt x="7693" y="10318"/>
                    <a:pt x="7621" y="10175"/>
                    <a:pt x="7502" y="10128"/>
                  </a:cubicBezTo>
                  <a:lnTo>
                    <a:pt x="7074" y="9818"/>
                  </a:lnTo>
                  <a:cubicBezTo>
                    <a:pt x="7621" y="9651"/>
                    <a:pt x="8169" y="9366"/>
                    <a:pt x="8622" y="8961"/>
                  </a:cubicBezTo>
                  <a:cubicBezTo>
                    <a:pt x="9336" y="8318"/>
                    <a:pt x="9765" y="7413"/>
                    <a:pt x="9860" y="6460"/>
                  </a:cubicBezTo>
                  <a:cubicBezTo>
                    <a:pt x="9860" y="6365"/>
                    <a:pt x="9836" y="6317"/>
                    <a:pt x="9741" y="6270"/>
                  </a:cubicBezTo>
                  <a:lnTo>
                    <a:pt x="9360" y="6270"/>
                  </a:lnTo>
                  <a:lnTo>
                    <a:pt x="10432" y="4769"/>
                  </a:lnTo>
                  <a:lnTo>
                    <a:pt x="11503" y="6270"/>
                  </a:lnTo>
                  <a:lnTo>
                    <a:pt x="11170" y="6270"/>
                  </a:lnTo>
                  <a:cubicBezTo>
                    <a:pt x="11075" y="6270"/>
                    <a:pt x="11003" y="6341"/>
                    <a:pt x="11003" y="6436"/>
                  </a:cubicBezTo>
                  <a:cubicBezTo>
                    <a:pt x="10955" y="6770"/>
                    <a:pt x="10908" y="7127"/>
                    <a:pt x="10813" y="7437"/>
                  </a:cubicBezTo>
                  <a:cubicBezTo>
                    <a:pt x="10789" y="7532"/>
                    <a:pt x="10836" y="7627"/>
                    <a:pt x="10932" y="7651"/>
                  </a:cubicBezTo>
                  <a:cubicBezTo>
                    <a:pt x="10948" y="7655"/>
                    <a:pt x="10964" y="7657"/>
                    <a:pt x="10980" y="7657"/>
                  </a:cubicBezTo>
                  <a:cubicBezTo>
                    <a:pt x="11057" y="7657"/>
                    <a:pt x="11126" y="7611"/>
                    <a:pt x="11146" y="7532"/>
                  </a:cubicBezTo>
                  <a:cubicBezTo>
                    <a:pt x="11241" y="7222"/>
                    <a:pt x="11289" y="6936"/>
                    <a:pt x="11313" y="6603"/>
                  </a:cubicBezTo>
                  <a:lnTo>
                    <a:pt x="11598" y="6603"/>
                  </a:lnTo>
                  <a:cubicBezTo>
                    <a:pt x="11718" y="6603"/>
                    <a:pt x="11789" y="6555"/>
                    <a:pt x="11860" y="6436"/>
                  </a:cubicBezTo>
                  <a:cubicBezTo>
                    <a:pt x="11908" y="6222"/>
                    <a:pt x="11908" y="6103"/>
                    <a:pt x="11860" y="6008"/>
                  </a:cubicBezTo>
                  <a:lnTo>
                    <a:pt x="11336" y="5293"/>
                  </a:lnTo>
                  <a:cubicBezTo>
                    <a:pt x="11241" y="4150"/>
                    <a:pt x="10717" y="3079"/>
                    <a:pt x="9931" y="2245"/>
                  </a:cubicBezTo>
                  <a:cubicBezTo>
                    <a:pt x="9026" y="1292"/>
                    <a:pt x="7836" y="697"/>
                    <a:pt x="6526" y="578"/>
                  </a:cubicBezTo>
                  <a:lnTo>
                    <a:pt x="6526" y="292"/>
                  </a:lnTo>
                  <a:cubicBezTo>
                    <a:pt x="6526" y="221"/>
                    <a:pt x="6502" y="102"/>
                    <a:pt x="6407" y="54"/>
                  </a:cubicBezTo>
                  <a:cubicBezTo>
                    <a:pt x="6347" y="18"/>
                    <a:pt x="6288" y="1"/>
                    <a:pt x="62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431" y="1892317"/>
            <a:ext cx="3408199" cy="210923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26"/>
          <p:cNvSpPr txBox="1">
            <a:spLocks noGrp="1"/>
          </p:cNvSpPr>
          <p:nvPr>
            <p:ph type="title"/>
          </p:nvPr>
        </p:nvSpPr>
        <p:spPr>
          <a:xfrm>
            <a:off x="612582" y="206147"/>
            <a:ext cx="7717500" cy="50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/>
            <a:r>
              <a:rPr lang="id-ID" sz="2400" dirty="0" smtClean="0"/>
              <a:t>Diskusi</a:t>
            </a:r>
            <a:r>
              <a:rPr lang="id-ID" sz="2400" dirty="0"/>
              <a:t>:</a:t>
            </a:r>
            <a:endParaRPr sz="2400" dirty="0"/>
          </a:p>
        </p:txBody>
      </p:sp>
      <p:graphicFrame>
        <p:nvGraphicFramePr>
          <p:cNvPr id="520" name="Google Shape;520;p26"/>
          <p:cNvGraphicFramePr/>
          <p:nvPr>
            <p:extLst>
              <p:ext uri="{D42A27DB-BD31-4B8C-83A1-F6EECF244321}">
                <p14:modId xmlns:p14="http://schemas.microsoft.com/office/powerpoint/2010/main" val="470430554"/>
              </p:ext>
            </p:extLst>
          </p:nvPr>
        </p:nvGraphicFramePr>
        <p:xfrm>
          <a:off x="1006513" y="934467"/>
          <a:ext cx="6023462" cy="2895510"/>
        </p:xfrm>
        <a:graphic>
          <a:graphicData uri="http://schemas.openxmlformats.org/drawingml/2006/table">
            <a:tbl>
              <a:tblPr>
                <a:noFill/>
                <a:tableStyleId>{3F48AEEF-3006-4B1B-9871-D4CA672F9384}</a:tableStyleId>
              </a:tblPr>
              <a:tblGrid>
                <a:gridCol w="17450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0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80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569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b="1" i="0" u="none" strike="noStrike" cap="none" dirty="0" smtClean="0">
                          <a:solidFill>
                            <a:schemeClr val="dk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Arial"/>
                        </a:rPr>
                        <a:t>Penjualan es krim meningkat saat musim panas</a:t>
                      </a:r>
                      <a:endParaRPr dirty="0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lang="id-ID" sz="1200" b="0" i="0" u="none" strike="noStrike" cap="none" dirty="0" smtClean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id-ID" sz="1200" b="0" i="0" u="none" strike="noStrike" cap="none" dirty="0" smtClean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Arial"/>
                        </a:rPr>
                        <a:t>Apa yang terlihat? 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dirty="0"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d-ID" sz="1200" b="0" i="0" u="none" strike="noStrike" cap="none" dirty="0" smtClean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Arial"/>
                        </a:rPr>
                        <a:t>Komponen apa yang dominan? </a:t>
                      </a:r>
                      <a:endParaRPr lang="id-ID" sz="1200" b="0" i="0" u="none" strike="noStrike" cap="none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Arial"/>
                      </a:endParaRPr>
                    </a:p>
                  </a:txBody>
                  <a:tcPr marL="365750" marR="365750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95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i-FI" sz="1400" b="1" i="0" u="none" strike="noStrike" cap="none" dirty="0" smtClean="0">
                          <a:solidFill>
                            <a:schemeClr val="dk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Arial"/>
                        </a:rPr>
                        <a:t>Harga minyak dunia turun drastis tahun 2008.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id-ID" sz="1200" b="0" i="0" u="none" strike="noStrike" cap="none" dirty="0" smtClean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Arial"/>
                        </a:rPr>
                        <a:t>Apa yang terlihat? 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800" b="1" i="0" u="none" strike="noStrike" cap="none" dirty="0">
                        <a:solidFill>
                          <a:schemeClr val="dk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Arial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d-ID" sz="1200" b="0" i="0" u="none" strike="noStrike" cap="none" dirty="0" smtClean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Arial"/>
                        </a:rPr>
                        <a:t>Komponen apa yang dominan? </a:t>
                      </a:r>
                      <a:endParaRPr lang="id-ID" sz="1200" b="0" i="0" u="none" strike="noStrike" cap="none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Arial"/>
                      </a:endParaRPr>
                    </a:p>
                  </a:txBody>
                  <a:tcPr marL="365750" marR="365750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95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d-ID" sz="1400" b="1" i="0" u="none" strike="noStrike" cap="none" dirty="0" smtClean="0">
                          <a:solidFill>
                            <a:schemeClr val="dk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Arial"/>
                        </a:rPr>
                        <a:t>Penjualan masker melonjak saat pandemi.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id-ID" sz="1200" b="0" i="0" u="none" strike="noStrike" cap="none" dirty="0" smtClean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Arial"/>
                        </a:rPr>
                        <a:t>Apa yang terlihat? 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800" b="1" i="0" u="none" strike="noStrike" cap="none" dirty="0">
                        <a:solidFill>
                          <a:schemeClr val="dk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Arial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d-ID" sz="1200" b="0" i="0" u="none" strike="noStrike" cap="none" dirty="0" smtClean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Arial"/>
                        </a:rPr>
                        <a:t>Komponen apa yang dominan? </a:t>
                      </a:r>
                      <a:endParaRPr lang="id-ID" sz="1200" b="0" i="0" u="none" strike="noStrike" cap="none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Arial"/>
                      </a:endParaRPr>
                    </a:p>
                  </a:txBody>
                  <a:tcPr marL="365750" marR="365750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1573948"/>
              </p:ext>
            </p:extLst>
          </p:nvPr>
        </p:nvGraphicFramePr>
        <p:xfrm>
          <a:off x="1006513" y="3829977"/>
          <a:ext cx="6023462" cy="959523"/>
        </p:xfrm>
        <a:graphic>
          <a:graphicData uri="http://schemas.openxmlformats.org/drawingml/2006/table">
            <a:tbl>
              <a:tblPr>
                <a:noFill/>
                <a:tableStyleId>{3F48AEEF-3006-4B1B-9871-D4CA672F9384}</a:tableStyleId>
              </a:tblPr>
              <a:tblGrid>
                <a:gridCol w="1745076">
                  <a:extLst>
                    <a:ext uri="{9D8B030D-6E8A-4147-A177-3AD203B41FA5}">
                      <a16:colId xmlns:a16="http://schemas.microsoft.com/office/drawing/2014/main" val="3606395940"/>
                    </a:ext>
                  </a:extLst>
                </a:gridCol>
                <a:gridCol w="1560352">
                  <a:extLst>
                    <a:ext uri="{9D8B030D-6E8A-4147-A177-3AD203B41FA5}">
                      <a16:colId xmlns:a16="http://schemas.microsoft.com/office/drawing/2014/main" val="1056013202"/>
                    </a:ext>
                  </a:extLst>
                </a:gridCol>
                <a:gridCol w="2718034">
                  <a:extLst>
                    <a:ext uri="{9D8B030D-6E8A-4147-A177-3AD203B41FA5}">
                      <a16:colId xmlns:a16="http://schemas.microsoft.com/office/drawing/2014/main" val="1403935511"/>
                    </a:ext>
                  </a:extLst>
                </a:gridCol>
              </a:tblGrid>
              <a:tr h="9595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d-ID" sz="1400" b="1" i="0" u="none" strike="noStrike" cap="none" dirty="0" smtClean="0">
                          <a:solidFill>
                            <a:schemeClr val="dk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Arial"/>
                        </a:rPr>
                        <a:t>Jumlah mahasiswa baru bertambah tiap tahun.</a:t>
                      </a:r>
                      <a:endParaRPr sz="1400" b="1" i="0" u="none" strike="noStrike" cap="none" dirty="0">
                        <a:solidFill>
                          <a:schemeClr val="dk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Arial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id-ID" sz="1200" b="0" i="0" u="none" strike="noStrike" cap="none" dirty="0" smtClean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Arial"/>
                        </a:rPr>
                        <a:t>Apa yang terlihat? 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800" b="1" i="0" u="none" strike="noStrike" cap="none" dirty="0">
                        <a:solidFill>
                          <a:schemeClr val="dk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Arial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d-ID" sz="1200" b="0" i="0" u="none" strike="noStrike" cap="none" dirty="0" smtClean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Arial"/>
                        </a:rPr>
                        <a:t>Komponen apa yang dominan? </a:t>
                      </a:r>
                      <a:endParaRPr lang="id-ID" sz="1200" b="0" i="0" u="none" strike="noStrike" cap="none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Arial"/>
                      </a:endParaRPr>
                    </a:p>
                  </a:txBody>
                  <a:tcPr marL="365750" marR="365750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824134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486AA-CD30-49A1-84BE-37236E9F2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“Analisis deret waktu bukan hanya menghitung data masa lalu, tetapi juga memberi gambaran untuk masa depan.”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459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16"/>
          <p:cNvGrpSpPr/>
          <p:nvPr/>
        </p:nvGrpSpPr>
        <p:grpSpPr>
          <a:xfrm>
            <a:off x="4766222" y="1564962"/>
            <a:ext cx="3108376" cy="1097787"/>
            <a:chOff x="4873798" y="1575875"/>
            <a:chExt cx="3361365" cy="1414200"/>
          </a:xfrm>
        </p:grpSpPr>
        <p:sp>
          <p:nvSpPr>
            <p:cNvPr id="89" name="Google Shape;89;p16"/>
            <p:cNvSpPr/>
            <p:nvPr/>
          </p:nvSpPr>
          <p:spPr>
            <a:xfrm>
              <a:off x="5333863" y="1575875"/>
              <a:ext cx="2901300" cy="14142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6"/>
            <p:cNvSpPr/>
            <p:nvPr/>
          </p:nvSpPr>
          <p:spPr>
            <a:xfrm>
              <a:off x="4873797" y="1819475"/>
              <a:ext cx="927000" cy="9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" name="Google Shape;91;p16"/>
          <p:cNvGrpSpPr/>
          <p:nvPr/>
        </p:nvGrpSpPr>
        <p:grpSpPr>
          <a:xfrm>
            <a:off x="4879790" y="3055095"/>
            <a:ext cx="2994808" cy="1065369"/>
            <a:chOff x="4863629" y="3310800"/>
            <a:chExt cx="2994808" cy="1065369"/>
          </a:xfrm>
        </p:grpSpPr>
        <p:sp>
          <p:nvSpPr>
            <p:cNvPr id="92" name="Google Shape;92;p16"/>
            <p:cNvSpPr/>
            <p:nvPr/>
          </p:nvSpPr>
          <p:spPr>
            <a:xfrm>
              <a:off x="5333863" y="3310800"/>
              <a:ext cx="2524574" cy="1065369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6"/>
            <p:cNvSpPr/>
            <p:nvPr/>
          </p:nvSpPr>
          <p:spPr>
            <a:xfrm>
              <a:off x="4863629" y="3363195"/>
              <a:ext cx="927000" cy="92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" name="Google Shape;94;p16"/>
          <p:cNvGrpSpPr/>
          <p:nvPr/>
        </p:nvGrpSpPr>
        <p:grpSpPr>
          <a:xfrm>
            <a:off x="956874" y="3072709"/>
            <a:ext cx="3145096" cy="1055124"/>
            <a:chOff x="1037420" y="3415309"/>
            <a:chExt cx="3415268" cy="1446182"/>
          </a:xfrm>
        </p:grpSpPr>
        <p:sp>
          <p:nvSpPr>
            <p:cNvPr id="95" name="Google Shape;95;p16"/>
            <p:cNvSpPr/>
            <p:nvPr/>
          </p:nvSpPr>
          <p:spPr>
            <a:xfrm>
              <a:off x="1037420" y="3415309"/>
              <a:ext cx="2901300" cy="14142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" name="Google Shape;96;p16"/>
            <p:cNvSpPr/>
            <p:nvPr/>
          </p:nvSpPr>
          <p:spPr>
            <a:xfrm>
              <a:off x="3525688" y="3934492"/>
              <a:ext cx="927000" cy="92699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" name="Google Shape;97;p16"/>
          <p:cNvGrpSpPr/>
          <p:nvPr/>
        </p:nvGrpSpPr>
        <p:grpSpPr>
          <a:xfrm>
            <a:off x="908836" y="1575875"/>
            <a:ext cx="3082061" cy="1097787"/>
            <a:chOff x="908838" y="1575875"/>
            <a:chExt cx="3367781" cy="1414200"/>
          </a:xfrm>
        </p:grpSpPr>
        <p:sp>
          <p:nvSpPr>
            <p:cNvPr id="98" name="Google Shape;98;p16"/>
            <p:cNvSpPr/>
            <p:nvPr/>
          </p:nvSpPr>
          <p:spPr>
            <a:xfrm>
              <a:off x="908838" y="1575875"/>
              <a:ext cx="2901300" cy="14142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6"/>
            <p:cNvSpPr/>
            <p:nvPr/>
          </p:nvSpPr>
          <p:spPr>
            <a:xfrm>
              <a:off x="3349620" y="1819475"/>
              <a:ext cx="927000" cy="927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" name="Google Shape;100;p16"/>
          <p:cNvSpPr txBox="1">
            <a:spLocks noGrp="1"/>
          </p:cNvSpPr>
          <p:nvPr>
            <p:ph type="title"/>
          </p:nvPr>
        </p:nvSpPr>
        <p:spPr>
          <a:xfrm>
            <a:off x="713225" y="418500"/>
            <a:ext cx="7717500" cy="50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Pembahasan</a:t>
            </a:r>
            <a:endParaRPr dirty="0"/>
          </a:p>
        </p:txBody>
      </p:sp>
      <p:sp>
        <p:nvSpPr>
          <p:cNvPr id="102" name="Google Shape;102;p16"/>
          <p:cNvSpPr txBox="1"/>
          <p:nvPr/>
        </p:nvSpPr>
        <p:spPr>
          <a:xfrm>
            <a:off x="1147810" y="1836167"/>
            <a:ext cx="1697938" cy="3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1. </a:t>
            </a:r>
            <a:r>
              <a:rPr lang="en-US" sz="1800" dirty="0" err="1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Pendahuluan</a:t>
            </a:r>
            <a:endParaRPr sz="1800" dirty="0">
              <a:solidFill>
                <a:srgbClr val="000000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05" name="Google Shape;105;p16"/>
          <p:cNvSpPr txBox="1"/>
          <p:nvPr/>
        </p:nvSpPr>
        <p:spPr>
          <a:xfrm>
            <a:off x="1147810" y="3533431"/>
            <a:ext cx="1697938" cy="3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3. </a:t>
            </a:r>
            <a:r>
              <a:rPr lang="en-US" sz="1800" dirty="0" err="1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Karakteristik</a:t>
            </a:r>
            <a:r>
              <a:rPr lang="en-US" sz="1800" dirty="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 dan </a:t>
            </a:r>
            <a:r>
              <a:rPr lang="en-US" sz="1800" dirty="0" err="1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Komponen</a:t>
            </a:r>
            <a:endParaRPr sz="1800" dirty="0">
              <a:solidFill>
                <a:srgbClr val="000000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08" name="Google Shape;108;p16"/>
          <p:cNvSpPr txBox="1"/>
          <p:nvPr/>
        </p:nvSpPr>
        <p:spPr>
          <a:xfrm>
            <a:off x="6297970" y="3533431"/>
            <a:ext cx="1697938" cy="3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4. </a:t>
            </a:r>
            <a:r>
              <a:rPr lang="en-US" sz="1800" dirty="0" err="1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Aplikasi</a:t>
            </a:r>
            <a:r>
              <a:rPr lang="en-US" sz="1800" dirty="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 </a:t>
            </a:r>
            <a:r>
              <a:rPr lang="en-US" sz="1800" dirty="0" err="1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Nyata</a:t>
            </a:r>
            <a:endParaRPr sz="1800" dirty="0">
              <a:solidFill>
                <a:srgbClr val="000000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11" name="Google Shape;111;p16"/>
          <p:cNvSpPr txBox="1"/>
          <p:nvPr/>
        </p:nvSpPr>
        <p:spPr>
          <a:xfrm>
            <a:off x="6297970" y="1836167"/>
            <a:ext cx="1697938" cy="3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000000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2. Defenisi Deret Waktu</a:t>
            </a:r>
            <a:endParaRPr sz="1800" dirty="0">
              <a:solidFill>
                <a:srgbClr val="000000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13" name="Google Shape;113;p16"/>
          <p:cNvSpPr txBox="1">
            <a:spLocks noGrp="1"/>
          </p:cNvSpPr>
          <p:nvPr>
            <p:ph type="title"/>
          </p:nvPr>
        </p:nvSpPr>
        <p:spPr>
          <a:xfrm>
            <a:off x="713225" y="927600"/>
            <a:ext cx="7717500" cy="50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grpSp>
        <p:nvGrpSpPr>
          <p:cNvPr id="114" name="Google Shape;114;p16"/>
          <p:cNvGrpSpPr/>
          <p:nvPr/>
        </p:nvGrpSpPr>
        <p:grpSpPr>
          <a:xfrm>
            <a:off x="5179383" y="2010267"/>
            <a:ext cx="350204" cy="545416"/>
            <a:chOff x="2722090" y="2890162"/>
            <a:chExt cx="238770" cy="371841"/>
          </a:xfrm>
        </p:grpSpPr>
        <p:sp>
          <p:nvSpPr>
            <p:cNvPr id="115" name="Google Shape;115;p16"/>
            <p:cNvSpPr/>
            <p:nvPr/>
          </p:nvSpPr>
          <p:spPr>
            <a:xfrm>
              <a:off x="2722090" y="2890162"/>
              <a:ext cx="238770" cy="371841"/>
            </a:xfrm>
            <a:custGeom>
              <a:avLst/>
              <a:gdLst/>
              <a:ahLst/>
              <a:cxnLst/>
              <a:rect l="l" t="t" r="r" b="b"/>
              <a:pathLst>
                <a:path w="7502" h="11683" extrusionOk="0">
                  <a:moveTo>
                    <a:pt x="3835" y="372"/>
                  </a:moveTo>
                  <a:lnTo>
                    <a:pt x="3966" y="419"/>
                  </a:lnTo>
                  <a:cubicBezTo>
                    <a:pt x="4132" y="491"/>
                    <a:pt x="4251" y="634"/>
                    <a:pt x="4347" y="848"/>
                  </a:cubicBezTo>
                  <a:cubicBezTo>
                    <a:pt x="4168" y="812"/>
                    <a:pt x="4001" y="788"/>
                    <a:pt x="3835" y="777"/>
                  </a:cubicBezTo>
                  <a:lnTo>
                    <a:pt x="3835" y="372"/>
                  </a:lnTo>
                  <a:close/>
                  <a:moveTo>
                    <a:pt x="6609" y="9135"/>
                  </a:moveTo>
                  <a:cubicBezTo>
                    <a:pt x="6716" y="9135"/>
                    <a:pt x="6799" y="9230"/>
                    <a:pt x="6799" y="9337"/>
                  </a:cubicBezTo>
                  <a:lnTo>
                    <a:pt x="6799" y="9528"/>
                  </a:lnTo>
                  <a:lnTo>
                    <a:pt x="6609" y="9528"/>
                  </a:lnTo>
                  <a:cubicBezTo>
                    <a:pt x="6513" y="9528"/>
                    <a:pt x="6442" y="9599"/>
                    <a:pt x="6442" y="9694"/>
                  </a:cubicBezTo>
                  <a:cubicBezTo>
                    <a:pt x="6442" y="9778"/>
                    <a:pt x="6513" y="9849"/>
                    <a:pt x="6609" y="9849"/>
                  </a:cubicBezTo>
                  <a:lnTo>
                    <a:pt x="6978" y="9849"/>
                  </a:lnTo>
                  <a:cubicBezTo>
                    <a:pt x="7085" y="9849"/>
                    <a:pt x="7168" y="9944"/>
                    <a:pt x="7168" y="10040"/>
                  </a:cubicBezTo>
                  <a:lnTo>
                    <a:pt x="7168" y="11147"/>
                  </a:lnTo>
                  <a:cubicBezTo>
                    <a:pt x="7156" y="11266"/>
                    <a:pt x="7073" y="11361"/>
                    <a:pt x="6966" y="11361"/>
                  </a:cubicBezTo>
                  <a:lnTo>
                    <a:pt x="1477" y="11361"/>
                  </a:lnTo>
                  <a:cubicBezTo>
                    <a:pt x="1370" y="11361"/>
                    <a:pt x="1275" y="11266"/>
                    <a:pt x="1275" y="11159"/>
                  </a:cubicBezTo>
                  <a:lnTo>
                    <a:pt x="1275" y="10063"/>
                  </a:lnTo>
                  <a:cubicBezTo>
                    <a:pt x="1275" y="9956"/>
                    <a:pt x="1370" y="9873"/>
                    <a:pt x="1477" y="9873"/>
                  </a:cubicBezTo>
                  <a:lnTo>
                    <a:pt x="5859" y="9873"/>
                  </a:lnTo>
                  <a:cubicBezTo>
                    <a:pt x="5954" y="9873"/>
                    <a:pt x="6025" y="9790"/>
                    <a:pt x="6025" y="9706"/>
                  </a:cubicBezTo>
                  <a:cubicBezTo>
                    <a:pt x="6025" y="9611"/>
                    <a:pt x="5954" y="9540"/>
                    <a:pt x="5859" y="9540"/>
                  </a:cubicBezTo>
                  <a:lnTo>
                    <a:pt x="1656" y="9540"/>
                  </a:lnTo>
                  <a:lnTo>
                    <a:pt x="1656" y="9337"/>
                  </a:lnTo>
                  <a:cubicBezTo>
                    <a:pt x="1656" y="9230"/>
                    <a:pt x="1739" y="9135"/>
                    <a:pt x="1846" y="9135"/>
                  </a:cubicBezTo>
                  <a:close/>
                  <a:moveTo>
                    <a:pt x="3739" y="1"/>
                  </a:moveTo>
                  <a:cubicBezTo>
                    <a:pt x="3703" y="1"/>
                    <a:pt x="3678" y="3"/>
                    <a:pt x="3668" y="3"/>
                  </a:cubicBezTo>
                  <a:cubicBezTo>
                    <a:pt x="3585" y="15"/>
                    <a:pt x="3513" y="74"/>
                    <a:pt x="3513" y="157"/>
                  </a:cubicBezTo>
                  <a:lnTo>
                    <a:pt x="3513" y="729"/>
                  </a:lnTo>
                  <a:cubicBezTo>
                    <a:pt x="3438" y="725"/>
                    <a:pt x="3373" y="724"/>
                    <a:pt x="3319" y="724"/>
                  </a:cubicBezTo>
                  <a:cubicBezTo>
                    <a:pt x="3210" y="724"/>
                    <a:pt x="3144" y="729"/>
                    <a:pt x="3120" y="729"/>
                  </a:cubicBezTo>
                  <a:cubicBezTo>
                    <a:pt x="3037" y="729"/>
                    <a:pt x="2954" y="812"/>
                    <a:pt x="2954" y="908"/>
                  </a:cubicBezTo>
                  <a:cubicBezTo>
                    <a:pt x="2954" y="991"/>
                    <a:pt x="3049" y="1074"/>
                    <a:pt x="3132" y="1074"/>
                  </a:cubicBezTo>
                  <a:cubicBezTo>
                    <a:pt x="3135" y="1074"/>
                    <a:pt x="3172" y="1073"/>
                    <a:pt x="3236" y="1073"/>
                  </a:cubicBezTo>
                  <a:cubicBezTo>
                    <a:pt x="3649" y="1073"/>
                    <a:pt x="5188" y="1135"/>
                    <a:pt x="6156" y="2062"/>
                  </a:cubicBezTo>
                  <a:cubicBezTo>
                    <a:pt x="6704" y="2586"/>
                    <a:pt x="6978" y="3301"/>
                    <a:pt x="6978" y="4194"/>
                  </a:cubicBezTo>
                  <a:cubicBezTo>
                    <a:pt x="6978" y="5158"/>
                    <a:pt x="6764" y="5753"/>
                    <a:pt x="6549" y="6408"/>
                  </a:cubicBezTo>
                  <a:cubicBezTo>
                    <a:pt x="6323" y="7063"/>
                    <a:pt x="6085" y="7742"/>
                    <a:pt x="6073" y="8778"/>
                  </a:cubicBezTo>
                  <a:lnTo>
                    <a:pt x="2120" y="8778"/>
                  </a:lnTo>
                  <a:cubicBezTo>
                    <a:pt x="2084" y="8694"/>
                    <a:pt x="2025" y="8492"/>
                    <a:pt x="2025" y="8218"/>
                  </a:cubicBezTo>
                  <a:cubicBezTo>
                    <a:pt x="2025" y="7766"/>
                    <a:pt x="2299" y="6730"/>
                    <a:pt x="4168" y="4860"/>
                  </a:cubicBezTo>
                  <a:cubicBezTo>
                    <a:pt x="4227" y="4801"/>
                    <a:pt x="4227" y="4729"/>
                    <a:pt x="4192" y="4658"/>
                  </a:cubicBezTo>
                  <a:cubicBezTo>
                    <a:pt x="4157" y="4606"/>
                    <a:pt x="4109" y="4573"/>
                    <a:pt x="4058" y="4573"/>
                  </a:cubicBezTo>
                  <a:cubicBezTo>
                    <a:pt x="4040" y="4573"/>
                    <a:pt x="4020" y="4577"/>
                    <a:pt x="4001" y="4587"/>
                  </a:cubicBezTo>
                  <a:cubicBezTo>
                    <a:pt x="4001" y="4587"/>
                    <a:pt x="3902" y="4611"/>
                    <a:pt x="3741" y="4611"/>
                  </a:cubicBezTo>
                  <a:cubicBezTo>
                    <a:pt x="3530" y="4611"/>
                    <a:pt x="3214" y="4569"/>
                    <a:pt x="2882" y="4372"/>
                  </a:cubicBezTo>
                  <a:cubicBezTo>
                    <a:pt x="2803" y="4328"/>
                    <a:pt x="2715" y="4306"/>
                    <a:pt x="2627" y="4306"/>
                  </a:cubicBezTo>
                  <a:cubicBezTo>
                    <a:pt x="2503" y="4306"/>
                    <a:pt x="2379" y="4348"/>
                    <a:pt x="2275" y="4432"/>
                  </a:cubicBezTo>
                  <a:cubicBezTo>
                    <a:pt x="2058" y="4611"/>
                    <a:pt x="1655" y="4842"/>
                    <a:pt x="1053" y="4842"/>
                  </a:cubicBezTo>
                  <a:cubicBezTo>
                    <a:pt x="895" y="4842"/>
                    <a:pt x="723" y="4826"/>
                    <a:pt x="537" y="4789"/>
                  </a:cubicBezTo>
                  <a:lnTo>
                    <a:pt x="382" y="4075"/>
                  </a:lnTo>
                  <a:lnTo>
                    <a:pt x="2156" y="2301"/>
                  </a:lnTo>
                  <a:cubicBezTo>
                    <a:pt x="2180" y="2277"/>
                    <a:pt x="2203" y="2229"/>
                    <a:pt x="2203" y="2193"/>
                  </a:cubicBezTo>
                  <a:lnTo>
                    <a:pt x="2203" y="1967"/>
                  </a:lnTo>
                  <a:cubicBezTo>
                    <a:pt x="2203" y="1860"/>
                    <a:pt x="2275" y="1789"/>
                    <a:pt x="2382" y="1777"/>
                  </a:cubicBezTo>
                  <a:cubicBezTo>
                    <a:pt x="2501" y="1764"/>
                    <a:pt x="2692" y="1750"/>
                    <a:pt x="2929" y="1750"/>
                  </a:cubicBezTo>
                  <a:cubicBezTo>
                    <a:pt x="3355" y="1750"/>
                    <a:pt x="3928" y="1796"/>
                    <a:pt x="4501" y="1979"/>
                  </a:cubicBezTo>
                  <a:cubicBezTo>
                    <a:pt x="4522" y="1987"/>
                    <a:pt x="4544" y="1991"/>
                    <a:pt x="4565" y="1991"/>
                  </a:cubicBezTo>
                  <a:cubicBezTo>
                    <a:pt x="4639" y="1991"/>
                    <a:pt x="4706" y="1943"/>
                    <a:pt x="4716" y="1860"/>
                  </a:cubicBezTo>
                  <a:cubicBezTo>
                    <a:pt x="4739" y="1777"/>
                    <a:pt x="4704" y="1670"/>
                    <a:pt x="4597" y="1658"/>
                  </a:cubicBezTo>
                  <a:cubicBezTo>
                    <a:pt x="3956" y="1457"/>
                    <a:pt x="3315" y="1408"/>
                    <a:pt x="2856" y="1408"/>
                  </a:cubicBezTo>
                  <a:cubicBezTo>
                    <a:pt x="2632" y="1408"/>
                    <a:pt x="2451" y="1420"/>
                    <a:pt x="2334" y="1431"/>
                  </a:cubicBezTo>
                  <a:cubicBezTo>
                    <a:pt x="2049" y="1455"/>
                    <a:pt x="1846" y="1681"/>
                    <a:pt x="1846" y="1967"/>
                  </a:cubicBezTo>
                  <a:lnTo>
                    <a:pt x="1846" y="2110"/>
                  </a:lnTo>
                  <a:lnTo>
                    <a:pt x="60" y="3896"/>
                  </a:lnTo>
                  <a:cubicBezTo>
                    <a:pt x="13" y="3944"/>
                    <a:pt x="1" y="4003"/>
                    <a:pt x="13" y="4051"/>
                  </a:cubicBezTo>
                  <a:lnTo>
                    <a:pt x="191" y="4956"/>
                  </a:lnTo>
                  <a:cubicBezTo>
                    <a:pt x="203" y="5015"/>
                    <a:pt x="251" y="5075"/>
                    <a:pt x="310" y="5087"/>
                  </a:cubicBezTo>
                  <a:cubicBezTo>
                    <a:pt x="569" y="5151"/>
                    <a:pt x="806" y="5178"/>
                    <a:pt x="1022" y="5178"/>
                  </a:cubicBezTo>
                  <a:cubicBezTo>
                    <a:pt x="1722" y="5178"/>
                    <a:pt x="2199" y="4897"/>
                    <a:pt x="2453" y="4706"/>
                  </a:cubicBezTo>
                  <a:cubicBezTo>
                    <a:pt x="2497" y="4669"/>
                    <a:pt x="2550" y="4655"/>
                    <a:pt x="2598" y="4655"/>
                  </a:cubicBezTo>
                  <a:cubicBezTo>
                    <a:pt x="2628" y="4655"/>
                    <a:pt x="2657" y="4661"/>
                    <a:pt x="2680" y="4670"/>
                  </a:cubicBezTo>
                  <a:cubicBezTo>
                    <a:pt x="3001" y="4872"/>
                    <a:pt x="3335" y="4932"/>
                    <a:pt x="3573" y="4944"/>
                  </a:cubicBezTo>
                  <a:cubicBezTo>
                    <a:pt x="1977" y="6611"/>
                    <a:pt x="1632" y="7635"/>
                    <a:pt x="1632" y="8218"/>
                  </a:cubicBezTo>
                  <a:cubicBezTo>
                    <a:pt x="1632" y="8456"/>
                    <a:pt x="1680" y="8647"/>
                    <a:pt x="1727" y="8778"/>
                  </a:cubicBezTo>
                  <a:cubicBezTo>
                    <a:pt x="1465" y="8825"/>
                    <a:pt x="1275" y="9051"/>
                    <a:pt x="1275" y="9313"/>
                  </a:cubicBezTo>
                  <a:lnTo>
                    <a:pt x="1275" y="9540"/>
                  </a:lnTo>
                  <a:cubicBezTo>
                    <a:pt x="1072" y="9611"/>
                    <a:pt x="906" y="9801"/>
                    <a:pt x="906" y="10040"/>
                  </a:cubicBezTo>
                  <a:lnTo>
                    <a:pt x="906" y="11147"/>
                  </a:lnTo>
                  <a:cubicBezTo>
                    <a:pt x="906" y="11445"/>
                    <a:pt x="1144" y="11683"/>
                    <a:pt x="1441" y="11683"/>
                  </a:cubicBezTo>
                  <a:lnTo>
                    <a:pt x="6930" y="11683"/>
                  </a:lnTo>
                  <a:cubicBezTo>
                    <a:pt x="7228" y="11683"/>
                    <a:pt x="7466" y="11445"/>
                    <a:pt x="7466" y="11147"/>
                  </a:cubicBezTo>
                  <a:lnTo>
                    <a:pt x="7466" y="10040"/>
                  </a:lnTo>
                  <a:cubicBezTo>
                    <a:pt x="7502" y="9825"/>
                    <a:pt x="7347" y="9611"/>
                    <a:pt x="7145" y="9551"/>
                  </a:cubicBezTo>
                  <a:lnTo>
                    <a:pt x="7145" y="9337"/>
                  </a:lnTo>
                  <a:cubicBezTo>
                    <a:pt x="7145" y="9039"/>
                    <a:pt x="6906" y="8801"/>
                    <a:pt x="6609" y="8801"/>
                  </a:cubicBezTo>
                  <a:lnTo>
                    <a:pt x="6418" y="8801"/>
                  </a:lnTo>
                  <a:cubicBezTo>
                    <a:pt x="6442" y="7801"/>
                    <a:pt x="6656" y="7158"/>
                    <a:pt x="6871" y="6527"/>
                  </a:cubicBezTo>
                  <a:cubicBezTo>
                    <a:pt x="7097" y="5896"/>
                    <a:pt x="7323" y="5229"/>
                    <a:pt x="7323" y="4206"/>
                  </a:cubicBezTo>
                  <a:cubicBezTo>
                    <a:pt x="7323" y="3229"/>
                    <a:pt x="7014" y="2420"/>
                    <a:pt x="6394" y="1824"/>
                  </a:cubicBezTo>
                  <a:cubicBezTo>
                    <a:pt x="5906" y="1372"/>
                    <a:pt x="5299" y="1098"/>
                    <a:pt x="4751" y="931"/>
                  </a:cubicBezTo>
                  <a:cubicBezTo>
                    <a:pt x="4632" y="431"/>
                    <a:pt x="4358" y="205"/>
                    <a:pt x="4156" y="98"/>
                  </a:cubicBezTo>
                  <a:cubicBezTo>
                    <a:pt x="3986" y="13"/>
                    <a:pt x="3828" y="1"/>
                    <a:pt x="37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6"/>
            <p:cNvSpPr/>
            <p:nvPr/>
          </p:nvSpPr>
          <p:spPr>
            <a:xfrm>
              <a:off x="2882023" y="2951111"/>
              <a:ext cx="21993" cy="16837"/>
            </a:xfrm>
            <a:custGeom>
              <a:avLst/>
              <a:gdLst/>
              <a:ahLst/>
              <a:cxnLst/>
              <a:rect l="l" t="t" r="r" b="b"/>
              <a:pathLst>
                <a:path w="691" h="529" extrusionOk="0">
                  <a:moveTo>
                    <a:pt x="202" y="0"/>
                  </a:moveTo>
                  <a:cubicBezTo>
                    <a:pt x="138" y="0"/>
                    <a:pt x="81" y="30"/>
                    <a:pt x="48" y="88"/>
                  </a:cubicBezTo>
                  <a:cubicBezTo>
                    <a:pt x="0" y="183"/>
                    <a:pt x="36" y="290"/>
                    <a:pt x="119" y="338"/>
                  </a:cubicBezTo>
                  <a:cubicBezTo>
                    <a:pt x="215" y="374"/>
                    <a:pt x="298" y="433"/>
                    <a:pt x="393" y="493"/>
                  </a:cubicBezTo>
                  <a:cubicBezTo>
                    <a:pt x="417" y="517"/>
                    <a:pt x="453" y="528"/>
                    <a:pt x="476" y="528"/>
                  </a:cubicBezTo>
                  <a:cubicBezTo>
                    <a:pt x="536" y="528"/>
                    <a:pt x="584" y="493"/>
                    <a:pt x="631" y="457"/>
                  </a:cubicBezTo>
                  <a:cubicBezTo>
                    <a:pt x="691" y="362"/>
                    <a:pt x="655" y="255"/>
                    <a:pt x="584" y="195"/>
                  </a:cubicBezTo>
                  <a:cubicBezTo>
                    <a:pt x="488" y="136"/>
                    <a:pt x="393" y="76"/>
                    <a:pt x="286" y="16"/>
                  </a:cubicBezTo>
                  <a:cubicBezTo>
                    <a:pt x="257" y="6"/>
                    <a:pt x="229" y="0"/>
                    <a:pt x="2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6"/>
            <p:cNvSpPr/>
            <p:nvPr/>
          </p:nvSpPr>
          <p:spPr>
            <a:xfrm>
              <a:off x="2804332" y="2960341"/>
              <a:ext cx="11012" cy="15946"/>
            </a:xfrm>
            <a:custGeom>
              <a:avLst/>
              <a:gdLst/>
              <a:ahLst/>
              <a:cxnLst/>
              <a:rect l="l" t="t" r="r" b="b"/>
              <a:pathLst>
                <a:path w="346" h="501" extrusionOk="0"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84" y="500"/>
                    <a:pt x="167" y="500"/>
                  </a:cubicBezTo>
                  <a:cubicBezTo>
                    <a:pt x="262" y="500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46" y="72"/>
                    <a:pt x="274" y="0"/>
                    <a:pt x="1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" name="Google Shape;118;p16"/>
          <p:cNvGrpSpPr/>
          <p:nvPr/>
        </p:nvGrpSpPr>
        <p:grpSpPr>
          <a:xfrm>
            <a:off x="5147806" y="3360484"/>
            <a:ext cx="532406" cy="532938"/>
            <a:chOff x="3094217" y="1976585"/>
            <a:chExt cx="350198" cy="350548"/>
          </a:xfrm>
        </p:grpSpPr>
        <p:sp>
          <p:nvSpPr>
            <p:cNvPr id="119" name="Google Shape;119;p16"/>
            <p:cNvSpPr/>
            <p:nvPr/>
          </p:nvSpPr>
          <p:spPr>
            <a:xfrm>
              <a:off x="3094217" y="2129039"/>
              <a:ext cx="131543" cy="197362"/>
            </a:xfrm>
            <a:custGeom>
              <a:avLst/>
              <a:gdLst/>
              <a:ahLst/>
              <a:cxnLst/>
              <a:rect l="l" t="t" r="r" b="b"/>
              <a:pathLst>
                <a:path w="4133" h="6201" extrusionOk="0">
                  <a:moveTo>
                    <a:pt x="2072" y="345"/>
                  </a:moveTo>
                  <a:cubicBezTo>
                    <a:pt x="2117" y="345"/>
                    <a:pt x="2162" y="348"/>
                    <a:pt x="2203" y="354"/>
                  </a:cubicBezTo>
                  <a:cubicBezTo>
                    <a:pt x="2906" y="414"/>
                    <a:pt x="3454" y="1045"/>
                    <a:pt x="3454" y="1759"/>
                  </a:cubicBezTo>
                  <a:cubicBezTo>
                    <a:pt x="3454" y="2438"/>
                    <a:pt x="3620" y="3069"/>
                    <a:pt x="3751" y="3402"/>
                  </a:cubicBezTo>
                  <a:lnTo>
                    <a:pt x="3751" y="3426"/>
                  </a:lnTo>
                  <a:cubicBezTo>
                    <a:pt x="3608" y="3509"/>
                    <a:pt x="3299" y="3688"/>
                    <a:pt x="2763" y="3807"/>
                  </a:cubicBezTo>
                  <a:lnTo>
                    <a:pt x="2763" y="3759"/>
                  </a:lnTo>
                  <a:lnTo>
                    <a:pt x="2763" y="3438"/>
                  </a:lnTo>
                  <a:cubicBezTo>
                    <a:pt x="2965" y="3319"/>
                    <a:pt x="3144" y="3140"/>
                    <a:pt x="3263" y="2926"/>
                  </a:cubicBezTo>
                  <a:cubicBezTo>
                    <a:pt x="3489" y="2533"/>
                    <a:pt x="3418" y="2021"/>
                    <a:pt x="3073" y="1712"/>
                  </a:cubicBezTo>
                  <a:cubicBezTo>
                    <a:pt x="2834" y="1485"/>
                    <a:pt x="2418" y="1235"/>
                    <a:pt x="1727" y="1235"/>
                  </a:cubicBezTo>
                  <a:cubicBezTo>
                    <a:pt x="1691" y="1235"/>
                    <a:pt x="1644" y="1247"/>
                    <a:pt x="1608" y="1283"/>
                  </a:cubicBezTo>
                  <a:lnTo>
                    <a:pt x="1275" y="1616"/>
                  </a:lnTo>
                  <a:cubicBezTo>
                    <a:pt x="1215" y="1676"/>
                    <a:pt x="1215" y="1783"/>
                    <a:pt x="1275" y="1843"/>
                  </a:cubicBezTo>
                  <a:cubicBezTo>
                    <a:pt x="1304" y="1872"/>
                    <a:pt x="1343" y="1887"/>
                    <a:pt x="1382" y="1887"/>
                  </a:cubicBezTo>
                  <a:cubicBezTo>
                    <a:pt x="1421" y="1887"/>
                    <a:pt x="1459" y="1872"/>
                    <a:pt x="1489" y="1843"/>
                  </a:cubicBezTo>
                  <a:lnTo>
                    <a:pt x="1787" y="1545"/>
                  </a:lnTo>
                  <a:cubicBezTo>
                    <a:pt x="2227" y="1557"/>
                    <a:pt x="2584" y="1700"/>
                    <a:pt x="2846" y="1938"/>
                  </a:cubicBezTo>
                  <a:cubicBezTo>
                    <a:pt x="3073" y="2140"/>
                    <a:pt x="3132" y="2485"/>
                    <a:pt x="2977" y="2747"/>
                  </a:cubicBezTo>
                  <a:cubicBezTo>
                    <a:pt x="2799" y="3081"/>
                    <a:pt x="2441" y="3283"/>
                    <a:pt x="2072" y="3283"/>
                  </a:cubicBezTo>
                  <a:cubicBezTo>
                    <a:pt x="1489" y="3283"/>
                    <a:pt x="1037" y="2831"/>
                    <a:pt x="1037" y="2247"/>
                  </a:cubicBezTo>
                  <a:cubicBezTo>
                    <a:pt x="1037" y="2152"/>
                    <a:pt x="953" y="2081"/>
                    <a:pt x="870" y="2081"/>
                  </a:cubicBezTo>
                  <a:cubicBezTo>
                    <a:pt x="775" y="2081"/>
                    <a:pt x="703" y="2152"/>
                    <a:pt x="703" y="2247"/>
                  </a:cubicBezTo>
                  <a:cubicBezTo>
                    <a:pt x="703" y="2747"/>
                    <a:pt x="989" y="3200"/>
                    <a:pt x="1394" y="3438"/>
                  </a:cubicBezTo>
                  <a:lnTo>
                    <a:pt x="1394" y="3759"/>
                  </a:lnTo>
                  <a:lnTo>
                    <a:pt x="1394" y="3807"/>
                  </a:lnTo>
                  <a:cubicBezTo>
                    <a:pt x="858" y="3688"/>
                    <a:pt x="525" y="3509"/>
                    <a:pt x="394" y="3426"/>
                  </a:cubicBezTo>
                  <a:cubicBezTo>
                    <a:pt x="394" y="3426"/>
                    <a:pt x="382" y="3426"/>
                    <a:pt x="394" y="3402"/>
                  </a:cubicBezTo>
                  <a:cubicBezTo>
                    <a:pt x="525" y="3081"/>
                    <a:pt x="691" y="2438"/>
                    <a:pt x="691" y="1759"/>
                  </a:cubicBezTo>
                  <a:cubicBezTo>
                    <a:pt x="691" y="1045"/>
                    <a:pt x="1239" y="414"/>
                    <a:pt x="1941" y="354"/>
                  </a:cubicBezTo>
                  <a:cubicBezTo>
                    <a:pt x="1983" y="348"/>
                    <a:pt x="2028" y="345"/>
                    <a:pt x="2072" y="345"/>
                  </a:cubicBezTo>
                  <a:close/>
                  <a:moveTo>
                    <a:pt x="2430" y="3581"/>
                  </a:moveTo>
                  <a:lnTo>
                    <a:pt x="2430" y="3783"/>
                  </a:lnTo>
                  <a:cubicBezTo>
                    <a:pt x="2430" y="3974"/>
                    <a:pt x="2537" y="4152"/>
                    <a:pt x="2715" y="4224"/>
                  </a:cubicBezTo>
                  <a:lnTo>
                    <a:pt x="2822" y="4271"/>
                  </a:lnTo>
                  <a:cubicBezTo>
                    <a:pt x="2656" y="4509"/>
                    <a:pt x="2370" y="4676"/>
                    <a:pt x="2072" y="4676"/>
                  </a:cubicBezTo>
                  <a:cubicBezTo>
                    <a:pt x="1775" y="4676"/>
                    <a:pt x="1489" y="4509"/>
                    <a:pt x="1334" y="4271"/>
                  </a:cubicBezTo>
                  <a:lnTo>
                    <a:pt x="1429" y="4224"/>
                  </a:lnTo>
                  <a:cubicBezTo>
                    <a:pt x="1608" y="4140"/>
                    <a:pt x="1715" y="3974"/>
                    <a:pt x="1715" y="3783"/>
                  </a:cubicBezTo>
                  <a:lnTo>
                    <a:pt x="1715" y="3581"/>
                  </a:lnTo>
                  <a:cubicBezTo>
                    <a:pt x="1834" y="3617"/>
                    <a:pt x="1953" y="3628"/>
                    <a:pt x="2072" y="3628"/>
                  </a:cubicBezTo>
                  <a:cubicBezTo>
                    <a:pt x="2191" y="3628"/>
                    <a:pt x="2311" y="3617"/>
                    <a:pt x="2430" y="3581"/>
                  </a:cubicBezTo>
                  <a:close/>
                  <a:moveTo>
                    <a:pt x="2065" y="0"/>
                  </a:moveTo>
                  <a:cubicBezTo>
                    <a:pt x="2010" y="0"/>
                    <a:pt x="1953" y="3"/>
                    <a:pt x="1894" y="9"/>
                  </a:cubicBezTo>
                  <a:cubicBezTo>
                    <a:pt x="1037" y="92"/>
                    <a:pt x="346" y="842"/>
                    <a:pt x="346" y="1735"/>
                  </a:cubicBezTo>
                  <a:cubicBezTo>
                    <a:pt x="346" y="2378"/>
                    <a:pt x="203" y="2962"/>
                    <a:pt x="60" y="3271"/>
                  </a:cubicBezTo>
                  <a:cubicBezTo>
                    <a:pt x="1" y="3426"/>
                    <a:pt x="48" y="3581"/>
                    <a:pt x="179" y="3676"/>
                  </a:cubicBezTo>
                  <a:cubicBezTo>
                    <a:pt x="310" y="3759"/>
                    <a:pt x="584" y="3926"/>
                    <a:pt x="1013" y="4045"/>
                  </a:cubicBezTo>
                  <a:lnTo>
                    <a:pt x="382" y="4379"/>
                  </a:lnTo>
                  <a:cubicBezTo>
                    <a:pt x="144" y="4498"/>
                    <a:pt x="1" y="4712"/>
                    <a:pt x="1" y="4986"/>
                  </a:cubicBezTo>
                  <a:lnTo>
                    <a:pt x="1" y="6045"/>
                  </a:lnTo>
                  <a:cubicBezTo>
                    <a:pt x="1" y="6129"/>
                    <a:pt x="84" y="6200"/>
                    <a:pt x="167" y="6200"/>
                  </a:cubicBezTo>
                  <a:cubicBezTo>
                    <a:pt x="263" y="6200"/>
                    <a:pt x="334" y="6129"/>
                    <a:pt x="334" y="6045"/>
                  </a:cubicBezTo>
                  <a:lnTo>
                    <a:pt x="334" y="4974"/>
                  </a:lnTo>
                  <a:cubicBezTo>
                    <a:pt x="334" y="4831"/>
                    <a:pt x="406" y="4712"/>
                    <a:pt x="525" y="4652"/>
                  </a:cubicBezTo>
                  <a:lnTo>
                    <a:pt x="1037" y="4402"/>
                  </a:lnTo>
                  <a:cubicBezTo>
                    <a:pt x="1239" y="4760"/>
                    <a:pt x="1644" y="4986"/>
                    <a:pt x="2060" y="4986"/>
                  </a:cubicBezTo>
                  <a:cubicBezTo>
                    <a:pt x="2489" y="4986"/>
                    <a:pt x="2882" y="4760"/>
                    <a:pt x="3084" y="4402"/>
                  </a:cubicBezTo>
                  <a:lnTo>
                    <a:pt x="3596" y="4652"/>
                  </a:lnTo>
                  <a:cubicBezTo>
                    <a:pt x="3704" y="4712"/>
                    <a:pt x="3787" y="4831"/>
                    <a:pt x="3787" y="4974"/>
                  </a:cubicBezTo>
                  <a:lnTo>
                    <a:pt x="3787" y="6022"/>
                  </a:lnTo>
                  <a:cubicBezTo>
                    <a:pt x="3787" y="6117"/>
                    <a:pt x="3858" y="6188"/>
                    <a:pt x="3954" y="6188"/>
                  </a:cubicBezTo>
                  <a:cubicBezTo>
                    <a:pt x="4037" y="6188"/>
                    <a:pt x="4108" y="6117"/>
                    <a:pt x="4108" y="6022"/>
                  </a:cubicBezTo>
                  <a:lnTo>
                    <a:pt x="4108" y="4974"/>
                  </a:lnTo>
                  <a:cubicBezTo>
                    <a:pt x="4132" y="4712"/>
                    <a:pt x="3977" y="4474"/>
                    <a:pt x="3739" y="4379"/>
                  </a:cubicBezTo>
                  <a:lnTo>
                    <a:pt x="3096" y="4045"/>
                  </a:lnTo>
                  <a:cubicBezTo>
                    <a:pt x="3537" y="3926"/>
                    <a:pt x="3799" y="3759"/>
                    <a:pt x="3930" y="3676"/>
                  </a:cubicBezTo>
                  <a:cubicBezTo>
                    <a:pt x="4073" y="3581"/>
                    <a:pt x="4108" y="3426"/>
                    <a:pt x="4049" y="3271"/>
                  </a:cubicBezTo>
                  <a:cubicBezTo>
                    <a:pt x="3918" y="2962"/>
                    <a:pt x="3775" y="2378"/>
                    <a:pt x="3775" y="1735"/>
                  </a:cubicBezTo>
                  <a:cubicBezTo>
                    <a:pt x="3775" y="866"/>
                    <a:pt x="3084" y="104"/>
                    <a:pt x="2227" y="9"/>
                  </a:cubicBezTo>
                  <a:cubicBezTo>
                    <a:pt x="2174" y="3"/>
                    <a:pt x="2120" y="0"/>
                    <a:pt x="20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6"/>
            <p:cNvSpPr/>
            <p:nvPr/>
          </p:nvSpPr>
          <p:spPr>
            <a:xfrm>
              <a:off x="3116592" y="2293778"/>
              <a:ext cx="10630" cy="32241"/>
            </a:xfrm>
            <a:custGeom>
              <a:avLst/>
              <a:gdLst/>
              <a:ahLst/>
              <a:cxnLst/>
              <a:rect l="l" t="t" r="r" b="b"/>
              <a:pathLst>
                <a:path w="334" h="1013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846"/>
                  </a:lnTo>
                  <a:cubicBezTo>
                    <a:pt x="0" y="941"/>
                    <a:pt x="72" y="1012"/>
                    <a:pt x="167" y="1012"/>
                  </a:cubicBezTo>
                  <a:cubicBezTo>
                    <a:pt x="250" y="1012"/>
                    <a:pt x="334" y="941"/>
                    <a:pt x="334" y="846"/>
                  </a:cubicBezTo>
                  <a:lnTo>
                    <a:pt x="334" y="167"/>
                  </a:lnTo>
                  <a:cubicBezTo>
                    <a:pt x="310" y="72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6"/>
            <p:cNvSpPr/>
            <p:nvPr/>
          </p:nvSpPr>
          <p:spPr>
            <a:xfrm>
              <a:off x="3193519" y="2293778"/>
              <a:ext cx="10248" cy="32241"/>
            </a:xfrm>
            <a:custGeom>
              <a:avLst/>
              <a:gdLst/>
              <a:ahLst/>
              <a:cxnLst/>
              <a:rect l="l" t="t" r="r" b="b"/>
              <a:pathLst>
                <a:path w="322" h="1013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846"/>
                  </a:lnTo>
                  <a:cubicBezTo>
                    <a:pt x="0" y="941"/>
                    <a:pt x="72" y="1012"/>
                    <a:pt x="155" y="1012"/>
                  </a:cubicBezTo>
                  <a:cubicBezTo>
                    <a:pt x="250" y="1012"/>
                    <a:pt x="322" y="941"/>
                    <a:pt x="322" y="846"/>
                  </a:cubicBezTo>
                  <a:lnTo>
                    <a:pt x="322" y="167"/>
                  </a:lnTo>
                  <a:cubicBezTo>
                    <a:pt x="310" y="72"/>
                    <a:pt x="250" y="0"/>
                    <a:pt x="1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6"/>
            <p:cNvSpPr/>
            <p:nvPr/>
          </p:nvSpPr>
          <p:spPr>
            <a:xfrm>
              <a:off x="3346227" y="2166755"/>
              <a:ext cx="54966" cy="18301"/>
            </a:xfrm>
            <a:custGeom>
              <a:avLst/>
              <a:gdLst/>
              <a:ahLst/>
              <a:cxnLst/>
              <a:rect l="l" t="t" r="r" b="b"/>
              <a:pathLst>
                <a:path w="1727" h="575" extrusionOk="0">
                  <a:moveTo>
                    <a:pt x="646" y="0"/>
                  </a:moveTo>
                  <a:cubicBezTo>
                    <a:pt x="494" y="0"/>
                    <a:pt x="326" y="15"/>
                    <a:pt x="143" y="50"/>
                  </a:cubicBezTo>
                  <a:cubicBezTo>
                    <a:pt x="60" y="62"/>
                    <a:pt x="0" y="122"/>
                    <a:pt x="0" y="217"/>
                  </a:cubicBezTo>
                  <a:lnTo>
                    <a:pt x="0" y="396"/>
                  </a:lnTo>
                  <a:cubicBezTo>
                    <a:pt x="0" y="479"/>
                    <a:pt x="84" y="550"/>
                    <a:pt x="167" y="550"/>
                  </a:cubicBezTo>
                  <a:cubicBezTo>
                    <a:pt x="262" y="550"/>
                    <a:pt x="334" y="479"/>
                    <a:pt x="334" y="396"/>
                  </a:cubicBezTo>
                  <a:lnTo>
                    <a:pt x="334" y="360"/>
                  </a:lnTo>
                  <a:cubicBezTo>
                    <a:pt x="445" y="344"/>
                    <a:pt x="549" y="338"/>
                    <a:pt x="645" y="338"/>
                  </a:cubicBezTo>
                  <a:cubicBezTo>
                    <a:pt x="845" y="338"/>
                    <a:pt x="1007" y="367"/>
                    <a:pt x="1120" y="407"/>
                  </a:cubicBezTo>
                  <a:cubicBezTo>
                    <a:pt x="1334" y="467"/>
                    <a:pt x="1453" y="538"/>
                    <a:pt x="1453" y="538"/>
                  </a:cubicBezTo>
                  <a:cubicBezTo>
                    <a:pt x="1477" y="550"/>
                    <a:pt x="1512" y="574"/>
                    <a:pt x="1536" y="574"/>
                  </a:cubicBezTo>
                  <a:cubicBezTo>
                    <a:pt x="1584" y="574"/>
                    <a:pt x="1643" y="538"/>
                    <a:pt x="1667" y="491"/>
                  </a:cubicBezTo>
                  <a:cubicBezTo>
                    <a:pt x="1727" y="396"/>
                    <a:pt x="1715" y="288"/>
                    <a:pt x="1643" y="241"/>
                  </a:cubicBezTo>
                  <a:cubicBezTo>
                    <a:pt x="1615" y="231"/>
                    <a:pt x="1258" y="0"/>
                    <a:pt x="6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6"/>
            <p:cNvSpPr/>
            <p:nvPr/>
          </p:nvSpPr>
          <p:spPr>
            <a:xfrm>
              <a:off x="3302655" y="2134991"/>
              <a:ext cx="141760" cy="192143"/>
            </a:xfrm>
            <a:custGeom>
              <a:avLst/>
              <a:gdLst/>
              <a:ahLst/>
              <a:cxnLst/>
              <a:rect l="l" t="t" r="r" b="b"/>
              <a:pathLst>
                <a:path w="4454" h="6037" extrusionOk="0">
                  <a:moveTo>
                    <a:pt x="3453" y="334"/>
                  </a:moveTo>
                  <a:lnTo>
                    <a:pt x="3453" y="1132"/>
                  </a:lnTo>
                  <a:cubicBezTo>
                    <a:pt x="3453" y="1263"/>
                    <a:pt x="3429" y="1405"/>
                    <a:pt x="3370" y="1525"/>
                  </a:cubicBezTo>
                  <a:lnTo>
                    <a:pt x="3310" y="1644"/>
                  </a:lnTo>
                  <a:cubicBezTo>
                    <a:pt x="3298" y="1667"/>
                    <a:pt x="3298" y="1691"/>
                    <a:pt x="3298" y="1715"/>
                  </a:cubicBezTo>
                  <a:lnTo>
                    <a:pt x="3298" y="2060"/>
                  </a:lnTo>
                  <a:cubicBezTo>
                    <a:pt x="3274" y="2346"/>
                    <a:pt x="3155" y="2608"/>
                    <a:pt x="2953" y="2799"/>
                  </a:cubicBezTo>
                  <a:cubicBezTo>
                    <a:pt x="2739" y="3001"/>
                    <a:pt x="2477" y="3096"/>
                    <a:pt x="2191" y="3096"/>
                  </a:cubicBezTo>
                  <a:cubicBezTo>
                    <a:pt x="1643" y="3084"/>
                    <a:pt x="1179" y="2596"/>
                    <a:pt x="1179" y="2013"/>
                  </a:cubicBezTo>
                  <a:lnTo>
                    <a:pt x="1179" y="1715"/>
                  </a:lnTo>
                  <a:cubicBezTo>
                    <a:pt x="1179" y="1691"/>
                    <a:pt x="1179" y="1667"/>
                    <a:pt x="1167" y="1644"/>
                  </a:cubicBezTo>
                  <a:lnTo>
                    <a:pt x="1107" y="1525"/>
                  </a:lnTo>
                  <a:cubicBezTo>
                    <a:pt x="1048" y="1405"/>
                    <a:pt x="1012" y="1275"/>
                    <a:pt x="1012" y="1132"/>
                  </a:cubicBezTo>
                  <a:cubicBezTo>
                    <a:pt x="1012" y="691"/>
                    <a:pt x="1369" y="334"/>
                    <a:pt x="1822" y="334"/>
                  </a:cubicBezTo>
                  <a:close/>
                  <a:moveTo>
                    <a:pt x="2762" y="3310"/>
                  </a:moveTo>
                  <a:lnTo>
                    <a:pt x="2762" y="3537"/>
                  </a:lnTo>
                  <a:cubicBezTo>
                    <a:pt x="2762" y="3572"/>
                    <a:pt x="2774" y="3620"/>
                    <a:pt x="2774" y="3680"/>
                  </a:cubicBezTo>
                  <a:lnTo>
                    <a:pt x="2239" y="4096"/>
                  </a:lnTo>
                  <a:lnTo>
                    <a:pt x="1691" y="3680"/>
                  </a:lnTo>
                  <a:cubicBezTo>
                    <a:pt x="1703" y="3632"/>
                    <a:pt x="1703" y="3584"/>
                    <a:pt x="1703" y="3537"/>
                  </a:cubicBezTo>
                  <a:lnTo>
                    <a:pt x="1703" y="3310"/>
                  </a:lnTo>
                  <a:cubicBezTo>
                    <a:pt x="1846" y="3370"/>
                    <a:pt x="2012" y="3406"/>
                    <a:pt x="2191" y="3406"/>
                  </a:cubicBezTo>
                  <a:lnTo>
                    <a:pt x="2239" y="3406"/>
                  </a:lnTo>
                  <a:cubicBezTo>
                    <a:pt x="2417" y="3406"/>
                    <a:pt x="2596" y="3382"/>
                    <a:pt x="2762" y="3310"/>
                  </a:cubicBezTo>
                  <a:close/>
                  <a:moveTo>
                    <a:pt x="1822" y="1"/>
                  </a:moveTo>
                  <a:cubicBezTo>
                    <a:pt x="1191" y="1"/>
                    <a:pt x="703" y="513"/>
                    <a:pt x="703" y="1120"/>
                  </a:cubicBezTo>
                  <a:cubicBezTo>
                    <a:pt x="703" y="1298"/>
                    <a:pt x="750" y="1489"/>
                    <a:pt x="822" y="1656"/>
                  </a:cubicBezTo>
                  <a:lnTo>
                    <a:pt x="869" y="1751"/>
                  </a:lnTo>
                  <a:lnTo>
                    <a:pt x="869" y="2001"/>
                  </a:lnTo>
                  <a:cubicBezTo>
                    <a:pt x="869" y="2441"/>
                    <a:pt x="1072" y="2846"/>
                    <a:pt x="1381" y="3096"/>
                  </a:cubicBezTo>
                  <a:lnTo>
                    <a:pt x="1381" y="3537"/>
                  </a:lnTo>
                  <a:cubicBezTo>
                    <a:pt x="1381" y="3608"/>
                    <a:pt x="1346" y="3680"/>
                    <a:pt x="1274" y="3703"/>
                  </a:cubicBezTo>
                  <a:lnTo>
                    <a:pt x="453" y="4025"/>
                  </a:lnTo>
                  <a:cubicBezTo>
                    <a:pt x="179" y="4132"/>
                    <a:pt x="0" y="4382"/>
                    <a:pt x="0" y="4668"/>
                  </a:cubicBezTo>
                  <a:lnTo>
                    <a:pt x="0" y="5858"/>
                  </a:lnTo>
                  <a:cubicBezTo>
                    <a:pt x="0" y="5942"/>
                    <a:pt x="83" y="6013"/>
                    <a:pt x="167" y="6013"/>
                  </a:cubicBezTo>
                  <a:cubicBezTo>
                    <a:pt x="262" y="6013"/>
                    <a:pt x="334" y="5942"/>
                    <a:pt x="334" y="5858"/>
                  </a:cubicBezTo>
                  <a:lnTo>
                    <a:pt x="334" y="4668"/>
                  </a:lnTo>
                  <a:cubicBezTo>
                    <a:pt x="334" y="4513"/>
                    <a:pt x="417" y="4382"/>
                    <a:pt x="560" y="4334"/>
                  </a:cubicBezTo>
                  <a:lnTo>
                    <a:pt x="1369" y="4025"/>
                  </a:lnTo>
                  <a:cubicBezTo>
                    <a:pt x="1417" y="4001"/>
                    <a:pt x="1465" y="3977"/>
                    <a:pt x="1488" y="3965"/>
                  </a:cubicBezTo>
                  <a:lnTo>
                    <a:pt x="2060" y="4394"/>
                  </a:lnTo>
                  <a:lnTo>
                    <a:pt x="2060" y="5870"/>
                  </a:lnTo>
                  <a:cubicBezTo>
                    <a:pt x="2060" y="5954"/>
                    <a:pt x="2131" y="6037"/>
                    <a:pt x="2215" y="6037"/>
                  </a:cubicBezTo>
                  <a:cubicBezTo>
                    <a:pt x="2310" y="6037"/>
                    <a:pt x="2381" y="5954"/>
                    <a:pt x="2381" y="5870"/>
                  </a:cubicBezTo>
                  <a:lnTo>
                    <a:pt x="2381" y="4394"/>
                  </a:lnTo>
                  <a:lnTo>
                    <a:pt x="2953" y="3965"/>
                  </a:lnTo>
                  <a:cubicBezTo>
                    <a:pt x="2977" y="3989"/>
                    <a:pt x="3024" y="4013"/>
                    <a:pt x="3072" y="4025"/>
                  </a:cubicBezTo>
                  <a:lnTo>
                    <a:pt x="3882" y="4334"/>
                  </a:lnTo>
                  <a:cubicBezTo>
                    <a:pt x="4024" y="4382"/>
                    <a:pt x="4108" y="4513"/>
                    <a:pt x="4108" y="4668"/>
                  </a:cubicBezTo>
                  <a:lnTo>
                    <a:pt x="4108" y="5858"/>
                  </a:lnTo>
                  <a:cubicBezTo>
                    <a:pt x="4108" y="5942"/>
                    <a:pt x="4179" y="6013"/>
                    <a:pt x="4274" y="6013"/>
                  </a:cubicBezTo>
                  <a:cubicBezTo>
                    <a:pt x="4358" y="6013"/>
                    <a:pt x="4441" y="5942"/>
                    <a:pt x="4441" y="5858"/>
                  </a:cubicBezTo>
                  <a:lnTo>
                    <a:pt x="4441" y="4668"/>
                  </a:lnTo>
                  <a:cubicBezTo>
                    <a:pt x="4453" y="4382"/>
                    <a:pt x="4274" y="4108"/>
                    <a:pt x="4024" y="4025"/>
                  </a:cubicBezTo>
                  <a:lnTo>
                    <a:pt x="3203" y="3703"/>
                  </a:lnTo>
                  <a:cubicBezTo>
                    <a:pt x="3131" y="3680"/>
                    <a:pt x="3084" y="3620"/>
                    <a:pt x="3084" y="3537"/>
                  </a:cubicBezTo>
                  <a:lnTo>
                    <a:pt x="3084" y="3108"/>
                  </a:lnTo>
                  <a:cubicBezTo>
                    <a:pt x="3120" y="3084"/>
                    <a:pt x="3155" y="3060"/>
                    <a:pt x="3191" y="3025"/>
                  </a:cubicBezTo>
                  <a:cubicBezTo>
                    <a:pt x="3453" y="2775"/>
                    <a:pt x="3608" y="2418"/>
                    <a:pt x="3608" y="2037"/>
                  </a:cubicBezTo>
                  <a:lnTo>
                    <a:pt x="3608" y="1727"/>
                  </a:lnTo>
                  <a:lnTo>
                    <a:pt x="3655" y="1644"/>
                  </a:lnTo>
                  <a:cubicBezTo>
                    <a:pt x="3739" y="1477"/>
                    <a:pt x="3774" y="1298"/>
                    <a:pt x="3774" y="1108"/>
                  </a:cubicBezTo>
                  <a:lnTo>
                    <a:pt x="3774" y="167"/>
                  </a:lnTo>
                  <a:cubicBezTo>
                    <a:pt x="3774" y="84"/>
                    <a:pt x="3691" y="1"/>
                    <a:pt x="36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6"/>
            <p:cNvSpPr/>
            <p:nvPr/>
          </p:nvSpPr>
          <p:spPr>
            <a:xfrm>
              <a:off x="3330313" y="2288463"/>
              <a:ext cx="10248" cy="37938"/>
            </a:xfrm>
            <a:custGeom>
              <a:avLst/>
              <a:gdLst/>
              <a:ahLst/>
              <a:cxnLst/>
              <a:rect l="l" t="t" r="r" b="b"/>
              <a:pathLst>
                <a:path w="322" h="1192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lnTo>
                    <a:pt x="0" y="1036"/>
                  </a:lnTo>
                  <a:cubicBezTo>
                    <a:pt x="0" y="1120"/>
                    <a:pt x="72" y="1191"/>
                    <a:pt x="167" y="1191"/>
                  </a:cubicBezTo>
                  <a:cubicBezTo>
                    <a:pt x="250" y="1191"/>
                    <a:pt x="322" y="1120"/>
                    <a:pt x="322" y="1036"/>
                  </a:cubicBezTo>
                  <a:lnTo>
                    <a:pt x="322" y="167"/>
                  </a:lnTo>
                  <a:cubicBezTo>
                    <a:pt x="310" y="84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6"/>
            <p:cNvSpPr/>
            <p:nvPr/>
          </p:nvSpPr>
          <p:spPr>
            <a:xfrm>
              <a:off x="3406859" y="2288463"/>
              <a:ext cx="10630" cy="37938"/>
            </a:xfrm>
            <a:custGeom>
              <a:avLst/>
              <a:gdLst/>
              <a:ahLst/>
              <a:cxnLst/>
              <a:rect l="l" t="t" r="r" b="b"/>
              <a:pathLst>
                <a:path w="334" h="1192" extrusionOk="0">
                  <a:moveTo>
                    <a:pt x="167" y="1"/>
                  </a:moveTo>
                  <a:cubicBezTo>
                    <a:pt x="84" y="1"/>
                    <a:pt x="0" y="84"/>
                    <a:pt x="0" y="167"/>
                  </a:cubicBezTo>
                  <a:lnTo>
                    <a:pt x="0" y="1036"/>
                  </a:lnTo>
                  <a:cubicBezTo>
                    <a:pt x="0" y="1120"/>
                    <a:pt x="84" y="1191"/>
                    <a:pt x="167" y="1191"/>
                  </a:cubicBezTo>
                  <a:cubicBezTo>
                    <a:pt x="262" y="1191"/>
                    <a:pt x="334" y="1120"/>
                    <a:pt x="334" y="1036"/>
                  </a:cubicBezTo>
                  <a:lnTo>
                    <a:pt x="334" y="167"/>
                  </a:lnTo>
                  <a:cubicBezTo>
                    <a:pt x="322" y="84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6"/>
            <p:cNvSpPr/>
            <p:nvPr/>
          </p:nvSpPr>
          <p:spPr>
            <a:xfrm>
              <a:off x="3149183" y="1976585"/>
              <a:ext cx="219419" cy="183072"/>
            </a:xfrm>
            <a:custGeom>
              <a:avLst/>
              <a:gdLst/>
              <a:ahLst/>
              <a:cxnLst/>
              <a:rect l="l" t="t" r="r" b="b"/>
              <a:pathLst>
                <a:path w="6894" h="5752" extrusionOk="0">
                  <a:moveTo>
                    <a:pt x="2369" y="4108"/>
                  </a:moveTo>
                  <a:lnTo>
                    <a:pt x="2286" y="4466"/>
                  </a:lnTo>
                  <a:lnTo>
                    <a:pt x="2060" y="4466"/>
                  </a:lnTo>
                  <a:cubicBezTo>
                    <a:pt x="1869" y="4466"/>
                    <a:pt x="1703" y="4299"/>
                    <a:pt x="1703" y="4108"/>
                  </a:cubicBezTo>
                  <a:close/>
                  <a:moveTo>
                    <a:pt x="5513" y="310"/>
                  </a:moveTo>
                  <a:cubicBezTo>
                    <a:pt x="5703" y="310"/>
                    <a:pt x="5870" y="477"/>
                    <a:pt x="5870" y="667"/>
                  </a:cubicBezTo>
                  <a:lnTo>
                    <a:pt x="5870" y="3418"/>
                  </a:lnTo>
                  <a:cubicBezTo>
                    <a:pt x="5870" y="3608"/>
                    <a:pt x="5703" y="3775"/>
                    <a:pt x="5513" y="3775"/>
                  </a:cubicBezTo>
                  <a:lnTo>
                    <a:pt x="4132" y="3775"/>
                  </a:lnTo>
                  <a:cubicBezTo>
                    <a:pt x="4096" y="3775"/>
                    <a:pt x="4048" y="3787"/>
                    <a:pt x="4036" y="3811"/>
                  </a:cubicBezTo>
                  <a:lnTo>
                    <a:pt x="2500" y="4918"/>
                  </a:lnTo>
                  <a:lnTo>
                    <a:pt x="2739" y="3966"/>
                  </a:lnTo>
                  <a:cubicBezTo>
                    <a:pt x="2762" y="3930"/>
                    <a:pt x="2739" y="3870"/>
                    <a:pt x="2715" y="3835"/>
                  </a:cubicBezTo>
                  <a:cubicBezTo>
                    <a:pt x="2679" y="3787"/>
                    <a:pt x="2643" y="3775"/>
                    <a:pt x="2584" y="3775"/>
                  </a:cubicBezTo>
                  <a:lnTo>
                    <a:pt x="691" y="3775"/>
                  </a:lnTo>
                  <a:cubicBezTo>
                    <a:pt x="500" y="3775"/>
                    <a:pt x="333" y="3608"/>
                    <a:pt x="333" y="3418"/>
                  </a:cubicBezTo>
                  <a:lnTo>
                    <a:pt x="333" y="667"/>
                  </a:lnTo>
                  <a:cubicBezTo>
                    <a:pt x="333" y="477"/>
                    <a:pt x="500" y="310"/>
                    <a:pt x="691" y="310"/>
                  </a:cubicBezTo>
                  <a:close/>
                  <a:moveTo>
                    <a:pt x="6215" y="989"/>
                  </a:moveTo>
                  <a:cubicBezTo>
                    <a:pt x="6406" y="989"/>
                    <a:pt x="6572" y="1156"/>
                    <a:pt x="6572" y="1346"/>
                  </a:cubicBezTo>
                  <a:lnTo>
                    <a:pt x="6572" y="4108"/>
                  </a:lnTo>
                  <a:lnTo>
                    <a:pt x="6549" y="4108"/>
                  </a:lnTo>
                  <a:cubicBezTo>
                    <a:pt x="6549" y="4299"/>
                    <a:pt x="6394" y="4466"/>
                    <a:pt x="6191" y="4466"/>
                  </a:cubicBezTo>
                  <a:lnTo>
                    <a:pt x="4810" y="4466"/>
                  </a:lnTo>
                  <a:cubicBezTo>
                    <a:pt x="4763" y="4466"/>
                    <a:pt x="4727" y="4477"/>
                    <a:pt x="4691" y="4513"/>
                  </a:cubicBezTo>
                  <a:cubicBezTo>
                    <a:pt x="4667" y="4549"/>
                    <a:pt x="4644" y="4608"/>
                    <a:pt x="4667" y="4656"/>
                  </a:cubicBezTo>
                  <a:lnTo>
                    <a:pt x="4763" y="5323"/>
                  </a:lnTo>
                  <a:lnTo>
                    <a:pt x="3596" y="4537"/>
                  </a:lnTo>
                  <a:lnTo>
                    <a:pt x="4191" y="4096"/>
                  </a:lnTo>
                  <a:lnTo>
                    <a:pt x="5513" y="4096"/>
                  </a:lnTo>
                  <a:cubicBezTo>
                    <a:pt x="5882" y="4096"/>
                    <a:pt x="6191" y="3799"/>
                    <a:pt x="6191" y="3418"/>
                  </a:cubicBezTo>
                  <a:lnTo>
                    <a:pt x="6191" y="989"/>
                  </a:lnTo>
                  <a:close/>
                  <a:moveTo>
                    <a:pt x="691" y="1"/>
                  </a:moveTo>
                  <a:cubicBezTo>
                    <a:pt x="322" y="1"/>
                    <a:pt x="0" y="298"/>
                    <a:pt x="0" y="679"/>
                  </a:cubicBezTo>
                  <a:lnTo>
                    <a:pt x="0" y="3430"/>
                  </a:lnTo>
                  <a:cubicBezTo>
                    <a:pt x="0" y="3811"/>
                    <a:pt x="298" y="4120"/>
                    <a:pt x="691" y="4120"/>
                  </a:cubicBezTo>
                  <a:lnTo>
                    <a:pt x="1393" y="4120"/>
                  </a:lnTo>
                  <a:lnTo>
                    <a:pt x="1393" y="4132"/>
                  </a:lnTo>
                  <a:cubicBezTo>
                    <a:pt x="1393" y="4501"/>
                    <a:pt x="1691" y="4823"/>
                    <a:pt x="2072" y="4823"/>
                  </a:cubicBezTo>
                  <a:lnTo>
                    <a:pt x="2203" y="4823"/>
                  </a:lnTo>
                  <a:lnTo>
                    <a:pt x="2143" y="5073"/>
                  </a:lnTo>
                  <a:cubicBezTo>
                    <a:pt x="2119" y="5180"/>
                    <a:pt x="2167" y="5275"/>
                    <a:pt x="2250" y="5335"/>
                  </a:cubicBezTo>
                  <a:cubicBezTo>
                    <a:pt x="2298" y="5370"/>
                    <a:pt x="2346" y="5382"/>
                    <a:pt x="2381" y="5382"/>
                  </a:cubicBezTo>
                  <a:cubicBezTo>
                    <a:pt x="2429" y="5382"/>
                    <a:pt x="2489" y="5370"/>
                    <a:pt x="2536" y="5335"/>
                  </a:cubicBezTo>
                  <a:lnTo>
                    <a:pt x="3251" y="4823"/>
                  </a:lnTo>
                  <a:lnTo>
                    <a:pt x="3417" y="4823"/>
                  </a:lnTo>
                  <a:lnTo>
                    <a:pt x="4751" y="5716"/>
                  </a:lnTo>
                  <a:cubicBezTo>
                    <a:pt x="4798" y="5740"/>
                    <a:pt x="4846" y="5751"/>
                    <a:pt x="4882" y="5751"/>
                  </a:cubicBezTo>
                  <a:cubicBezTo>
                    <a:pt x="4929" y="5751"/>
                    <a:pt x="4977" y="5740"/>
                    <a:pt x="5025" y="5716"/>
                  </a:cubicBezTo>
                  <a:cubicBezTo>
                    <a:pt x="5108" y="5656"/>
                    <a:pt x="5144" y="5561"/>
                    <a:pt x="5120" y="5454"/>
                  </a:cubicBezTo>
                  <a:lnTo>
                    <a:pt x="5025" y="4799"/>
                  </a:lnTo>
                  <a:lnTo>
                    <a:pt x="6215" y="4799"/>
                  </a:lnTo>
                  <a:cubicBezTo>
                    <a:pt x="6584" y="4799"/>
                    <a:pt x="6894" y="4501"/>
                    <a:pt x="6894" y="4120"/>
                  </a:cubicBezTo>
                  <a:lnTo>
                    <a:pt x="6894" y="1370"/>
                  </a:lnTo>
                  <a:cubicBezTo>
                    <a:pt x="6870" y="977"/>
                    <a:pt x="6572" y="679"/>
                    <a:pt x="6191" y="679"/>
                  </a:cubicBezTo>
                  <a:cubicBezTo>
                    <a:pt x="6179" y="298"/>
                    <a:pt x="5882" y="1"/>
                    <a:pt x="55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6"/>
            <p:cNvSpPr/>
            <p:nvPr/>
          </p:nvSpPr>
          <p:spPr>
            <a:xfrm>
              <a:off x="3187822" y="2009177"/>
              <a:ext cx="26926" cy="10280"/>
            </a:xfrm>
            <a:custGeom>
              <a:avLst/>
              <a:gdLst/>
              <a:ahLst/>
              <a:cxnLst/>
              <a:rect l="l" t="t" r="r" b="b"/>
              <a:pathLst>
                <a:path w="846" h="323" extrusionOk="0">
                  <a:moveTo>
                    <a:pt x="155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22"/>
                    <a:pt x="155" y="322"/>
                  </a:cubicBezTo>
                  <a:lnTo>
                    <a:pt x="679" y="322"/>
                  </a:lnTo>
                  <a:cubicBezTo>
                    <a:pt x="774" y="322"/>
                    <a:pt x="846" y="251"/>
                    <a:pt x="846" y="167"/>
                  </a:cubicBezTo>
                  <a:cubicBezTo>
                    <a:pt x="846" y="72"/>
                    <a:pt x="774" y="1"/>
                    <a:pt x="6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6"/>
            <p:cNvSpPr/>
            <p:nvPr/>
          </p:nvSpPr>
          <p:spPr>
            <a:xfrm>
              <a:off x="3226110" y="2009177"/>
              <a:ext cx="81478" cy="10280"/>
            </a:xfrm>
            <a:custGeom>
              <a:avLst/>
              <a:gdLst/>
              <a:ahLst/>
              <a:cxnLst/>
              <a:rect l="l" t="t" r="r" b="b"/>
              <a:pathLst>
                <a:path w="2560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2393" y="322"/>
                  </a:lnTo>
                  <a:cubicBezTo>
                    <a:pt x="2488" y="322"/>
                    <a:pt x="2560" y="251"/>
                    <a:pt x="2560" y="167"/>
                  </a:cubicBezTo>
                  <a:cubicBezTo>
                    <a:pt x="2560" y="72"/>
                    <a:pt x="2488" y="1"/>
                    <a:pt x="23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6"/>
            <p:cNvSpPr/>
            <p:nvPr/>
          </p:nvSpPr>
          <p:spPr>
            <a:xfrm>
              <a:off x="3187822" y="2036453"/>
              <a:ext cx="119767" cy="10662"/>
            </a:xfrm>
            <a:custGeom>
              <a:avLst/>
              <a:gdLst/>
              <a:ahLst/>
              <a:cxnLst/>
              <a:rect l="l" t="t" r="r" b="b"/>
              <a:pathLst>
                <a:path w="3763" h="335" extrusionOk="0">
                  <a:moveTo>
                    <a:pt x="155" y="1"/>
                  </a:moveTo>
                  <a:cubicBezTo>
                    <a:pt x="72" y="1"/>
                    <a:pt x="1" y="84"/>
                    <a:pt x="1" y="168"/>
                  </a:cubicBezTo>
                  <a:cubicBezTo>
                    <a:pt x="1" y="263"/>
                    <a:pt x="72" y="334"/>
                    <a:pt x="155" y="334"/>
                  </a:cubicBezTo>
                  <a:lnTo>
                    <a:pt x="3596" y="334"/>
                  </a:lnTo>
                  <a:cubicBezTo>
                    <a:pt x="3691" y="334"/>
                    <a:pt x="3763" y="263"/>
                    <a:pt x="3763" y="168"/>
                  </a:cubicBezTo>
                  <a:cubicBezTo>
                    <a:pt x="3763" y="84"/>
                    <a:pt x="3691" y="1"/>
                    <a:pt x="35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6"/>
            <p:cNvSpPr/>
            <p:nvPr/>
          </p:nvSpPr>
          <p:spPr>
            <a:xfrm>
              <a:off x="3187822" y="2064143"/>
              <a:ext cx="81510" cy="10248"/>
            </a:xfrm>
            <a:custGeom>
              <a:avLst/>
              <a:gdLst/>
              <a:ahLst/>
              <a:cxnLst/>
              <a:rect l="l" t="t" r="r" b="b"/>
              <a:pathLst>
                <a:path w="2561" h="322" extrusionOk="0">
                  <a:moveTo>
                    <a:pt x="155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5" y="322"/>
                  </a:cubicBezTo>
                  <a:lnTo>
                    <a:pt x="2394" y="322"/>
                  </a:lnTo>
                  <a:cubicBezTo>
                    <a:pt x="2477" y="322"/>
                    <a:pt x="2560" y="250"/>
                    <a:pt x="2560" y="167"/>
                  </a:cubicBezTo>
                  <a:cubicBezTo>
                    <a:pt x="2560" y="72"/>
                    <a:pt x="2477" y="0"/>
                    <a:pt x="23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6"/>
            <p:cNvSpPr/>
            <p:nvPr/>
          </p:nvSpPr>
          <p:spPr>
            <a:xfrm>
              <a:off x="3280663" y="2064143"/>
              <a:ext cx="26926" cy="10248"/>
            </a:xfrm>
            <a:custGeom>
              <a:avLst/>
              <a:gdLst/>
              <a:ahLst/>
              <a:cxnLst/>
              <a:rect l="l" t="t" r="r" b="b"/>
              <a:pathLst>
                <a:path w="846" h="322" extrusionOk="0">
                  <a:moveTo>
                    <a:pt x="155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5" y="322"/>
                  </a:cubicBezTo>
                  <a:lnTo>
                    <a:pt x="679" y="322"/>
                  </a:lnTo>
                  <a:cubicBezTo>
                    <a:pt x="774" y="322"/>
                    <a:pt x="846" y="250"/>
                    <a:pt x="846" y="167"/>
                  </a:cubicBezTo>
                  <a:cubicBezTo>
                    <a:pt x="846" y="72"/>
                    <a:pt x="774" y="0"/>
                    <a:pt x="6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" name="Google Shape;132;p16"/>
          <p:cNvGrpSpPr/>
          <p:nvPr/>
        </p:nvGrpSpPr>
        <p:grpSpPr>
          <a:xfrm>
            <a:off x="3400845" y="3570991"/>
            <a:ext cx="701125" cy="705585"/>
            <a:chOff x="2682417" y="2806147"/>
            <a:chExt cx="418508" cy="421169"/>
          </a:xfrm>
        </p:grpSpPr>
        <p:sp>
          <p:nvSpPr>
            <p:cNvPr id="133" name="Google Shape;133;p16"/>
            <p:cNvSpPr/>
            <p:nvPr/>
          </p:nvSpPr>
          <p:spPr>
            <a:xfrm>
              <a:off x="2807962" y="3018575"/>
              <a:ext cx="86418" cy="29506"/>
            </a:xfrm>
            <a:custGeom>
              <a:avLst/>
              <a:gdLst/>
              <a:ahLst/>
              <a:cxnLst/>
              <a:rect l="l" t="t" r="r" b="b"/>
              <a:pathLst>
                <a:path w="2715" h="927" extrusionOk="0">
                  <a:moveTo>
                    <a:pt x="1070" y="0"/>
                  </a:moveTo>
                  <a:cubicBezTo>
                    <a:pt x="752" y="0"/>
                    <a:pt x="464" y="31"/>
                    <a:pt x="274" y="57"/>
                  </a:cubicBezTo>
                  <a:cubicBezTo>
                    <a:pt x="107" y="93"/>
                    <a:pt x="0" y="224"/>
                    <a:pt x="0" y="390"/>
                  </a:cubicBezTo>
                  <a:lnTo>
                    <a:pt x="0" y="759"/>
                  </a:lnTo>
                  <a:cubicBezTo>
                    <a:pt x="0" y="843"/>
                    <a:pt x="72" y="926"/>
                    <a:pt x="155" y="926"/>
                  </a:cubicBezTo>
                  <a:cubicBezTo>
                    <a:pt x="250" y="926"/>
                    <a:pt x="322" y="843"/>
                    <a:pt x="322" y="759"/>
                  </a:cubicBezTo>
                  <a:lnTo>
                    <a:pt x="322" y="390"/>
                  </a:lnTo>
                  <a:cubicBezTo>
                    <a:pt x="322" y="390"/>
                    <a:pt x="322" y="367"/>
                    <a:pt x="334" y="367"/>
                  </a:cubicBezTo>
                  <a:cubicBezTo>
                    <a:pt x="493" y="349"/>
                    <a:pt x="758" y="318"/>
                    <a:pt x="1059" y="318"/>
                  </a:cubicBezTo>
                  <a:cubicBezTo>
                    <a:pt x="1163" y="318"/>
                    <a:pt x="1271" y="322"/>
                    <a:pt x="1381" y="331"/>
                  </a:cubicBezTo>
                  <a:cubicBezTo>
                    <a:pt x="1870" y="355"/>
                    <a:pt x="2239" y="486"/>
                    <a:pt x="2453" y="700"/>
                  </a:cubicBezTo>
                  <a:cubicBezTo>
                    <a:pt x="2483" y="730"/>
                    <a:pt x="2524" y="745"/>
                    <a:pt x="2566" y="745"/>
                  </a:cubicBezTo>
                  <a:cubicBezTo>
                    <a:pt x="2608" y="745"/>
                    <a:pt x="2649" y="730"/>
                    <a:pt x="2679" y="700"/>
                  </a:cubicBezTo>
                  <a:cubicBezTo>
                    <a:pt x="2715" y="640"/>
                    <a:pt x="2715" y="533"/>
                    <a:pt x="2655" y="474"/>
                  </a:cubicBezTo>
                  <a:cubicBezTo>
                    <a:pt x="2276" y="95"/>
                    <a:pt x="1627" y="0"/>
                    <a:pt x="10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6"/>
            <p:cNvSpPr/>
            <p:nvPr/>
          </p:nvSpPr>
          <p:spPr>
            <a:xfrm>
              <a:off x="2682417" y="2806147"/>
              <a:ext cx="172200" cy="254704"/>
            </a:xfrm>
            <a:custGeom>
              <a:avLst/>
              <a:gdLst/>
              <a:ahLst/>
              <a:cxnLst/>
              <a:rect l="l" t="t" r="r" b="b"/>
              <a:pathLst>
                <a:path w="6133" h="8002" extrusionOk="0">
                  <a:moveTo>
                    <a:pt x="4787" y="298"/>
                  </a:moveTo>
                  <a:lnTo>
                    <a:pt x="4787" y="1846"/>
                  </a:lnTo>
                  <a:cubicBezTo>
                    <a:pt x="4787" y="2084"/>
                    <a:pt x="4751" y="2310"/>
                    <a:pt x="4644" y="2513"/>
                  </a:cubicBezTo>
                  <a:cubicBezTo>
                    <a:pt x="4632" y="2537"/>
                    <a:pt x="4632" y="2560"/>
                    <a:pt x="4632" y="2596"/>
                  </a:cubicBezTo>
                  <a:lnTo>
                    <a:pt x="4632" y="3037"/>
                  </a:lnTo>
                  <a:cubicBezTo>
                    <a:pt x="4632" y="3465"/>
                    <a:pt x="4442" y="3870"/>
                    <a:pt x="4132" y="4168"/>
                  </a:cubicBezTo>
                  <a:cubicBezTo>
                    <a:pt x="3852" y="4437"/>
                    <a:pt x="3484" y="4590"/>
                    <a:pt x="3099" y="4590"/>
                  </a:cubicBezTo>
                  <a:cubicBezTo>
                    <a:pt x="3059" y="4590"/>
                    <a:pt x="3018" y="4588"/>
                    <a:pt x="2977" y="4584"/>
                  </a:cubicBezTo>
                  <a:cubicBezTo>
                    <a:pt x="2156" y="4525"/>
                    <a:pt x="1513" y="3811"/>
                    <a:pt x="1513" y="2977"/>
                  </a:cubicBezTo>
                  <a:lnTo>
                    <a:pt x="1513" y="2572"/>
                  </a:lnTo>
                  <a:cubicBezTo>
                    <a:pt x="1513" y="2549"/>
                    <a:pt x="1513" y="2537"/>
                    <a:pt x="1501" y="2501"/>
                  </a:cubicBezTo>
                  <a:cubicBezTo>
                    <a:pt x="1394" y="2298"/>
                    <a:pt x="1358" y="2072"/>
                    <a:pt x="1358" y="1834"/>
                  </a:cubicBezTo>
                  <a:lnTo>
                    <a:pt x="1358" y="1513"/>
                  </a:lnTo>
                  <a:cubicBezTo>
                    <a:pt x="1358" y="834"/>
                    <a:pt x="1894" y="298"/>
                    <a:pt x="2561" y="298"/>
                  </a:cubicBezTo>
                  <a:close/>
                  <a:moveTo>
                    <a:pt x="3930" y="4680"/>
                  </a:moveTo>
                  <a:lnTo>
                    <a:pt x="3930" y="4977"/>
                  </a:lnTo>
                  <a:lnTo>
                    <a:pt x="3061" y="5573"/>
                  </a:lnTo>
                  <a:lnTo>
                    <a:pt x="2203" y="4977"/>
                  </a:lnTo>
                  <a:lnTo>
                    <a:pt x="2203" y="4680"/>
                  </a:lnTo>
                  <a:cubicBezTo>
                    <a:pt x="2430" y="4799"/>
                    <a:pt x="2680" y="4870"/>
                    <a:pt x="2942" y="4882"/>
                  </a:cubicBezTo>
                  <a:lnTo>
                    <a:pt x="3061" y="4882"/>
                  </a:lnTo>
                  <a:cubicBezTo>
                    <a:pt x="3358" y="4882"/>
                    <a:pt x="3656" y="4811"/>
                    <a:pt x="3930" y="4680"/>
                  </a:cubicBezTo>
                  <a:close/>
                  <a:moveTo>
                    <a:pt x="2084" y="5275"/>
                  </a:moveTo>
                  <a:lnTo>
                    <a:pt x="2846" y="5787"/>
                  </a:lnTo>
                  <a:lnTo>
                    <a:pt x="2430" y="6180"/>
                  </a:lnTo>
                  <a:lnTo>
                    <a:pt x="2406" y="6180"/>
                  </a:lnTo>
                  <a:lnTo>
                    <a:pt x="1918" y="5442"/>
                  </a:lnTo>
                  <a:lnTo>
                    <a:pt x="2084" y="5275"/>
                  </a:lnTo>
                  <a:close/>
                  <a:moveTo>
                    <a:pt x="4073" y="5251"/>
                  </a:moveTo>
                  <a:lnTo>
                    <a:pt x="4239" y="5418"/>
                  </a:lnTo>
                  <a:lnTo>
                    <a:pt x="3739" y="6180"/>
                  </a:lnTo>
                  <a:lnTo>
                    <a:pt x="3716" y="6180"/>
                  </a:lnTo>
                  <a:lnTo>
                    <a:pt x="3311" y="5775"/>
                  </a:lnTo>
                  <a:lnTo>
                    <a:pt x="4073" y="5251"/>
                  </a:lnTo>
                  <a:close/>
                  <a:moveTo>
                    <a:pt x="2549" y="1"/>
                  </a:moveTo>
                  <a:cubicBezTo>
                    <a:pt x="1715" y="1"/>
                    <a:pt x="1025" y="691"/>
                    <a:pt x="1025" y="1525"/>
                  </a:cubicBezTo>
                  <a:lnTo>
                    <a:pt x="1025" y="1870"/>
                  </a:lnTo>
                  <a:cubicBezTo>
                    <a:pt x="1025" y="2132"/>
                    <a:pt x="1084" y="2406"/>
                    <a:pt x="1191" y="2644"/>
                  </a:cubicBezTo>
                  <a:lnTo>
                    <a:pt x="1191" y="3001"/>
                  </a:lnTo>
                  <a:cubicBezTo>
                    <a:pt x="1191" y="3596"/>
                    <a:pt x="1453" y="4132"/>
                    <a:pt x="1870" y="4489"/>
                  </a:cubicBezTo>
                  <a:lnTo>
                    <a:pt x="1870" y="5025"/>
                  </a:lnTo>
                  <a:lnTo>
                    <a:pt x="1572" y="5335"/>
                  </a:lnTo>
                  <a:cubicBezTo>
                    <a:pt x="1549" y="5358"/>
                    <a:pt x="1537" y="5406"/>
                    <a:pt x="1537" y="5454"/>
                  </a:cubicBezTo>
                  <a:lnTo>
                    <a:pt x="548" y="5811"/>
                  </a:lnTo>
                  <a:cubicBezTo>
                    <a:pt x="227" y="5930"/>
                    <a:pt x="1" y="6239"/>
                    <a:pt x="1" y="6597"/>
                  </a:cubicBezTo>
                  <a:lnTo>
                    <a:pt x="1" y="7823"/>
                  </a:lnTo>
                  <a:cubicBezTo>
                    <a:pt x="1" y="7906"/>
                    <a:pt x="72" y="7978"/>
                    <a:pt x="167" y="7978"/>
                  </a:cubicBezTo>
                  <a:cubicBezTo>
                    <a:pt x="251" y="7978"/>
                    <a:pt x="322" y="7906"/>
                    <a:pt x="322" y="7823"/>
                  </a:cubicBezTo>
                  <a:lnTo>
                    <a:pt x="322" y="6597"/>
                  </a:lnTo>
                  <a:cubicBezTo>
                    <a:pt x="322" y="6370"/>
                    <a:pt x="465" y="6180"/>
                    <a:pt x="668" y="6108"/>
                  </a:cubicBezTo>
                  <a:lnTo>
                    <a:pt x="1691" y="5739"/>
                  </a:lnTo>
                  <a:lnTo>
                    <a:pt x="2120" y="6370"/>
                  </a:lnTo>
                  <a:cubicBezTo>
                    <a:pt x="2180" y="6466"/>
                    <a:pt x="2275" y="6501"/>
                    <a:pt x="2358" y="6525"/>
                  </a:cubicBezTo>
                  <a:lnTo>
                    <a:pt x="2394" y="6525"/>
                  </a:lnTo>
                  <a:cubicBezTo>
                    <a:pt x="2489" y="6525"/>
                    <a:pt x="2561" y="6489"/>
                    <a:pt x="2632" y="6430"/>
                  </a:cubicBezTo>
                  <a:lnTo>
                    <a:pt x="2906" y="6168"/>
                  </a:lnTo>
                  <a:lnTo>
                    <a:pt x="2906" y="7835"/>
                  </a:lnTo>
                  <a:cubicBezTo>
                    <a:pt x="2906" y="7918"/>
                    <a:pt x="2977" y="8002"/>
                    <a:pt x="3061" y="8002"/>
                  </a:cubicBezTo>
                  <a:cubicBezTo>
                    <a:pt x="3156" y="8002"/>
                    <a:pt x="3227" y="7918"/>
                    <a:pt x="3227" y="7835"/>
                  </a:cubicBezTo>
                  <a:lnTo>
                    <a:pt x="3227" y="6168"/>
                  </a:lnTo>
                  <a:lnTo>
                    <a:pt x="3501" y="6430"/>
                  </a:lnTo>
                  <a:cubicBezTo>
                    <a:pt x="3549" y="6489"/>
                    <a:pt x="3644" y="6525"/>
                    <a:pt x="3739" y="6525"/>
                  </a:cubicBezTo>
                  <a:lnTo>
                    <a:pt x="3763" y="6525"/>
                  </a:lnTo>
                  <a:cubicBezTo>
                    <a:pt x="3870" y="6501"/>
                    <a:pt x="3954" y="6466"/>
                    <a:pt x="4001" y="6370"/>
                  </a:cubicBezTo>
                  <a:lnTo>
                    <a:pt x="4430" y="5739"/>
                  </a:lnTo>
                  <a:lnTo>
                    <a:pt x="5466" y="6108"/>
                  </a:lnTo>
                  <a:cubicBezTo>
                    <a:pt x="5668" y="6180"/>
                    <a:pt x="5799" y="6370"/>
                    <a:pt x="5799" y="6597"/>
                  </a:cubicBezTo>
                  <a:lnTo>
                    <a:pt x="5799" y="7823"/>
                  </a:lnTo>
                  <a:cubicBezTo>
                    <a:pt x="5799" y="7906"/>
                    <a:pt x="5882" y="7978"/>
                    <a:pt x="5966" y="7978"/>
                  </a:cubicBezTo>
                  <a:cubicBezTo>
                    <a:pt x="6061" y="7978"/>
                    <a:pt x="6133" y="7906"/>
                    <a:pt x="6133" y="7823"/>
                  </a:cubicBezTo>
                  <a:lnTo>
                    <a:pt x="6133" y="6597"/>
                  </a:lnTo>
                  <a:cubicBezTo>
                    <a:pt x="6121" y="6228"/>
                    <a:pt x="5894" y="5918"/>
                    <a:pt x="5561" y="5787"/>
                  </a:cubicBezTo>
                  <a:lnTo>
                    <a:pt x="4585" y="5442"/>
                  </a:lnTo>
                  <a:cubicBezTo>
                    <a:pt x="4585" y="5394"/>
                    <a:pt x="4561" y="5346"/>
                    <a:pt x="4537" y="5323"/>
                  </a:cubicBezTo>
                  <a:lnTo>
                    <a:pt x="4239" y="5001"/>
                  </a:lnTo>
                  <a:lnTo>
                    <a:pt x="4239" y="4489"/>
                  </a:lnTo>
                  <a:cubicBezTo>
                    <a:pt x="4275" y="4454"/>
                    <a:pt x="4299" y="4430"/>
                    <a:pt x="4335" y="4406"/>
                  </a:cubicBezTo>
                  <a:cubicBezTo>
                    <a:pt x="4704" y="4049"/>
                    <a:pt x="4930" y="3561"/>
                    <a:pt x="4930" y="3060"/>
                  </a:cubicBezTo>
                  <a:lnTo>
                    <a:pt x="4930" y="2644"/>
                  </a:lnTo>
                  <a:cubicBezTo>
                    <a:pt x="5037" y="2382"/>
                    <a:pt x="5085" y="2132"/>
                    <a:pt x="5085" y="1870"/>
                  </a:cubicBezTo>
                  <a:lnTo>
                    <a:pt x="5085" y="167"/>
                  </a:lnTo>
                  <a:cubicBezTo>
                    <a:pt x="5085" y="84"/>
                    <a:pt x="5013" y="1"/>
                    <a:pt x="49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6"/>
            <p:cNvSpPr/>
            <p:nvPr/>
          </p:nvSpPr>
          <p:spPr>
            <a:xfrm>
              <a:off x="2905361" y="3195072"/>
              <a:ext cx="10631" cy="32244"/>
            </a:xfrm>
            <a:custGeom>
              <a:avLst/>
              <a:gdLst/>
              <a:ahLst/>
              <a:cxnLst/>
              <a:rect l="l" t="t" r="r" b="b"/>
              <a:pathLst>
                <a:path w="334" h="1013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lnTo>
                    <a:pt x="0" y="858"/>
                  </a:lnTo>
                  <a:cubicBezTo>
                    <a:pt x="0" y="941"/>
                    <a:pt x="72" y="1013"/>
                    <a:pt x="167" y="1013"/>
                  </a:cubicBezTo>
                  <a:cubicBezTo>
                    <a:pt x="250" y="1013"/>
                    <a:pt x="334" y="941"/>
                    <a:pt x="334" y="858"/>
                  </a:cubicBezTo>
                  <a:lnTo>
                    <a:pt x="334" y="167"/>
                  </a:lnTo>
                  <a:cubicBezTo>
                    <a:pt x="334" y="60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6"/>
            <p:cNvSpPr/>
            <p:nvPr/>
          </p:nvSpPr>
          <p:spPr>
            <a:xfrm>
              <a:off x="2939069" y="2934735"/>
              <a:ext cx="161856" cy="169049"/>
            </a:xfrm>
            <a:custGeom>
              <a:avLst/>
              <a:gdLst/>
              <a:ahLst/>
              <a:cxnLst/>
              <a:rect l="l" t="t" r="r" b="b"/>
              <a:pathLst>
                <a:path w="5085" h="5311" extrusionOk="0">
                  <a:moveTo>
                    <a:pt x="668" y="0"/>
                  </a:moveTo>
                  <a:cubicBezTo>
                    <a:pt x="299" y="0"/>
                    <a:pt x="1" y="298"/>
                    <a:pt x="1" y="667"/>
                  </a:cubicBezTo>
                  <a:lnTo>
                    <a:pt x="1" y="3393"/>
                  </a:lnTo>
                  <a:cubicBezTo>
                    <a:pt x="1" y="3763"/>
                    <a:pt x="299" y="4060"/>
                    <a:pt x="668" y="4060"/>
                  </a:cubicBezTo>
                  <a:lnTo>
                    <a:pt x="977" y="4060"/>
                  </a:lnTo>
                  <a:lnTo>
                    <a:pt x="739" y="5001"/>
                  </a:lnTo>
                  <a:cubicBezTo>
                    <a:pt x="715" y="5108"/>
                    <a:pt x="763" y="5203"/>
                    <a:pt x="846" y="5263"/>
                  </a:cubicBezTo>
                  <a:cubicBezTo>
                    <a:pt x="894" y="5298"/>
                    <a:pt x="941" y="5310"/>
                    <a:pt x="977" y="5310"/>
                  </a:cubicBezTo>
                  <a:cubicBezTo>
                    <a:pt x="1025" y="5310"/>
                    <a:pt x="1084" y="5298"/>
                    <a:pt x="1132" y="5263"/>
                  </a:cubicBezTo>
                  <a:lnTo>
                    <a:pt x="2763" y="4072"/>
                  </a:lnTo>
                  <a:lnTo>
                    <a:pt x="4418" y="4072"/>
                  </a:lnTo>
                  <a:cubicBezTo>
                    <a:pt x="4787" y="4072"/>
                    <a:pt x="5085" y="3774"/>
                    <a:pt x="5085" y="3405"/>
                  </a:cubicBezTo>
                  <a:lnTo>
                    <a:pt x="5085" y="679"/>
                  </a:lnTo>
                  <a:cubicBezTo>
                    <a:pt x="5061" y="298"/>
                    <a:pt x="4751" y="0"/>
                    <a:pt x="4394" y="0"/>
                  </a:cubicBezTo>
                  <a:lnTo>
                    <a:pt x="3537" y="0"/>
                  </a:lnTo>
                  <a:cubicBezTo>
                    <a:pt x="3454" y="0"/>
                    <a:pt x="3370" y="72"/>
                    <a:pt x="3370" y="167"/>
                  </a:cubicBezTo>
                  <a:cubicBezTo>
                    <a:pt x="3370" y="250"/>
                    <a:pt x="3454" y="322"/>
                    <a:pt x="3537" y="322"/>
                  </a:cubicBezTo>
                  <a:lnTo>
                    <a:pt x="4394" y="322"/>
                  </a:lnTo>
                  <a:cubicBezTo>
                    <a:pt x="4585" y="322"/>
                    <a:pt x="4751" y="488"/>
                    <a:pt x="4751" y="679"/>
                  </a:cubicBezTo>
                  <a:lnTo>
                    <a:pt x="4751" y="3405"/>
                  </a:lnTo>
                  <a:cubicBezTo>
                    <a:pt x="4751" y="3596"/>
                    <a:pt x="4585" y="3763"/>
                    <a:pt x="4394" y="3763"/>
                  </a:cubicBezTo>
                  <a:lnTo>
                    <a:pt x="2692" y="3763"/>
                  </a:lnTo>
                  <a:cubicBezTo>
                    <a:pt x="2668" y="3763"/>
                    <a:pt x="2632" y="3774"/>
                    <a:pt x="2608" y="3798"/>
                  </a:cubicBezTo>
                  <a:lnTo>
                    <a:pt x="1084" y="4894"/>
                  </a:lnTo>
                  <a:lnTo>
                    <a:pt x="1322" y="3953"/>
                  </a:lnTo>
                  <a:cubicBezTo>
                    <a:pt x="1334" y="3917"/>
                    <a:pt x="1322" y="3858"/>
                    <a:pt x="1287" y="3822"/>
                  </a:cubicBezTo>
                  <a:cubicBezTo>
                    <a:pt x="1263" y="3774"/>
                    <a:pt x="1215" y="3763"/>
                    <a:pt x="1180" y="3763"/>
                  </a:cubicBezTo>
                  <a:lnTo>
                    <a:pt x="668" y="3763"/>
                  </a:lnTo>
                  <a:cubicBezTo>
                    <a:pt x="477" y="3763"/>
                    <a:pt x="310" y="3596"/>
                    <a:pt x="310" y="3405"/>
                  </a:cubicBezTo>
                  <a:lnTo>
                    <a:pt x="310" y="679"/>
                  </a:lnTo>
                  <a:cubicBezTo>
                    <a:pt x="310" y="488"/>
                    <a:pt x="477" y="322"/>
                    <a:pt x="668" y="322"/>
                  </a:cubicBezTo>
                  <a:lnTo>
                    <a:pt x="1513" y="322"/>
                  </a:lnTo>
                  <a:cubicBezTo>
                    <a:pt x="1608" y="322"/>
                    <a:pt x="1680" y="250"/>
                    <a:pt x="1680" y="167"/>
                  </a:cubicBezTo>
                  <a:cubicBezTo>
                    <a:pt x="1680" y="72"/>
                    <a:pt x="1608" y="0"/>
                    <a:pt x="15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6"/>
            <p:cNvSpPr/>
            <p:nvPr/>
          </p:nvSpPr>
          <p:spPr>
            <a:xfrm>
              <a:off x="3002379" y="2902523"/>
              <a:ext cx="32244" cy="96668"/>
            </a:xfrm>
            <a:custGeom>
              <a:avLst/>
              <a:gdLst/>
              <a:ahLst/>
              <a:cxnLst/>
              <a:rect l="l" t="t" r="r" b="b"/>
              <a:pathLst>
                <a:path w="1013" h="3037" extrusionOk="0">
                  <a:moveTo>
                    <a:pt x="691" y="310"/>
                  </a:moveTo>
                  <a:lnTo>
                    <a:pt x="536" y="2727"/>
                  </a:lnTo>
                  <a:lnTo>
                    <a:pt x="500" y="2727"/>
                  </a:lnTo>
                  <a:lnTo>
                    <a:pt x="345" y="310"/>
                  </a:lnTo>
                  <a:close/>
                  <a:moveTo>
                    <a:pt x="167" y="0"/>
                  </a:moveTo>
                  <a:cubicBezTo>
                    <a:pt x="119" y="0"/>
                    <a:pt x="84" y="12"/>
                    <a:pt x="48" y="48"/>
                  </a:cubicBezTo>
                  <a:cubicBezTo>
                    <a:pt x="24" y="72"/>
                    <a:pt x="0" y="119"/>
                    <a:pt x="0" y="167"/>
                  </a:cubicBezTo>
                  <a:lnTo>
                    <a:pt x="167" y="2881"/>
                  </a:lnTo>
                  <a:cubicBezTo>
                    <a:pt x="167" y="2977"/>
                    <a:pt x="238" y="3036"/>
                    <a:pt x="334" y="3036"/>
                  </a:cubicBezTo>
                  <a:lnTo>
                    <a:pt x="679" y="3036"/>
                  </a:lnTo>
                  <a:cubicBezTo>
                    <a:pt x="762" y="3036"/>
                    <a:pt x="822" y="2977"/>
                    <a:pt x="834" y="2881"/>
                  </a:cubicBezTo>
                  <a:lnTo>
                    <a:pt x="1000" y="167"/>
                  </a:lnTo>
                  <a:cubicBezTo>
                    <a:pt x="1012" y="119"/>
                    <a:pt x="1000" y="72"/>
                    <a:pt x="977" y="48"/>
                  </a:cubicBezTo>
                  <a:cubicBezTo>
                    <a:pt x="941" y="12"/>
                    <a:pt x="893" y="0"/>
                    <a:pt x="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6"/>
            <p:cNvSpPr/>
            <p:nvPr/>
          </p:nvSpPr>
          <p:spPr>
            <a:xfrm>
              <a:off x="3003143" y="3005206"/>
              <a:ext cx="32244" cy="32244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00" y="322"/>
                  </a:moveTo>
                  <a:cubicBezTo>
                    <a:pt x="607" y="322"/>
                    <a:pt x="679" y="406"/>
                    <a:pt x="679" y="513"/>
                  </a:cubicBezTo>
                  <a:cubicBezTo>
                    <a:pt x="679" y="608"/>
                    <a:pt x="595" y="691"/>
                    <a:pt x="500" y="691"/>
                  </a:cubicBezTo>
                  <a:cubicBezTo>
                    <a:pt x="393" y="691"/>
                    <a:pt x="321" y="608"/>
                    <a:pt x="321" y="513"/>
                  </a:cubicBezTo>
                  <a:cubicBezTo>
                    <a:pt x="321" y="406"/>
                    <a:pt x="393" y="322"/>
                    <a:pt x="500" y="322"/>
                  </a:cubicBezTo>
                  <a:close/>
                  <a:moveTo>
                    <a:pt x="500" y="1"/>
                  </a:moveTo>
                  <a:cubicBezTo>
                    <a:pt x="214" y="1"/>
                    <a:pt x="0" y="227"/>
                    <a:pt x="0" y="513"/>
                  </a:cubicBezTo>
                  <a:cubicBezTo>
                    <a:pt x="0" y="787"/>
                    <a:pt x="214" y="1013"/>
                    <a:pt x="500" y="1013"/>
                  </a:cubicBezTo>
                  <a:cubicBezTo>
                    <a:pt x="786" y="1013"/>
                    <a:pt x="1012" y="787"/>
                    <a:pt x="1012" y="513"/>
                  </a:cubicBezTo>
                  <a:cubicBezTo>
                    <a:pt x="988" y="227"/>
                    <a:pt x="762" y="1"/>
                    <a:pt x="5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" name="Google Shape;139;p16"/>
          <p:cNvGrpSpPr/>
          <p:nvPr/>
        </p:nvGrpSpPr>
        <p:grpSpPr>
          <a:xfrm>
            <a:off x="3310070" y="1902322"/>
            <a:ext cx="532400" cy="560531"/>
            <a:chOff x="7985143" y="2900613"/>
            <a:chExt cx="330109" cy="347552"/>
          </a:xfrm>
        </p:grpSpPr>
        <p:sp>
          <p:nvSpPr>
            <p:cNvPr id="140" name="Google Shape;140;p16"/>
            <p:cNvSpPr/>
            <p:nvPr/>
          </p:nvSpPr>
          <p:spPr>
            <a:xfrm>
              <a:off x="8143943" y="3145449"/>
              <a:ext cx="13273" cy="10631"/>
            </a:xfrm>
            <a:custGeom>
              <a:avLst/>
              <a:gdLst/>
              <a:ahLst/>
              <a:cxnLst/>
              <a:rect l="l" t="t" r="r" b="b"/>
              <a:pathLst>
                <a:path w="417" h="334" extrusionOk="0">
                  <a:moveTo>
                    <a:pt x="155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50"/>
                    <a:pt x="72" y="333"/>
                    <a:pt x="155" y="333"/>
                  </a:cubicBezTo>
                  <a:lnTo>
                    <a:pt x="250" y="333"/>
                  </a:lnTo>
                  <a:cubicBezTo>
                    <a:pt x="334" y="333"/>
                    <a:pt x="417" y="250"/>
                    <a:pt x="417" y="167"/>
                  </a:cubicBezTo>
                  <a:cubicBezTo>
                    <a:pt x="393" y="60"/>
                    <a:pt x="334" y="0"/>
                    <a:pt x="2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6"/>
            <p:cNvSpPr/>
            <p:nvPr/>
          </p:nvSpPr>
          <p:spPr>
            <a:xfrm>
              <a:off x="8163264" y="3005970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6"/>
            <p:cNvSpPr/>
            <p:nvPr/>
          </p:nvSpPr>
          <p:spPr>
            <a:xfrm>
              <a:off x="8163264" y="3005970"/>
              <a:ext cx="5347" cy="11013"/>
            </a:xfrm>
            <a:custGeom>
              <a:avLst/>
              <a:gdLst/>
              <a:ahLst/>
              <a:cxnLst/>
              <a:rect l="l" t="t" r="r" b="b"/>
              <a:pathLst>
                <a:path w="168" h="346" extrusionOk="0">
                  <a:moveTo>
                    <a:pt x="1" y="1"/>
                  </a:moveTo>
                  <a:cubicBezTo>
                    <a:pt x="20" y="70"/>
                    <a:pt x="97" y="228"/>
                    <a:pt x="143" y="308"/>
                  </a:cubicBezTo>
                  <a:lnTo>
                    <a:pt x="143" y="308"/>
                  </a:lnTo>
                  <a:cubicBezTo>
                    <a:pt x="118" y="259"/>
                    <a:pt x="78" y="164"/>
                    <a:pt x="1" y="1"/>
                  </a:cubicBezTo>
                  <a:close/>
                  <a:moveTo>
                    <a:pt x="143" y="308"/>
                  </a:moveTo>
                  <a:lnTo>
                    <a:pt x="143" y="308"/>
                  </a:lnTo>
                  <a:cubicBezTo>
                    <a:pt x="153" y="327"/>
                    <a:pt x="161" y="339"/>
                    <a:pt x="167" y="346"/>
                  </a:cubicBezTo>
                  <a:cubicBezTo>
                    <a:pt x="161" y="338"/>
                    <a:pt x="153" y="325"/>
                    <a:pt x="143" y="3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6"/>
            <p:cNvSpPr/>
            <p:nvPr/>
          </p:nvSpPr>
          <p:spPr>
            <a:xfrm>
              <a:off x="8163264" y="3005588"/>
              <a:ext cx="32" cy="414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cubicBezTo>
                    <a:pt x="1" y="13"/>
                    <a:pt x="1" y="13"/>
                    <a:pt x="1" y="1"/>
                  </a:cubicBezTo>
                  <a:cubicBezTo>
                    <a:pt x="1" y="13"/>
                    <a:pt x="1" y="13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6"/>
            <p:cNvSpPr/>
            <p:nvPr/>
          </p:nvSpPr>
          <p:spPr>
            <a:xfrm>
              <a:off x="8168579" y="3016952"/>
              <a:ext cx="32" cy="796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1"/>
                  </a:moveTo>
                  <a:cubicBezTo>
                    <a:pt x="0" y="25"/>
                    <a:pt x="0" y="25"/>
                    <a:pt x="0" y="1"/>
                  </a:cubicBezTo>
                  <a:cubicBezTo>
                    <a:pt x="0" y="25"/>
                    <a:pt x="0" y="25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6"/>
            <p:cNvSpPr/>
            <p:nvPr/>
          </p:nvSpPr>
          <p:spPr>
            <a:xfrm>
              <a:off x="7985143" y="2900613"/>
              <a:ext cx="330109" cy="347552"/>
            </a:xfrm>
            <a:custGeom>
              <a:avLst/>
              <a:gdLst/>
              <a:ahLst/>
              <a:cxnLst/>
              <a:rect l="l" t="t" r="r" b="b"/>
              <a:pathLst>
                <a:path w="10371" h="10919" extrusionOk="0">
                  <a:moveTo>
                    <a:pt x="5120" y="3060"/>
                  </a:moveTo>
                  <a:lnTo>
                    <a:pt x="5358" y="3572"/>
                  </a:lnTo>
                  <a:lnTo>
                    <a:pt x="4882" y="3572"/>
                  </a:lnTo>
                  <a:lnTo>
                    <a:pt x="5120" y="3060"/>
                  </a:lnTo>
                  <a:close/>
                  <a:moveTo>
                    <a:pt x="5501" y="3882"/>
                  </a:moveTo>
                  <a:lnTo>
                    <a:pt x="5644" y="4180"/>
                  </a:lnTo>
                  <a:lnTo>
                    <a:pt x="4596" y="4180"/>
                  </a:lnTo>
                  <a:lnTo>
                    <a:pt x="4727" y="3882"/>
                  </a:lnTo>
                  <a:close/>
                  <a:moveTo>
                    <a:pt x="3120" y="2799"/>
                  </a:moveTo>
                  <a:lnTo>
                    <a:pt x="3703" y="3644"/>
                  </a:lnTo>
                  <a:lnTo>
                    <a:pt x="3334" y="4037"/>
                  </a:lnTo>
                  <a:cubicBezTo>
                    <a:pt x="3239" y="4120"/>
                    <a:pt x="3239" y="4227"/>
                    <a:pt x="3239" y="4299"/>
                  </a:cubicBezTo>
                  <a:lnTo>
                    <a:pt x="2703" y="4299"/>
                  </a:lnTo>
                  <a:cubicBezTo>
                    <a:pt x="2703" y="4227"/>
                    <a:pt x="2727" y="4120"/>
                    <a:pt x="2620" y="4037"/>
                  </a:cubicBezTo>
                  <a:lnTo>
                    <a:pt x="2227" y="3644"/>
                  </a:lnTo>
                  <a:lnTo>
                    <a:pt x="2810" y="2799"/>
                  </a:lnTo>
                  <a:lnTo>
                    <a:pt x="2810" y="3465"/>
                  </a:lnTo>
                  <a:cubicBezTo>
                    <a:pt x="2739" y="3477"/>
                    <a:pt x="2668" y="3537"/>
                    <a:pt x="2668" y="3632"/>
                  </a:cubicBezTo>
                  <a:cubicBezTo>
                    <a:pt x="2668" y="3715"/>
                    <a:pt x="2739" y="3799"/>
                    <a:pt x="2822" y="3799"/>
                  </a:cubicBezTo>
                  <a:lnTo>
                    <a:pt x="3096" y="3799"/>
                  </a:lnTo>
                  <a:cubicBezTo>
                    <a:pt x="3180" y="3799"/>
                    <a:pt x="3263" y="3715"/>
                    <a:pt x="3263" y="3632"/>
                  </a:cubicBezTo>
                  <a:cubicBezTo>
                    <a:pt x="3263" y="3561"/>
                    <a:pt x="3203" y="3477"/>
                    <a:pt x="3120" y="3465"/>
                  </a:cubicBezTo>
                  <a:lnTo>
                    <a:pt x="3120" y="2799"/>
                  </a:lnTo>
                  <a:close/>
                  <a:moveTo>
                    <a:pt x="2414" y="4793"/>
                  </a:moveTo>
                  <a:cubicBezTo>
                    <a:pt x="2416" y="4793"/>
                    <a:pt x="2422" y="4795"/>
                    <a:pt x="2429" y="4799"/>
                  </a:cubicBezTo>
                  <a:cubicBezTo>
                    <a:pt x="2414" y="4799"/>
                    <a:pt x="2408" y="4793"/>
                    <a:pt x="2414" y="4793"/>
                  </a:cubicBezTo>
                  <a:close/>
                  <a:moveTo>
                    <a:pt x="3549" y="4620"/>
                  </a:moveTo>
                  <a:cubicBezTo>
                    <a:pt x="3549" y="4620"/>
                    <a:pt x="3572" y="4620"/>
                    <a:pt x="3572" y="4644"/>
                  </a:cubicBezTo>
                  <a:lnTo>
                    <a:pt x="3572" y="4787"/>
                  </a:lnTo>
                  <a:cubicBezTo>
                    <a:pt x="3572" y="4787"/>
                    <a:pt x="3572" y="4799"/>
                    <a:pt x="3549" y="4799"/>
                  </a:cubicBezTo>
                  <a:lnTo>
                    <a:pt x="2429" y="4799"/>
                  </a:lnTo>
                  <a:lnTo>
                    <a:pt x="2406" y="4644"/>
                  </a:lnTo>
                  <a:cubicBezTo>
                    <a:pt x="2406" y="4644"/>
                    <a:pt x="2406" y="4620"/>
                    <a:pt x="2429" y="4620"/>
                  </a:cubicBezTo>
                  <a:close/>
                  <a:moveTo>
                    <a:pt x="3251" y="5120"/>
                  </a:moveTo>
                  <a:lnTo>
                    <a:pt x="3251" y="5537"/>
                  </a:lnTo>
                  <a:lnTo>
                    <a:pt x="2727" y="5537"/>
                  </a:lnTo>
                  <a:lnTo>
                    <a:pt x="2727" y="5120"/>
                  </a:lnTo>
                  <a:close/>
                  <a:moveTo>
                    <a:pt x="3394" y="5858"/>
                  </a:moveTo>
                  <a:cubicBezTo>
                    <a:pt x="3418" y="5858"/>
                    <a:pt x="3441" y="5882"/>
                    <a:pt x="3441" y="5882"/>
                  </a:cubicBezTo>
                  <a:cubicBezTo>
                    <a:pt x="3453" y="5894"/>
                    <a:pt x="3453" y="5906"/>
                    <a:pt x="3453" y="5918"/>
                  </a:cubicBezTo>
                  <a:lnTo>
                    <a:pt x="3418" y="6811"/>
                  </a:lnTo>
                  <a:lnTo>
                    <a:pt x="2525" y="6811"/>
                  </a:lnTo>
                  <a:lnTo>
                    <a:pt x="2501" y="5918"/>
                  </a:lnTo>
                  <a:cubicBezTo>
                    <a:pt x="2501" y="5894"/>
                    <a:pt x="2513" y="5882"/>
                    <a:pt x="2513" y="5882"/>
                  </a:cubicBezTo>
                  <a:cubicBezTo>
                    <a:pt x="2513" y="5882"/>
                    <a:pt x="2537" y="5858"/>
                    <a:pt x="2560" y="5858"/>
                  </a:cubicBezTo>
                  <a:close/>
                  <a:moveTo>
                    <a:pt x="4954" y="4501"/>
                  </a:moveTo>
                  <a:lnTo>
                    <a:pt x="4954" y="6835"/>
                  </a:lnTo>
                  <a:lnTo>
                    <a:pt x="4489" y="6835"/>
                  </a:lnTo>
                  <a:lnTo>
                    <a:pt x="4489" y="4501"/>
                  </a:lnTo>
                  <a:close/>
                  <a:moveTo>
                    <a:pt x="5739" y="4501"/>
                  </a:moveTo>
                  <a:lnTo>
                    <a:pt x="5739" y="6835"/>
                  </a:lnTo>
                  <a:lnTo>
                    <a:pt x="5287" y="6835"/>
                  </a:lnTo>
                  <a:lnTo>
                    <a:pt x="5287" y="4501"/>
                  </a:lnTo>
                  <a:close/>
                  <a:moveTo>
                    <a:pt x="9252" y="1120"/>
                  </a:moveTo>
                  <a:cubicBezTo>
                    <a:pt x="9287" y="1120"/>
                    <a:pt x="9311" y="1144"/>
                    <a:pt x="9311" y="1179"/>
                  </a:cubicBezTo>
                  <a:lnTo>
                    <a:pt x="9311" y="6835"/>
                  </a:lnTo>
                  <a:lnTo>
                    <a:pt x="8335" y="6835"/>
                  </a:lnTo>
                  <a:lnTo>
                    <a:pt x="8335" y="1822"/>
                  </a:lnTo>
                  <a:cubicBezTo>
                    <a:pt x="8335" y="1691"/>
                    <a:pt x="8216" y="1572"/>
                    <a:pt x="8085" y="1572"/>
                  </a:cubicBezTo>
                  <a:lnTo>
                    <a:pt x="6692" y="1572"/>
                  </a:lnTo>
                  <a:cubicBezTo>
                    <a:pt x="6561" y="1572"/>
                    <a:pt x="6442" y="1691"/>
                    <a:pt x="6442" y="1822"/>
                  </a:cubicBezTo>
                  <a:lnTo>
                    <a:pt x="6442" y="6835"/>
                  </a:lnTo>
                  <a:lnTo>
                    <a:pt x="6061" y="6835"/>
                  </a:lnTo>
                  <a:lnTo>
                    <a:pt x="6061" y="4346"/>
                  </a:lnTo>
                  <a:cubicBezTo>
                    <a:pt x="6061" y="4311"/>
                    <a:pt x="6061" y="4299"/>
                    <a:pt x="6037" y="4263"/>
                  </a:cubicBezTo>
                  <a:cubicBezTo>
                    <a:pt x="5690" y="3506"/>
                    <a:pt x="5585" y="3288"/>
                    <a:pt x="5581" y="3288"/>
                  </a:cubicBezTo>
                  <a:lnTo>
                    <a:pt x="5581" y="3288"/>
                  </a:lnTo>
                  <a:cubicBezTo>
                    <a:pt x="5580" y="3288"/>
                    <a:pt x="5582" y="3292"/>
                    <a:pt x="5585" y="3299"/>
                  </a:cubicBezTo>
                  <a:cubicBezTo>
                    <a:pt x="5525" y="3168"/>
                    <a:pt x="5430" y="3001"/>
                    <a:pt x="5323" y="2775"/>
                  </a:cubicBezTo>
                  <a:cubicBezTo>
                    <a:pt x="5281" y="2679"/>
                    <a:pt x="5192" y="2632"/>
                    <a:pt x="5102" y="2632"/>
                  </a:cubicBezTo>
                  <a:cubicBezTo>
                    <a:pt x="5013" y="2632"/>
                    <a:pt x="4924" y="2679"/>
                    <a:pt x="4882" y="2775"/>
                  </a:cubicBezTo>
                  <a:cubicBezTo>
                    <a:pt x="4811" y="2941"/>
                    <a:pt x="4239" y="4132"/>
                    <a:pt x="4180" y="4263"/>
                  </a:cubicBezTo>
                  <a:cubicBezTo>
                    <a:pt x="4168" y="4287"/>
                    <a:pt x="4168" y="4311"/>
                    <a:pt x="4168" y="4346"/>
                  </a:cubicBezTo>
                  <a:lnTo>
                    <a:pt x="4168" y="6835"/>
                  </a:lnTo>
                  <a:lnTo>
                    <a:pt x="3739" y="6835"/>
                  </a:lnTo>
                  <a:lnTo>
                    <a:pt x="3763" y="5954"/>
                  </a:lnTo>
                  <a:cubicBezTo>
                    <a:pt x="3763" y="5847"/>
                    <a:pt x="3739" y="5739"/>
                    <a:pt x="3656" y="5668"/>
                  </a:cubicBezTo>
                  <a:cubicBezTo>
                    <a:pt x="3632" y="5644"/>
                    <a:pt x="3596" y="5608"/>
                    <a:pt x="3561" y="5597"/>
                  </a:cubicBezTo>
                  <a:lnTo>
                    <a:pt x="3561" y="5132"/>
                  </a:lnTo>
                  <a:cubicBezTo>
                    <a:pt x="3739" y="5120"/>
                    <a:pt x="3870" y="4965"/>
                    <a:pt x="3870" y="4799"/>
                  </a:cubicBezTo>
                  <a:lnTo>
                    <a:pt x="3870" y="4656"/>
                  </a:lnTo>
                  <a:cubicBezTo>
                    <a:pt x="3870" y="4477"/>
                    <a:pt x="3739" y="4323"/>
                    <a:pt x="3561" y="4323"/>
                  </a:cubicBezTo>
                  <a:lnTo>
                    <a:pt x="3561" y="4263"/>
                  </a:lnTo>
                  <a:lnTo>
                    <a:pt x="3942" y="3870"/>
                  </a:lnTo>
                  <a:cubicBezTo>
                    <a:pt x="4049" y="3763"/>
                    <a:pt x="4061" y="3608"/>
                    <a:pt x="3977" y="3489"/>
                  </a:cubicBezTo>
                  <a:lnTo>
                    <a:pt x="3120" y="2263"/>
                  </a:lnTo>
                  <a:cubicBezTo>
                    <a:pt x="3078" y="2203"/>
                    <a:pt x="3013" y="2173"/>
                    <a:pt x="2949" y="2173"/>
                  </a:cubicBezTo>
                  <a:cubicBezTo>
                    <a:pt x="2885" y="2173"/>
                    <a:pt x="2822" y="2203"/>
                    <a:pt x="2787" y="2263"/>
                  </a:cubicBezTo>
                  <a:lnTo>
                    <a:pt x="1929" y="3489"/>
                  </a:lnTo>
                  <a:cubicBezTo>
                    <a:pt x="1858" y="3608"/>
                    <a:pt x="1870" y="3775"/>
                    <a:pt x="1965" y="3870"/>
                  </a:cubicBezTo>
                  <a:lnTo>
                    <a:pt x="2346" y="4263"/>
                  </a:lnTo>
                  <a:lnTo>
                    <a:pt x="2346" y="4323"/>
                  </a:lnTo>
                  <a:cubicBezTo>
                    <a:pt x="2168" y="4346"/>
                    <a:pt x="2037" y="4489"/>
                    <a:pt x="2037" y="4656"/>
                  </a:cubicBezTo>
                  <a:lnTo>
                    <a:pt x="2037" y="4799"/>
                  </a:lnTo>
                  <a:cubicBezTo>
                    <a:pt x="2037" y="4989"/>
                    <a:pt x="2168" y="5132"/>
                    <a:pt x="2346" y="5132"/>
                  </a:cubicBezTo>
                  <a:lnTo>
                    <a:pt x="2346" y="5597"/>
                  </a:lnTo>
                  <a:cubicBezTo>
                    <a:pt x="2310" y="5608"/>
                    <a:pt x="2275" y="5644"/>
                    <a:pt x="2251" y="5668"/>
                  </a:cubicBezTo>
                  <a:cubicBezTo>
                    <a:pt x="2168" y="5739"/>
                    <a:pt x="2132" y="5847"/>
                    <a:pt x="2144" y="5954"/>
                  </a:cubicBezTo>
                  <a:lnTo>
                    <a:pt x="2168" y="6835"/>
                  </a:lnTo>
                  <a:lnTo>
                    <a:pt x="1013" y="6835"/>
                  </a:lnTo>
                  <a:lnTo>
                    <a:pt x="1013" y="1179"/>
                  </a:lnTo>
                  <a:lnTo>
                    <a:pt x="1060" y="1179"/>
                  </a:lnTo>
                  <a:cubicBezTo>
                    <a:pt x="1060" y="1144"/>
                    <a:pt x="1084" y="1120"/>
                    <a:pt x="1120" y="1120"/>
                  </a:cubicBezTo>
                  <a:close/>
                  <a:moveTo>
                    <a:pt x="8002" y="1917"/>
                  </a:moveTo>
                  <a:lnTo>
                    <a:pt x="8002" y="2644"/>
                  </a:lnTo>
                  <a:lnTo>
                    <a:pt x="7752" y="2644"/>
                  </a:lnTo>
                  <a:cubicBezTo>
                    <a:pt x="7668" y="2644"/>
                    <a:pt x="7585" y="2715"/>
                    <a:pt x="7585" y="2810"/>
                  </a:cubicBezTo>
                  <a:cubicBezTo>
                    <a:pt x="7585" y="2870"/>
                    <a:pt x="7668" y="2941"/>
                    <a:pt x="7752" y="2941"/>
                  </a:cubicBezTo>
                  <a:lnTo>
                    <a:pt x="8002" y="2941"/>
                  </a:lnTo>
                  <a:lnTo>
                    <a:pt x="8002" y="3668"/>
                  </a:lnTo>
                  <a:lnTo>
                    <a:pt x="7752" y="3668"/>
                  </a:lnTo>
                  <a:cubicBezTo>
                    <a:pt x="7668" y="3668"/>
                    <a:pt x="7585" y="3751"/>
                    <a:pt x="7585" y="3834"/>
                  </a:cubicBezTo>
                  <a:cubicBezTo>
                    <a:pt x="7585" y="3930"/>
                    <a:pt x="7668" y="4001"/>
                    <a:pt x="7752" y="4001"/>
                  </a:cubicBezTo>
                  <a:lnTo>
                    <a:pt x="8002" y="4001"/>
                  </a:lnTo>
                  <a:lnTo>
                    <a:pt x="8002" y="4727"/>
                  </a:lnTo>
                  <a:lnTo>
                    <a:pt x="7752" y="4727"/>
                  </a:lnTo>
                  <a:cubicBezTo>
                    <a:pt x="7668" y="4727"/>
                    <a:pt x="7585" y="4799"/>
                    <a:pt x="7585" y="4894"/>
                  </a:cubicBezTo>
                  <a:cubicBezTo>
                    <a:pt x="7585" y="4989"/>
                    <a:pt x="7668" y="5061"/>
                    <a:pt x="7752" y="5061"/>
                  </a:cubicBezTo>
                  <a:lnTo>
                    <a:pt x="8002" y="5061"/>
                  </a:lnTo>
                  <a:lnTo>
                    <a:pt x="8002" y="5787"/>
                  </a:lnTo>
                  <a:lnTo>
                    <a:pt x="7752" y="5787"/>
                  </a:lnTo>
                  <a:cubicBezTo>
                    <a:pt x="7668" y="5787"/>
                    <a:pt x="7585" y="5858"/>
                    <a:pt x="7585" y="5954"/>
                  </a:cubicBezTo>
                  <a:cubicBezTo>
                    <a:pt x="7585" y="6037"/>
                    <a:pt x="7668" y="6120"/>
                    <a:pt x="7752" y="6120"/>
                  </a:cubicBezTo>
                  <a:lnTo>
                    <a:pt x="8002" y="6120"/>
                  </a:lnTo>
                  <a:lnTo>
                    <a:pt x="8002" y="6847"/>
                  </a:lnTo>
                  <a:lnTo>
                    <a:pt x="6775" y="6847"/>
                  </a:lnTo>
                  <a:lnTo>
                    <a:pt x="6775" y="1917"/>
                  </a:lnTo>
                  <a:close/>
                  <a:moveTo>
                    <a:pt x="10049" y="7144"/>
                  </a:moveTo>
                  <a:lnTo>
                    <a:pt x="10049" y="8347"/>
                  </a:lnTo>
                  <a:cubicBezTo>
                    <a:pt x="10049" y="8454"/>
                    <a:pt x="9954" y="8561"/>
                    <a:pt x="9835" y="8561"/>
                  </a:cubicBezTo>
                  <a:lnTo>
                    <a:pt x="501" y="8561"/>
                  </a:lnTo>
                  <a:cubicBezTo>
                    <a:pt x="393" y="8561"/>
                    <a:pt x="298" y="8466"/>
                    <a:pt x="298" y="8347"/>
                  </a:cubicBezTo>
                  <a:lnTo>
                    <a:pt x="298" y="7144"/>
                  </a:lnTo>
                  <a:close/>
                  <a:moveTo>
                    <a:pt x="5966" y="8871"/>
                  </a:moveTo>
                  <a:lnTo>
                    <a:pt x="5966" y="9787"/>
                  </a:lnTo>
                  <a:lnTo>
                    <a:pt x="4299" y="9787"/>
                  </a:lnTo>
                  <a:lnTo>
                    <a:pt x="4299" y="8871"/>
                  </a:lnTo>
                  <a:close/>
                  <a:moveTo>
                    <a:pt x="524" y="1"/>
                  </a:moveTo>
                  <a:cubicBezTo>
                    <a:pt x="239" y="1"/>
                    <a:pt x="1" y="239"/>
                    <a:pt x="1" y="524"/>
                  </a:cubicBezTo>
                  <a:lnTo>
                    <a:pt x="1" y="8347"/>
                  </a:lnTo>
                  <a:cubicBezTo>
                    <a:pt x="1" y="8633"/>
                    <a:pt x="239" y="8871"/>
                    <a:pt x="524" y="8871"/>
                  </a:cubicBezTo>
                  <a:lnTo>
                    <a:pt x="3989" y="8871"/>
                  </a:lnTo>
                  <a:lnTo>
                    <a:pt x="3989" y="9787"/>
                  </a:lnTo>
                  <a:lnTo>
                    <a:pt x="3465" y="9787"/>
                  </a:lnTo>
                  <a:cubicBezTo>
                    <a:pt x="3215" y="9787"/>
                    <a:pt x="3001" y="10002"/>
                    <a:pt x="3001" y="10252"/>
                  </a:cubicBezTo>
                  <a:lnTo>
                    <a:pt x="3001" y="10466"/>
                  </a:lnTo>
                  <a:cubicBezTo>
                    <a:pt x="3001" y="10716"/>
                    <a:pt x="3215" y="10919"/>
                    <a:pt x="3465" y="10919"/>
                  </a:cubicBezTo>
                  <a:lnTo>
                    <a:pt x="4739" y="10919"/>
                  </a:lnTo>
                  <a:cubicBezTo>
                    <a:pt x="4835" y="10919"/>
                    <a:pt x="4906" y="10847"/>
                    <a:pt x="4906" y="10764"/>
                  </a:cubicBezTo>
                  <a:cubicBezTo>
                    <a:pt x="4906" y="10669"/>
                    <a:pt x="4835" y="10597"/>
                    <a:pt x="4739" y="10597"/>
                  </a:cubicBezTo>
                  <a:lnTo>
                    <a:pt x="3465" y="10597"/>
                  </a:lnTo>
                  <a:cubicBezTo>
                    <a:pt x="3394" y="10597"/>
                    <a:pt x="3322" y="10538"/>
                    <a:pt x="3322" y="10442"/>
                  </a:cubicBezTo>
                  <a:lnTo>
                    <a:pt x="3322" y="10240"/>
                  </a:lnTo>
                  <a:cubicBezTo>
                    <a:pt x="3322" y="10168"/>
                    <a:pt x="3382" y="10085"/>
                    <a:pt x="3465" y="10085"/>
                  </a:cubicBezTo>
                  <a:lnTo>
                    <a:pt x="6811" y="10085"/>
                  </a:lnTo>
                  <a:cubicBezTo>
                    <a:pt x="6894" y="10085"/>
                    <a:pt x="6966" y="10145"/>
                    <a:pt x="6966" y="10240"/>
                  </a:cubicBezTo>
                  <a:lnTo>
                    <a:pt x="6966" y="10442"/>
                  </a:lnTo>
                  <a:cubicBezTo>
                    <a:pt x="6966" y="10526"/>
                    <a:pt x="6906" y="10597"/>
                    <a:pt x="6811" y="10597"/>
                  </a:cubicBezTo>
                  <a:lnTo>
                    <a:pt x="5489" y="10597"/>
                  </a:lnTo>
                  <a:cubicBezTo>
                    <a:pt x="5406" y="10597"/>
                    <a:pt x="5323" y="10669"/>
                    <a:pt x="5323" y="10764"/>
                  </a:cubicBezTo>
                  <a:cubicBezTo>
                    <a:pt x="5323" y="10847"/>
                    <a:pt x="5406" y="10919"/>
                    <a:pt x="5489" y="10919"/>
                  </a:cubicBezTo>
                  <a:lnTo>
                    <a:pt x="6811" y="10919"/>
                  </a:lnTo>
                  <a:cubicBezTo>
                    <a:pt x="7073" y="10919"/>
                    <a:pt x="7275" y="10716"/>
                    <a:pt x="7275" y="10466"/>
                  </a:cubicBezTo>
                  <a:lnTo>
                    <a:pt x="7275" y="10252"/>
                  </a:lnTo>
                  <a:cubicBezTo>
                    <a:pt x="7275" y="10002"/>
                    <a:pt x="7061" y="9787"/>
                    <a:pt x="6811" y="9787"/>
                  </a:cubicBezTo>
                  <a:lnTo>
                    <a:pt x="6299" y="9787"/>
                  </a:lnTo>
                  <a:lnTo>
                    <a:pt x="6299" y="8871"/>
                  </a:lnTo>
                  <a:lnTo>
                    <a:pt x="9847" y="8871"/>
                  </a:lnTo>
                  <a:cubicBezTo>
                    <a:pt x="10133" y="8871"/>
                    <a:pt x="10371" y="8633"/>
                    <a:pt x="10371" y="8347"/>
                  </a:cubicBezTo>
                  <a:lnTo>
                    <a:pt x="10371" y="4727"/>
                  </a:lnTo>
                  <a:cubicBezTo>
                    <a:pt x="10371" y="4644"/>
                    <a:pt x="10299" y="4573"/>
                    <a:pt x="10204" y="4573"/>
                  </a:cubicBezTo>
                  <a:cubicBezTo>
                    <a:pt x="10121" y="4573"/>
                    <a:pt x="10049" y="4644"/>
                    <a:pt x="10049" y="4727"/>
                  </a:cubicBezTo>
                  <a:lnTo>
                    <a:pt x="10049" y="6811"/>
                  </a:lnTo>
                  <a:lnTo>
                    <a:pt x="9633" y="6811"/>
                  </a:lnTo>
                  <a:lnTo>
                    <a:pt x="9633" y="1155"/>
                  </a:lnTo>
                  <a:cubicBezTo>
                    <a:pt x="9633" y="953"/>
                    <a:pt x="9466" y="786"/>
                    <a:pt x="9252" y="786"/>
                  </a:cubicBezTo>
                  <a:lnTo>
                    <a:pt x="1120" y="786"/>
                  </a:lnTo>
                  <a:cubicBezTo>
                    <a:pt x="905" y="786"/>
                    <a:pt x="739" y="953"/>
                    <a:pt x="739" y="1155"/>
                  </a:cubicBezTo>
                  <a:lnTo>
                    <a:pt x="739" y="6811"/>
                  </a:lnTo>
                  <a:lnTo>
                    <a:pt x="322" y="6811"/>
                  </a:lnTo>
                  <a:lnTo>
                    <a:pt x="322" y="524"/>
                  </a:lnTo>
                  <a:cubicBezTo>
                    <a:pt x="322" y="417"/>
                    <a:pt x="417" y="310"/>
                    <a:pt x="536" y="310"/>
                  </a:cubicBezTo>
                  <a:lnTo>
                    <a:pt x="9871" y="310"/>
                  </a:lnTo>
                  <a:cubicBezTo>
                    <a:pt x="9966" y="310"/>
                    <a:pt x="10073" y="405"/>
                    <a:pt x="10073" y="524"/>
                  </a:cubicBezTo>
                  <a:lnTo>
                    <a:pt x="10073" y="3977"/>
                  </a:lnTo>
                  <a:cubicBezTo>
                    <a:pt x="10049" y="4073"/>
                    <a:pt x="10121" y="4156"/>
                    <a:pt x="10204" y="4156"/>
                  </a:cubicBezTo>
                  <a:cubicBezTo>
                    <a:pt x="10299" y="4156"/>
                    <a:pt x="10371" y="4073"/>
                    <a:pt x="10371" y="3989"/>
                  </a:cubicBezTo>
                  <a:lnTo>
                    <a:pt x="10371" y="524"/>
                  </a:lnTo>
                  <a:cubicBezTo>
                    <a:pt x="10371" y="239"/>
                    <a:pt x="10133" y="1"/>
                    <a:pt x="98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6"/>
            <p:cNvSpPr/>
            <p:nvPr/>
          </p:nvSpPr>
          <p:spPr>
            <a:xfrm>
              <a:off x="8168579" y="3016952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6"/>
            <p:cNvSpPr/>
            <p:nvPr/>
          </p:nvSpPr>
          <p:spPr>
            <a:xfrm>
              <a:off x="8168579" y="3017715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Google Shape;1118;p43"/>
          <p:cNvSpPr txBox="1">
            <a:spLocks noGrp="1"/>
          </p:cNvSpPr>
          <p:nvPr>
            <p:ph type="title"/>
          </p:nvPr>
        </p:nvSpPr>
        <p:spPr>
          <a:xfrm>
            <a:off x="713250" y="157661"/>
            <a:ext cx="7717500" cy="50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/>
              <a:t>Mengapa</a:t>
            </a:r>
            <a:r>
              <a:rPr lang="en-US" sz="2400" dirty="0"/>
              <a:t> Kita </a:t>
            </a:r>
            <a:r>
              <a:rPr lang="en-US" sz="2400" dirty="0" err="1"/>
              <a:t>Belajar</a:t>
            </a:r>
            <a:r>
              <a:rPr lang="en-US" sz="2400" dirty="0"/>
              <a:t> </a:t>
            </a:r>
            <a:r>
              <a:rPr lang="en-US" sz="2400" dirty="0" err="1"/>
              <a:t>Deret</a:t>
            </a:r>
            <a:r>
              <a:rPr lang="en-US" sz="2400" dirty="0"/>
              <a:t> Waktu?????</a:t>
            </a:r>
            <a:endParaRPr sz="2400" dirty="0"/>
          </a:p>
        </p:txBody>
      </p:sp>
      <p:graphicFrame>
        <p:nvGraphicFramePr>
          <p:cNvPr id="1133" name="Google Shape;1133;p43"/>
          <p:cNvGraphicFramePr/>
          <p:nvPr>
            <p:extLst>
              <p:ext uri="{D42A27DB-BD31-4B8C-83A1-F6EECF244321}">
                <p14:modId xmlns:p14="http://schemas.microsoft.com/office/powerpoint/2010/main" val="2952644100"/>
              </p:ext>
            </p:extLst>
          </p:nvPr>
        </p:nvGraphicFramePr>
        <p:xfrm>
          <a:off x="4349256" y="807069"/>
          <a:ext cx="3426283" cy="2224860"/>
        </p:xfrm>
        <a:graphic>
          <a:graphicData uri="http://schemas.openxmlformats.org/drawingml/2006/table">
            <a:tbl>
              <a:tblPr>
                <a:noFill/>
                <a:tableStyleId>{3F48AEEF-3006-4B1B-9871-D4CA672F9384}</a:tableStyleId>
              </a:tblPr>
              <a:tblGrid>
                <a:gridCol w="4894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4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94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94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94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94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94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56318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Sun</a:t>
                      </a:r>
                      <a:endParaRPr sz="1400" b="1" dirty="0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Mon</a:t>
                      </a:r>
                      <a:endParaRPr sz="1400" b="1" dirty="0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Tue</a:t>
                      </a:r>
                      <a:endParaRPr sz="1400" b="1" dirty="0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Wed</a:t>
                      </a:r>
                      <a:endParaRPr sz="1400" b="1" dirty="0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Thu</a:t>
                      </a:r>
                      <a:endParaRPr sz="1400" b="1" dirty="0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Fri</a:t>
                      </a:r>
                      <a:endParaRPr sz="1400" b="1" dirty="0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Sat</a:t>
                      </a:r>
                      <a:endParaRPr sz="1400" b="1" dirty="0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907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2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907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2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2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907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sz="12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907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907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26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sz="12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sz="12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31</a:t>
                      </a:r>
                      <a:endParaRPr sz="12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1138" name="Google Shape;1138;p43"/>
          <p:cNvGrpSpPr/>
          <p:nvPr/>
        </p:nvGrpSpPr>
        <p:grpSpPr>
          <a:xfrm>
            <a:off x="5895415" y="2397301"/>
            <a:ext cx="357720" cy="355148"/>
            <a:chOff x="1408777" y="3680964"/>
            <a:chExt cx="357720" cy="355148"/>
          </a:xfrm>
        </p:grpSpPr>
        <p:sp>
          <p:nvSpPr>
            <p:cNvPr id="1139" name="Google Shape;1139;p43"/>
            <p:cNvSpPr/>
            <p:nvPr/>
          </p:nvSpPr>
          <p:spPr>
            <a:xfrm>
              <a:off x="1510488" y="3814144"/>
              <a:ext cx="37852" cy="49188"/>
            </a:xfrm>
            <a:custGeom>
              <a:avLst/>
              <a:gdLst/>
              <a:ahLst/>
              <a:cxnLst/>
              <a:rect l="l" t="t" r="r" b="b"/>
              <a:pathLst>
                <a:path w="1192" h="1549" extrusionOk="0">
                  <a:moveTo>
                    <a:pt x="596" y="0"/>
                  </a:moveTo>
                  <a:cubicBezTo>
                    <a:pt x="262" y="0"/>
                    <a:pt x="1" y="274"/>
                    <a:pt x="1" y="596"/>
                  </a:cubicBezTo>
                  <a:lnTo>
                    <a:pt x="1" y="953"/>
                  </a:lnTo>
                  <a:cubicBezTo>
                    <a:pt x="1" y="1286"/>
                    <a:pt x="262" y="1548"/>
                    <a:pt x="596" y="1548"/>
                  </a:cubicBezTo>
                  <a:cubicBezTo>
                    <a:pt x="917" y="1548"/>
                    <a:pt x="1191" y="1286"/>
                    <a:pt x="1191" y="953"/>
                  </a:cubicBezTo>
                  <a:lnTo>
                    <a:pt x="1191" y="691"/>
                  </a:lnTo>
                  <a:cubicBezTo>
                    <a:pt x="1191" y="596"/>
                    <a:pt x="1108" y="524"/>
                    <a:pt x="1024" y="524"/>
                  </a:cubicBezTo>
                  <a:cubicBezTo>
                    <a:pt x="941" y="524"/>
                    <a:pt x="858" y="596"/>
                    <a:pt x="858" y="691"/>
                  </a:cubicBezTo>
                  <a:lnTo>
                    <a:pt x="858" y="953"/>
                  </a:lnTo>
                  <a:cubicBezTo>
                    <a:pt x="858" y="1108"/>
                    <a:pt x="739" y="1227"/>
                    <a:pt x="596" y="1227"/>
                  </a:cubicBezTo>
                  <a:cubicBezTo>
                    <a:pt x="441" y="1227"/>
                    <a:pt x="322" y="1108"/>
                    <a:pt x="322" y="953"/>
                  </a:cubicBezTo>
                  <a:lnTo>
                    <a:pt x="322" y="596"/>
                  </a:lnTo>
                  <a:cubicBezTo>
                    <a:pt x="322" y="453"/>
                    <a:pt x="441" y="334"/>
                    <a:pt x="596" y="334"/>
                  </a:cubicBezTo>
                  <a:cubicBezTo>
                    <a:pt x="679" y="334"/>
                    <a:pt x="763" y="262"/>
                    <a:pt x="763" y="167"/>
                  </a:cubicBezTo>
                  <a:cubicBezTo>
                    <a:pt x="763" y="84"/>
                    <a:pt x="679" y="0"/>
                    <a:pt x="5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3"/>
            <p:cNvSpPr/>
            <p:nvPr/>
          </p:nvSpPr>
          <p:spPr>
            <a:xfrm>
              <a:off x="1627315" y="3814144"/>
              <a:ext cx="37852" cy="49188"/>
            </a:xfrm>
            <a:custGeom>
              <a:avLst/>
              <a:gdLst/>
              <a:ahLst/>
              <a:cxnLst/>
              <a:rect l="l" t="t" r="r" b="b"/>
              <a:pathLst>
                <a:path w="1192" h="1549" extrusionOk="0">
                  <a:moveTo>
                    <a:pt x="596" y="0"/>
                  </a:moveTo>
                  <a:cubicBezTo>
                    <a:pt x="262" y="0"/>
                    <a:pt x="1" y="274"/>
                    <a:pt x="1" y="596"/>
                  </a:cubicBezTo>
                  <a:lnTo>
                    <a:pt x="1" y="953"/>
                  </a:lnTo>
                  <a:cubicBezTo>
                    <a:pt x="1" y="1286"/>
                    <a:pt x="262" y="1548"/>
                    <a:pt x="596" y="1548"/>
                  </a:cubicBezTo>
                  <a:cubicBezTo>
                    <a:pt x="917" y="1548"/>
                    <a:pt x="1191" y="1286"/>
                    <a:pt x="1191" y="953"/>
                  </a:cubicBezTo>
                  <a:lnTo>
                    <a:pt x="1191" y="691"/>
                  </a:lnTo>
                  <a:cubicBezTo>
                    <a:pt x="1191" y="596"/>
                    <a:pt x="1108" y="524"/>
                    <a:pt x="1024" y="524"/>
                  </a:cubicBezTo>
                  <a:cubicBezTo>
                    <a:pt x="929" y="524"/>
                    <a:pt x="858" y="596"/>
                    <a:pt x="858" y="691"/>
                  </a:cubicBezTo>
                  <a:lnTo>
                    <a:pt x="858" y="953"/>
                  </a:lnTo>
                  <a:cubicBezTo>
                    <a:pt x="858" y="1108"/>
                    <a:pt x="739" y="1227"/>
                    <a:pt x="596" y="1227"/>
                  </a:cubicBezTo>
                  <a:cubicBezTo>
                    <a:pt x="441" y="1227"/>
                    <a:pt x="322" y="1108"/>
                    <a:pt x="322" y="953"/>
                  </a:cubicBezTo>
                  <a:lnTo>
                    <a:pt x="322" y="596"/>
                  </a:lnTo>
                  <a:cubicBezTo>
                    <a:pt x="322" y="453"/>
                    <a:pt x="441" y="334"/>
                    <a:pt x="596" y="334"/>
                  </a:cubicBezTo>
                  <a:cubicBezTo>
                    <a:pt x="679" y="334"/>
                    <a:pt x="751" y="262"/>
                    <a:pt x="751" y="167"/>
                  </a:cubicBezTo>
                  <a:cubicBezTo>
                    <a:pt x="751" y="84"/>
                    <a:pt x="679" y="0"/>
                    <a:pt x="5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3"/>
            <p:cNvSpPr/>
            <p:nvPr/>
          </p:nvSpPr>
          <p:spPr>
            <a:xfrm>
              <a:off x="1525604" y="3908806"/>
              <a:ext cx="123305" cy="33152"/>
            </a:xfrm>
            <a:custGeom>
              <a:avLst/>
              <a:gdLst/>
              <a:ahLst/>
              <a:cxnLst/>
              <a:rect l="l" t="t" r="r" b="b"/>
              <a:pathLst>
                <a:path w="3883" h="1044" extrusionOk="0">
                  <a:moveTo>
                    <a:pt x="3714" y="0"/>
                  </a:moveTo>
                  <a:cubicBezTo>
                    <a:pt x="3669" y="0"/>
                    <a:pt x="3622" y="18"/>
                    <a:pt x="3585" y="55"/>
                  </a:cubicBezTo>
                  <a:cubicBezTo>
                    <a:pt x="3215" y="460"/>
                    <a:pt x="2596" y="710"/>
                    <a:pt x="1953" y="710"/>
                  </a:cubicBezTo>
                  <a:cubicBezTo>
                    <a:pt x="1299" y="710"/>
                    <a:pt x="679" y="472"/>
                    <a:pt x="310" y="55"/>
                  </a:cubicBezTo>
                  <a:cubicBezTo>
                    <a:pt x="278" y="23"/>
                    <a:pt x="231" y="4"/>
                    <a:pt x="183" y="4"/>
                  </a:cubicBezTo>
                  <a:cubicBezTo>
                    <a:pt x="144" y="4"/>
                    <a:pt x="104" y="17"/>
                    <a:pt x="72" y="43"/>
                  </a:cubicBezTo>
                  <a:cubicBezTo>
                    <a:pt x="13" y="103"/>
                    <a:pt x="1" y="210"/>
                    <a:pt x="60" y="282"/>
                  </a:cubicBezTo>
                  <a:cubicBezTo>
                    <a:pt x="489" y="758"/>
                    <a:pt x="1191" y="1044"/>
                    <a:pt x="1930" y="1044"/>
                  </a:cubicBezTo>
                  <a:cubicBezTo>
                    <a:pt x="2680" y="1044"/>
                    <a:pt x="3370" y="758"/>
                    <a:pt x="3811" y="282"/>
                  </a:cubicBezTo>
                  <a:cubicBezTo>
                    <a:pt x="3882" y="210"/>
                    <a:pt x="3882" y="103"/>
                    <a:pt x="3823" y="43"/>
                  </a:cubicBezTo>
                  <a:cubicBezTo>
                    <a:pt x="3794" y="15"/>
                    <a:pt x="3755" y="0"/>
                    <a:pt x="37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3"/>
            <p:cNvSpPr/>
            <p:nvPr/>
          </p:nvSpPr>
          <p:spPr>
            <a:xfrm>
              <a:off x="1408777" y="3680964"/>
              <a:ext cx="298338" cy="296528"/>
            </a:xfrm>
            <a:custGeom>
              <a:avLst/>
              <a:gdLst/>
              <a:ahLst/>
              <a:cxnLst/>
              <a:rect l="l" t="t" r="r" b="b"/>
              <a:pathLst>
                <a:path w="9395" h="9338" extrusionOk="0">
                  <a:moveTo>
                    <a:pt x="5655" y="0"/>
                  </a:moveTo>
                  <a:cubicBezTo>
                    <a:pt x="5592" y="0"/>
                    <a:pt x="5529" y="1"/>
                    <a:pt x="5466" y="3"/>
                  </a:cubicBezTo>
                  <a:cubicBezTo>
                    <a:pt x="4037" y="51"/>
                    <a:pt x="2692" y="622"/>
                    <a:pt x="1680" y="1634"/>
                  </a:cubicBezTo>
                  <a:cubicBezTo>
                    <a:pt x="667" y="2646"/>
                    <a:pt x="96" y="3992"/>
                    <a:pt x="48" y="5421"/>
                  </a:cubicBezTo>
                  <a:cubicBezTo>
                    <a:pt x="1" y="6849"/>
                    <a:pt x="489" y="8219"/>
                    <a:pt x="1429" y="9278"/>
                  </a:cubicBezTo>
                  <a:cubicBezTo>
                    <a:pt x="1465" y="9302"/>
                    <a:pt x="1501" y="9338"/>
                    <a:pt x="1549" y="9338"/>
                  </a:cubicBezTo>
                  <a:cubicBezTo>
                    <a:pt x="1596" y="9338"/>
                    <a:pt x="1620" y="9314"/>
                    <a:pt x="1656" y="9290"/>
                  </a:cubicBezTo>
                  <a:cubicBezTo>
                    <a:pt x="1727" y="9231"/>
                    <a:pt x="1727" y="9123"/>
                    <a:pt x="1668" y="9052"/>
                  </a:cubicBezTo>
                  <a:cubicBezTo>
                    <a:pt x="787" y="8052"/>
                    <a:pt x="310" y="6754"/>
                    <a:pt x="358" y="5421"/>
                  </a:cubicBezTo>
                  <a:cubicBezTo>
                    <a:pt x="406" y="4075"/>
                    <a:pt x="941" y="2813"/>
                    <a:pt x="1894" y="1861"/>
                  </a:cubicBezTo>
                  <a:cubicBezTo>
                    <a:pt x="2846" y="908"/>
                    <a:pt x="4108" y="360"/>
                    <a:pt x="5454" y="325"/>
                  </a:cubicBezTo>
                  <a:cubicBezTo>
                    <a:pt x="5500" y="323"/>
                    <a:pt x="5547" y="323"/>
                    <a:pt x="5594" y="323"/>
                  </a:cubicBezTo>
                  <a:cubicBezTo>
                    <a:pt x="6878" y="323"/>
                    <a:pt x="8120" y="796"/>
                    <a:pt x="9085" y="1634"/>
                  </a:cubicBezTo>
                  <a:cubicBezTo>
                    <a:pt x="9119" y="1663"/>
                    <a:pt x="9162" y="1678"/>
                    <a:pt x="9203" y="1678"/>
                  </a:cubicBezTo>
                  <a:cubicBezTo>
                    <a:pt x="9248" y="1678"/>
                    <a:pt x="9292" y="1660"/>
                    <a:pt x="9323" y="1623"/>
                  </a:cubicBezTo>
                  <a:cubicBezTo>
                    <a:pt x="9395" y="1551"/>
                    <a:pt x="9395" y="1444"/>
                    <a:pt x="9323" y="1384"/>
                  </a:cubicBezTo>
                  <a:cubicBezTo>
                    <a:pt x="8300" y="486"/>
                    <a:pt x="7004" y="0"/>
                    <a:pt x="56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3"/>
            <p:cNvSpPr/>
            <p:nvPr/>
          </p:nvSpPr>
          <p:spPr>
            <a:xfrm>
              <a:off x="1468508" y="3739075"/>
              <a:ext cx="297989" cy="297036"/>
            </a:xfrm>
            <a:custGeom>
              <a:avLst/>
              <a:gdLst/>
              <a:ahLst/>
              <a:cxnLst/>
              <a:rect l="l" t="t" r="r" b="b"/>
              <a:pathLst>
                <a:path w="9384" h="9354" extrusionOk="0">
                  <a:moveTo>
                    <a:pt x="7834" y="1"/>
                  </a:moveTo>
                  <a:cubicBezTo>
                    <a:pt x="7795" y="1"/>
                    <a:pt x="7754" y="15"/>
                    <a:pt x="7716" y="43"/>
                  </a:cubicBezTo>
                  <a:cubicBezTo>
                    <a:pt x="7645" y="102"/>
                    <a:pt x="7645" y="209"/>
                    <a:pt x="7704" y="281"/>
                  </a:cubicBezTo>
                  <a:cubicBezTo>
                    <a:pt x="8585" y="1281"/>
                    <a:pt x="9062" y="2579"/>
                    <a:pt x="9014" y="3912"/>
                  </a:cubicBezTo>
                  <a:cubicBezTo>
                    <a:pt x="8966" y="5257"/>
                    <a:pt x="8431" y="6520"/>
                    <a:pt x="7478" y="7472"/>
                  </a:cubicBezTo>
                  <a:cubicBezTo>
                    <a:pt x="6526" y="8425"/>
                    <a:pt x="5263" y="8972"/>
                    <a:pt x="3918" y="9008"/>
                  </a:cubicBezTo>
                  <a:cubicBezTo>
                    <a:pt x="3870" y="9009"/>
                    <a:pt x="3823" y="9010"/>
                    <a:pt x="3775" y="9010"/>
                  </a:cubicBezTo>
                  <a:cubicBezTo>
                    <a:pt x="2492" y="9010"/>
                    <a:pt x="1251" y="8548"/>
                    <a:pt x="299" y="7698"/>
                  </a:cubicBezTo>
                  <a:cubicBezTo>
                    <a:pt x="259" y="7670"/>
                    <a:pt x="216" y="7655"/>
                    <a:pt x="175" y="7655"/>
                  </a:cubicBezTo>
                  <a:cubicBezTo>
                    <a:pt x="130" y="7655"/>
                    <a:pt x="86" y="7673"/>
                    <a:pt x="49" y="7710"/>
                  </a:cubicBezTo>
                  <a:cubicBezTo>
                    <a:pt x="1" y="7782"/>
                    <a:pt x="1" y="7889"/>
                    <a:pt x="72" y="7948"/>
                  </a:cubicBezTo>
                  <a:cubicBezTo>
                    <a:pt x="1096" y="8853"/>
                    <a:pt x="2394" y="9353"/>
                    <a:pt x="3763" y="9353"/>
                  </a:cubicBezTo>
                  <a:lnTo>
                    <a:pt x="3930" y="9353"/>
                  </a:lnTo>
                  <a:cubicBezTo>
                    <a:pt x="5359" y="9306"/>
                    <a:pt x="6692" y="8722"/>
                    <a:pt x="7704" y="7710"/>
                  </a:cubicBezTo>
                  <a:cubicBezTo>
                    <a:pt x="8716" y="6698"/>
                    <a:pt x="9300" y="5365"/>
                    <a:pt x="9347" y="3936"/>
                  </a:cubicBezTo>
                  <a:cubicBezTo>
                    <a:pt x="9383" y="2507"/>
                    <a:pt x="8895" y="1126"/>
                    <a:pt x="7954" y="66"/>
                  </a:cubicBezTo>
                  <a:cubicBezTo>
                    <a:pt x="7922" y="21"/>
                    <a:pt x="7879" y="1"/>
                    <a:pt x="78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4" name="Google Shape;1144;p43"/>
          <p:cNvGrpSpPr/>
          <p:nvPr/>
        </p:nvGrpSpPr>
        <p:grpSpPr>
          <a:xfrm>
            <a:off x="5891842" y="3267837"/>
            <a:ext cx="364865" cy="324822"/>
            <a:chOff x="5765817" y="3227724"/>
            <a:chExt cx="364865" cy="324822"/>
          </a:xfrm>
        </p:grpSpPr>
        <p:sp>
          <p:nvSpPr>
            <p:cNvPr id="1145" name="Google Shape;1145;p43"/>
            <p:cNvSpPr/>
            <p:nvPr/>
          </p:nvSpPr>
          <p:spPr>
            <a:xfrm>
              <a:off x="5765817" y="3227724"/>
              <a:ext cx="364865" cy="324822"/>
            </a:xfrm>
            <a:custGeom>
              <a:avLst/>
              <a:gdLst/>
              <a:ahLst/>
              <a:cxnLst/>
              <a:rect l="l" t="t" r="r" b="b"/>
              <a:pathLst>
                <a:path w="11490" h="10229" extrusionOk="0">
                  <a:moveTo>
                    <a:pt x="8287" y="370"/>
                  </a:moveTo>
                  <a:cubicBezTo>
                    <a:pt x="9871" y="370"/>
                    <a:pt x="11157" y="1656"/>
                    <a:pt x="11157" y="3251"/>
                  </a:cubicBezTo>
                  <a:cubicBezTo>
                    <a:pt x="11133" y="4037"/>
                    <a:pt x="10847" y="4870"/>
                    <a:pt x="10299" y="5751"/>
                  </a:cubicBezTo>
                  <a:cubicBezTo>
                    <a:pt x="9847" y="6442"/>
                    <a:pt x="9216" y="7156"/>
                    <a:pt x="8418" y="7871"/>
                  </a:cubicBezTo>
                  <a:cubicBezTo>
                    <a:pt x="7263" y="8918"/>
                    <a:pt x="6084" y="9645"/>
                    <a:pt x="5763" y="9835"/>
                  </a:cubicBezTo>
                  <a:cubicBezTo>
                    <a:pt x="5430" y="9645"/>
                    <a:pt x="4251" y="8930"/>
                    <a:pt x="3096" y="7895"/>
                  </a:cubicBezTo>
                  <a:cubicBezTo>
                    <a:pt x="2310" y="7180"/>
                    <a:pt x="1667" y="6466"/>
                    <a:pt x="1215" y="5763"/>
                  </a:cubicBezTo>
                  <a:cubicBezTo>
                    <a:pt x="667" y="4894"/>
                    <a:pt x="381" y="4049"/>
                    <a:pt x="381" y="3251"/>
                  </a:cubicBezTo>
                  <a:cubicBezTo>
                    <a:pt x="381" y="1668"/>
                    <a:pt x="1667" y="370"/>
                    <a:pt x="3263" y="370"/>
                  </a:cubicBezTo>
                  <a:cubicBezTo>
                    <a:pt x="4191" y="370"/>
                    <a:pt x="5084" y="834"/>
                    <a:pt x="5620" y="1608"/>
                  </a:cubicBezTo>
                  <a:cubicBezTo>
                    <a:pt x="5656" y="1656"/>
                    <a:pt x="5715" y="1679"/>
                    <a:pt x="5775" y="1679"/>
                  </a:cubicBezTo>
                  <a:cubicBezTo>
                    <a:pt x="5834" y="1679"/>
                    <a:pt x="5894" y="1656"/>
                    <a:pt x="5918" y="1608"/>
                  </a:cubicBezTo>
                  <a:cubicBezTo>
                    <a:pt x="6454" y="834"/>
                    <a:pt x="7335" y="370"/>
                    <a:pt x="8287" y="370"/>
                  </a:cubicBezTo>
                  <a:close/>
                  <a:moveTo>
                    <a:pt x="3227" y="1"/>
                  </a:moveTo>
                  <a:cubicBezTo>
                    <a:pt x="1441" y="1"/>
                    <a:pt x="0" y="1441"/>
                    <a:pt x="0" y="3227"/>
                  </a:cubicBezTo>
                  <a:cubicBezTo>
                    <a:pt x="0" y="4108"/>
                    <a:pt x="298" y="5013"/>
                    <a:pt x="893" y="5942"/>
                  </a:cubicBezTo>
                  <a:cubicBezTo>
                    <a:pt x="1370" y="6668"/>
                    <a:pt x="2001" y="7418"/>
                    <a:pt x="2822" y="8145"/>
                  </a:cubicBezTo>
                  <a:cubicBezTo>
                    <a:pt x="4203" y="9383"/>
                    <a:pt x="5620" y="10181"/>
                    <a:pt x="5632" y="10192"/>
                  </a:cubicBezTo>
                  <a:cubicBezTo>
                    <a:pt x="5668" y="10216"/>
                    <a:pt x="5692" y="10228"/>
                    <a:pt x="5727" y="10228"/>
                  </a:cubicBezTo>
                  <a:cubicBezTo>
                    <a:pt x="5751" y="10228"/>
                    <a:pt x="5787" y="10216"/>
                    <a:pt x="5811" y="10192"/>
                  </a:cubicBezTo>
                  <a:cubicBezTo>
                    <a:pt x="5834" y="10181"/>
                    <a:pt x="7239" y="9395"/>
                    <a:pt x="8632" y="8145"/>
                  </a:cubicBezTo>
                  <a:cubicBezTo>
                    <a:pt x="9442" y="7418"/>
                    <a:pt x="10097" y="6668"/>
                    <a:pt x="10561" y="5942"/>
                  </a:cubicBezTo>
                  <a:cubicBezTo>
                    <a:pt x="11157" y="5013"/>
                    <a:pt x="11454" y="4108"/>
                    <a:pt x="11454" y="3227"/>
                  </a:cubicBezTo>
                  <a:cubicBezTo>
                    <a:pt x="11490" y="1441"/>
                    <a:pt x="10049" y="1"/>
                    <a:pt x="8263" y="1"/>
                  </a:cubicBezTo>
                  <a:cubicBezTo>
                    <a:pt x="7275" y="1"/>
                    <a:pt x="6358" y="453"/>
                    <a:pt x="5739" y="1203"/>
                  </a:cubicBezTo>
                  <a:cubicBezTo>
                    <a:pt x="5132" y="453"/>
                    <a:pt x="4203" y="1"/>
                    <a:pt x="3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3"/>
            <p:cNvSpPr/>
            <p:nvPr/>
          </p:nvSpPr>
          <p:spPr>
            <a:xfrm>
              <a:off x="6022144" y="3250429"/>
              <a:ext cx="85484" cy="84341"/>
            </a:xfrm>
            <a:custGeom>
              <a:avLst/>
              <a:gdLst/>
              <a:ahLst/>
              <a:cxnLst/>
              <a:rect l="l" t="t" r="r" b="b"/>
              <a:pathLst>
                <a:path w="2692" h="2656" extrusionOk="0">
                  <a:moveTo>
                    <a:pt x="191" y="0"/>
                  </a:moveTo>
                  <a:cubicBezTo>
                    <a:pt x="84" y="0"/>
                    <a:pt x="1" y="72"/>
                    <a:pt x="1" y="179"/>
                  </a:cubicBezTo>
                  <a:cubicBezTo>
                    <a:pt x="1" y="286"/>
                    <a:pt x="84" y="357"/>
                    <a:pt x="191" y="357"/>
                  </a:cubicBezTo>
                  <a:cubicBezTo>
                    <a:pt x="1346" y="357"/>
                    <a:pt x="2311" y="1310"/>
                    <a:pt x="2334" y="2477"/>
                  </a:cubicBezTo>
                  <a:cubicBezTo>
                    <a:pt x="2334" y="2572"/>
                    <a:pt x="2406" y="2655"/>
                    <a:pt x="2513" y="2655"/>
                  </a:cubicBezTo>
                  <a:cubicBezTo>
                    <a:pt x="2608" y="2655"/>
                    <a:pt x="2692" y="2560"/>
                    <a:pt x="2692" y="2477"/>
                  </a:cubicBezTo>
                  <a:cubicBezTo>
                    <a:pt x="2668" y="1107"/>
                    <a:pt x="1561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3"/>
            <p:cNvSpPr/>
            <p:nvPr/>
          </p:nvSpPr>
          <p:spPr>
            <a:xfrm>
              <a:off x="5862987" y="3250429"/>
              <a:ext cx="73386" cy="43504"/>
            </a:xfrm>
            <a:custGeom>
              <a:avLst/>
              <a:gdLst/>
              <a:ahLst/>
              <a:cxnLst/>
              <a:rect l="l" t="t" r="r" b="b"/>
              <a:pathLst>
                <a:path w="2311" h="1370" extrusionOk="0">
                  <a:moveTo>
                    <a:pt x="179" y="0"/>
                  </a:moveTo>
                  <a:cubicBezTo>
                    <a:pt x="72" y="0"/>
                    <a:pt x="0" y="72"/>
                    <a:pt x="0" y="179"/>
                  </a:cubicBezTo>
                  <a:cubicBezTo>
                    <a:pt x="0" y="286"/>
                    <a:pt x="72" y="357"/>
                    <a:pt x="179" y="357"/>
                  </a:cubicBezTo>
                  <a:cubicBezTo>
                    <a:pt x="881" y="357"/>
                    <a:pt x="1548" y="703"/>
                    <a:pt x="1953" y="1298"/>
                  </a:cubicBezTo>
                  <a:cubicBezTo>
                    <a:pt x="1989" y="1334"/>
                    <a:pt x="2036" y="1369"/>
                    <a:pt x="2108" y="1369"/>
                  </a:cubicBezTo>
                  <a:cubicBezTo>
                    <a:pt x="2131" y="1369"/>
                    <a:pt x="2179" y="1357"/>
                    <a:pt x="2203" y="1334"/>
                  </a:cubicBezTo>
                  <a:cubicBezTo>
                    <a:pt x="2286" y="1286"/>
                    <a:pt x="2310" y="1179"/>
                    <a:pt x="2251" y="1084"/>
                  </a:cubicBezTo>
                  <a:cubicBezTo>
                    <a:pt x="1786" y="405"/>
                    <a:pt x="1012" y="0"/>
                    <a:pt x="1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1">
            <a:extLst>
              <a:ext uri="{FF2B5EF4-FFF2-40B4-BE49-F238E27FC236}">
                <a16:creationId xmlns:a16="http://schemas.microsoft.com/office/drawing/2014/main" id="{F49E0B6E-49F6-4F17-9423-51E02D81F7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250" y="3756942"/>
            <a:ext cx="84307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AutoNum type="arabicPeriod"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Banyak data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nyata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berbasis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waktu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penjualan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</a:t>
            </a: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cuaca</a:t>
            </a: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pasien</a:t>
            </a: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harga</a:t>
            </a: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saham</a:t>
            </a: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).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AutoNum type="arabicPeriod"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Membantu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peramalan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masa </a:t>
            </a: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depan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untuk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mendukung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keputusan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37" name="Google Shape;760;p32" title="Chart">
            <a:hlinkClick r:id="rId3"/>
            <a:extLst>
              <a:ext uri="{FF2B5EF4-FFF2-40B4-BE49-F238E27FC236}">
                <a16:creationId xmlns:a16="http://schemas.microsoft.com/office/drawing/2014/main" id="{E07E1E7C-E49E-4A8F-8B00-740CBF63D5B5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7042" y="1082206"/>
            <a:ext cx="3534726" cy="21856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p41"/>
          <p:cNvSpPr txBox="1">
            <a:spLocks noGrp="1"/>
          </p:cNvSpPr>
          <p:nvPr>
            <p:ph type="title"/>
          </p:nvPr>
        </p:nvSpPr>
        <p:spPr>
          <a:xfrm>
            <a:off x="713250" y="575700"/>
            <a:ext cx="7717500" cy="50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/>
              <a:t>Defenisi</a:t>
            </a:r>
            <a:r>
              <a:rPr lang="en-US" sz="2400" dirty="0"/>
              <a:t> </a:t>
            </a:r>
            <a:r>
              <a:rPr lang="en-US" sz="2400" dirty="0" err="1"/>
              <a:t>Deret</a:t>
            </a:r>
            <a:r>
              <a:rPr lang="en-US" sz="2400" dirty="0"/>
              <a:t> </a:t>
            </a:r>
            <a:r>
              <a:rPr lang="en-US" sz="2400" dirty="0" err="1"/>
              <a:t>waktu</a:t>
            </a:r>
            <a:endParaRPr sz="2400" dirty="0"/>
          </a:p>
        </p:txBody>
      </p:sp>
      <p:sp>
        <p:nvSpPr>
          <p:cNvPr id="1063" name="Google Shape;1063;p41" descr="Timeline background shape"/>
          <p:cNvSpPr/>
          <p:nvPr/>
        </p:nvSpPr>
        <p:spPr>
          <a:xfrm>
            <a:off x="2856300" y="1558800"/>
            <a:ext cx="4564500" cy="772500"/>
          </a:xfrm>
          <a:prstGeom prst="homePlate">
            <a:avLst>
              <a:gd name="adj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4" name="Google Shape;1064;p41" descr="Timeline background shape"/>
          <p:cNvSpPr/>
          <p:nvPr/>
        </p:nvSpPr>
        <p:spPr>
          <a:xfrm flipH="1">
            <a:off x="1723200" y="2331300"/>
            <a:ext cx="4564500" cy="772500"/>
          </a:xfrm>
          <a:prstGeom prst="homePlate">
            <a:avLst>
              <a:gd name="adj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5" name="Google Shape;1065;p41" descr="Timeline background shape"/>
          <p:cNvSpPr/>
          <p:nvPr/>
        </p:nvSpPr>
        <p:spPr>
          <a:xfrm>
            <a:off x="2234728" y="3744750"/>
            <a:ext cx="4564500" cy="772500"/>
          </a:xfrm>
          <a:prstGeom prst="homePlate">
            <a:avLst>
              <a:gd name="adj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8" name="Google Shape;1068;p41"/>
          <p:cNvSpPr txBox="1"/>
          <p:nvPr/>
        </p:nvSpPr>
        <p:spPr>
          <a:xfrm>
            <a:off x="3169500" y="1790850"/>
            <a:ext cx="3909032" cy="3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800" b="1" dirty="0">
                <a:solidFill>
                  <a:schemeClr val="lt1"/>
                </a:solidFill>
                <a:latin typeface="Fira Sans Extra Condensed"/>
              </a:rPr>
              <a:t>Data yang </a:t>
            </a:r>
            <a:r>
              <a:rPr lang="en-US" sz="1800" b="1" dirty="0" err="1">
                <a:solidFill>
                  <a:schemeClr val="lt1"/>
                </a:solidFill>
                <a:latin typeface="Fira Sans Extra Condensed"/>
              </a:rPr>
              <a:t>diukur</a:t>
            </a:r>
            <a:r>
              <a:rPr lang="en-US" sz="1800" b="1" dirty="0">
                <a:solidFill>
                  <a:schemeClr val="lt1"/>
                </a:solidFill>
                <a:latin typeface="Fira Sans Extra Condensed"/>
              </a:rPr>
              <a:t> </a:t>
            </a:r>
            <a:r>
              <a:rPr lang="en-US" sz="1800" b="1" dirty="0" err="1">
                <a:solidFill>
                  <a:schemeClr val="lt1"/>
                </a:solidFill>
                <a:latin typeface="Fira Sans Extra Condensed"/>
              </a:rPr>
              <a:t>secara</a:t>
            </a:r>
            <a:r>
              <a:rPr lang="en-US" sz="1800" b="1" dirty="0">
                <a:solidFill>
                  <a:schemeClr val="lt1"/>
                </a:solidFill>
                <a:latin typeface="Fira Sans Extra Condensed"/>
              </a:rPr>
              <a:t> </a:t>
            </a:r>
            <a:r>
              <a:rPr lang="en-US" sz="1800" b="1" dirty="0" err="1">
                <a:solidFill>
                  <a:schemeClr val="lt1"/>
                </a:solidFill>
                <a:latin typeface="Fira Sans Extra Condensed"/>
              </a:rPr>
              <a:t>berurutan</a:t>
            </a:r>
            <a:r>
              <a:rPr lang="en-US" sz="1800" b="1" dirty="0">
                <a:solidFill>
                  <a:schemeClr val="lt1"/>
                </a:solidFill>
                <a:latin typeface="Fira Sans Extra Condensed"/>
              </a:rPr>
              <a:t> </a:t>
            </a:r>
            <a:r>
              <a:rPr lang="en-US" sz="1800" b="1" dirty="0" err="1">
                <a:solidFill>
                  <a:schemeClr val="lt1"/>
                </a:solidFill>
                <a:latin typeface="Fira Sans Extra Condensed"/>
              </a:rPr>
              <a:t>dalam</a:t>
            </a:r>
            <a:r>
              <a:rPr lang="en-US" sz="1800" b="1" dirty="0">
                <a:solidFill>
                  <a:schemeClr val="lt1"/>
                </a:solidFill>
                <a:latin typeface="Fira Sans Extra Condensed"/>
              </a:rPr>
              <a:t> interval </a:t>
            </a:r>
            <a:r>
              <a:rPr lang="en-US" sz="1800" b="1" dirty="0" err="1">
                <a:solidFill>
                  <a:schemeClr val="lt1"/>
                </a:solidFill>
                <a:latin typeface="Fira Sans Extra Condensed"/>
              </a:rPr>
              <a:t>waktu</a:t>
            </a:r>
            <a:r>
              <a:rPr lang="en-US" sz="1800" b="1" dirty="0">
                <a:solidFill>
                  <a:schemeClr val="lt1"/>
                </a:solidFill>
                <a:latin typeface="Fira Sans Extra Condensed"/>
              </a:rPr>
              <a:t> </a:t>
            </a:r>
            <a:r>
              <a:rPr lang="en-US" sz="1800" b="1" dirty="0" err="1">
                <a:solidFill>
                  <a:schemeClr val="lt1"/>
                </a:solidFill>
                <a:latin typeface="Fira Sans Extra Condensed"/>
              </a:rPr>
              <a:t>tertentu</a:t>
            </a:r>
            <a:r>
              <a:rPr lang="en-US" sz="1800" b="1" dirty="0">
                <a:solidFill>
                  <a:schemeClr val="lt1"/>
                </a:solidFill>
                <a:latin typeface="Fira Sans Extra Condensed"/>
              </a:rPr>
              <a:t>.</a:t>
            </a:r>
            <a:endParaRPr sz="1800" b="1" dirty="0">
              <a:solidFill>
                <a:schemeClr val="lt1"/>
              </a:solidFill>
              <a:latin typeface="Fira Sans Extra Condensed"/>
              <a:sym typeface="Fira Sans Extra Condensed"/>
            </a:endParaRPr>
          </a:p>
        </p:txBody>
      </p:sp>
      <p:grpSp>
        <p:nvGrpSpPr>
          <p:cNvPr id="1070" name="Google Shape;1070;p41"/>
          <p:cNvGrpSpPr/>
          <p:nvPr/>
        </p:nvGrpSpPr>
        <p:grpSpPr>
          <a:xfrm>
            <a:off x="2234728" y="3917400"/>
            <a:ext cx="4413497" cy="432900"/>
            <a:chOff x="2660527" y="3180747"/>
            <a:chExt cx="4413497" cy="432900"/>
          </a:xfrm>
        </p:grpSpPr>
        <p:sp>
          <p:nvSpPr>
            <p:cNvPr id="1071" name="Google Shape;1071;p41"/>
            <p:cNvSpPr txBox="1"/>
            <p:nvPr/>
          </p:nvSpPr>
          <p:spPr>
            <a:xfrm>
              <a:off x="2660527" y="3238313"/>
              <a:ext cx="1711200" cy="30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 err="1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Contoh</a:t>
              </a:r>
              <a:r>
                <a:rPr lang="en-US" sz="1800" b="1" dirty="0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 : </a:t>
              </a:r>
              <a:endParaRPr sz="1800" b="1" dirty="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72" name="Google Shape;1072;p41"/>
            <p:cNvSpPr txBox="1"/>
            <p:nvPr/>
          </p:nvSpPr>
          <p:spPr>
            <a:xfrm>
              <a:off x="4051125" y="3180747"/>
              <a:ext cx="3022899" cy="43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171450" lvl="0" indent="-171450">
                <a:buFontTx/>
                <a:buChar char="-"/>
              </a:pPr>
              <a:r>
                <a:rPr lang="en-US" sz="1200" dirty="0" err="1"/>
                <a:t>Jumlah</a:t>
              </a:r>
              <a:r>
                <a:rPr lang="en-US" sz="1200" dirty="0"/>
                <a:t> </a:t>
              </a:r>
              <a:r>
                <a:rPr lang="en-US" sz="1200" dirty="0" err="1"/>
                <a:t>penumpang</a:t>
              </a:r>
              <a:r>
                <a:rPr lang="en-US" sz="1200" dirty="0"/>
                <a:t> </a:t>
              </a:r>
              <a:r>
                <a:rPr lang="en-US" sz="1200" dirty="0" err="1"/>
                <a:t>kereta</a:t>
              </a:r>
              <a:r>
                <a:rPr lang="en-US" sz="1200" dirty="0"/>
                <a:t> per </a:t>
              </a:r>
              <a:r>
                <a:rPr lang="en-US" sz="1200" dirty="0" err="1"/>
                <a:t>bulan</a:t>
              </a:r>
              <a:r>
                <a:rPr lang="en-US" sz="1200" dirty="0"/>
                <a:t>, </a:t>
              </a:r>
              <a:r>
                <a:rPr lang="en-US" sz="1200" dirty="0" err="1"/>
                <a:t>Penjualan</a:t>
              </a:r>
              <a:r>
                <a:rPr lang="en-US" sz="1200" dirty="0"/>
                <a:t> </a:t>
              </a:r>
              <a:r>
                <a:rPr lang="en-US" sz="1200" dirty="0" err="1"/>
                <a:t>minuman</a:t>
              </a:r>
              <a:r>
                <a:rPr lang="en-US" sz="1200" dirty="0"/>
                <a:t> </a:t>
              </a:r>
              <a:r>
                <a:rPr lang="en-US" sz="1200" dirty="0" err="1"/>
                <a:t>tiap</a:t>
              </a:r>
              <a:r>
                <a:rPr lang="en-US" sz="1200" dirty="0"/>
                <a:t> </a:t>
              </a:r>
              <a:r>
                <a:rPr lang="en-US" sz="1200" dirty="0" err="1"/>
                <a:t>hari</a:t>
              </a:r>
              <a:endParaRPr lang="en-US" sz="1200" dirty="0"/>
            </a:p>
            <a:p>
              <a:pPr marL="171450" lvl="0" indent="-171450">
                <a:buFontTx/>
                <a:buChar char="-"/>
              </a:pPr>
              <a:r>
                <a:rPr lang="en-US" sz="1200" dirty="0" err="1"/>
                <a:t>Harga</a:t>
              </a:r>
              <a:r>
                <a:rPr lang="en-US" sz="1200" dirty="0"/>
                <a:t> </a:t>
              </a:r>
              <a:r>
                <a:rPr lang="en-US" sz="1200" dirty="0" err="1"/>
                <a:t>saham</a:t>
              </a:r>
              <a:r>
                <a:rPr lang="en-US" sz="1200" dirty="0"/>
                <a:t> </a:t>
              </a:r>
              <a:r>
                <a:rPr lang="en-US" sz="1200" dirty="0" err="1"/>
                <a:t>harian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074" name="Google Shape;1074;p41"/>
          <p:cNvSpPr txBox="1"/>
          <p:nvPr/>
        </p:nvSpPr>
        <p:spPr>
          <a:xfrm>
            <a:off x="2188800" y="2563350"/>
            <a:ext cx="3785700" cy="3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800" b="1" dirty="0" err="1">
                <a:solidFill>
                  <a:schemeClr val="lt2"/>
                </a:solidFill>
                <a:latin typeface="Fira Sans Extra Condensed"/>
              </a:rPr>
              <a:t>Fokus</a:t>
            </a:r>
            <a:r>
              <a:rPr lang="en-US" sz="1800" b="1" dirty="0">
                <a:solidFill>
                  <a:schemeClr val="lt2"/>
                </a:solidFill>
                <a:latin typeface="Fira Sans Extra Condensed"/>
              </a:rPr>
              <a:t>: </a:t>
            </a:r>
            <a:r>
              <a:rPr lang="en-US" sz="1800" b="1" dirty="0" err="1">
                <a:solidFill>
                  <a:schemeClr val="lt2"/>
                </a:solidFill>
                <a:latin typeface="Fira Sans Extra Condensed"/>
              </a:rPr>
              <a:t>pola</a:t>
            </a:r>
            <a:r>
              <a:rPr lang="en-US" sz="1800" b="1" dirty="0">
                <a:solidFill>
                  <a:schemeClr val="lt2"/>
                </a:solidFill>
                <a:latin typeface="Fira Sans Extra Condensed"/>
              </a:rPr>
              <a:t> </a:t>
            </a:r>
            <a:r>
              <a:rPr lang="en-US" sz="1800" b="1" dirty="0" err="1">
                <a:solidFill>
                  <a:schemeClr val="lt2"/>
                </a:solidFill>
                <a:latin typeface="Fira Sans Extra Condensed"/>
              </a:rPr>
              <a:t>perubahan</a:t>
            </a:r>
            <a:r>
              <a:rPr lang="en-US" sz="1800" b="1" dirty="0">
                <a:solidFill>
                  <a:schemeClr val="lt2"/>
                </a:solidFill>
                <a:latin typeface="Fira Sans Extra Condensed"/>
              </a:rPr>
              <a:t> data </a:t>
            </a:r>
            <a:r>
              <a:rPr lang="en-US" sz="1800" b="1" dirty="0" err="1">
                <a:solidFill>
                  <a:schemeClr val="lt2"/>
                </a:solidFill>
                <a:latin typeface="Fira Sans Extra Condensed"/>
              </a:rPr>
              <a:t>dari</a:t>
            </a:r>
            <a:r>
              <a:rPr lang="en-US" sz="1800" b="1" dirty="0">
                <a:solidFill>
                  <a:schemeClr val="lt2"/>
                </a:solidFill>
                <a:latin typeface="Fira Sans Extra Condensed"/>
              </a:rPr>
              <a:t> </a:t>
            </a:r>
            <a:r>
              <a:rPr lang="en-US" sz="1800" b="1" dirty="0" err="1">
                <a:solidFill>
                  <a:schemeClr val="lt2"/>
                </a:solidFill>
                <a:latin typeface="Fira Sans Extra Condensed"/>
              </a:rPr>
              <a:t>waktu</a:t>
            </a:r>
            <a:r>
              <a:rPr lang="en-US" sz="1800" b="1" dirty="0">
                <a:solidFill>
                  <a:schemeClr val="lt2"/>
                </a:solidFill>
                <a:latin typeface="Fira Sans Extra Condensed"/>
              </a:rPr>
              <a:t> </a:t>
            </a:r>
            <a:r>
              <a:rPr lang="en-US" sz="1800" b="1" dirty="0" err="1">
                <a:solidFill>
                  <a:schemeClr val="lt2"/>
                </a:solidFill>
                <a:latin typeface="Fira Sans Extra Condensed"/>
              </a:rPr>
              <a:t>ke</a:t>
            </a:r>
            <a:r>
              <a:rPr lang="en-US" sz="1800" b="1" dirty="0">
                <a:solidFill>
                  <a:schemeClr val="lt2"/>
                </a:solidFill>
                <a:latin typeface="Fira Sans Extra Condensed"/>
              </a:rPr>
              <a:t> </a:t>
            </a:r>
            <a:r>
              <a:rPr lang="en-US" sz="1800" b="1" dirty="0" err="1">
                <a:solidFill>
                  <a:schemeClr val="lt2"/>
                </a:solidFill>
                <a:latin typeface="Fira Sans Extra Condensed"/>
              </a:rPr>
              <a:t>waktu</a:t>
            </a:r>
            <a:endParaRPr sz="1800" b="1" dirty="0">
              <a:solidFill>
                <a:schemeClr val="lt2"/>
              </a:solidFill>
              <a:latin typeface="Fira Sans Extra Condensed"/>
              <a:sym typeface="Fira Sans Extra Condensed"/>
            </a:endParaRPr>
          </a:p>
        </p:txBody>
      </p:sp>
      <p:sp>
        <p:nvSpPr>
          <p:cNvPr id="1079" name="Google Shape;1079;p41"/>
          <p:cNvSpPr/>
          <p:nvPr/>
        </p:nvSpPr>
        <p:spPr>
          <a:xfrm>
            <a:off x="7496975" y="1473012"/>
            <a:ext cx="930300" cy="930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01</a:t>
            </a:r>
            <a:endParaRPr sz="3000" b="1">
              <a:solidFill>
                <a:schemeClr val="accent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081" name="Google Shape;1081;p41"/>
          <p:cNvSpPr/>
          <p:nvPr/>
        </p:nvSpPr>
        <p:spPr>
          <a:xfrm>
            <a:off x="716697" y="2252412"/>
            <a:ext cx="930300" cy="930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02</a:t>
            </a:r>
            <a:endParaRPr sz="3000" b="1">
              <a:solidFill>
                <a:schemeClr val="accent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405490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557EC-EF14-41DE-9209-221F34733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889" y="805776"/>
            <a:ext cx="7717500" cy="509100"/>
          </a:xfrm>
        </p:spPr>
        <p:txBody>
          <a:bodyPr/>
          <a:lstStyle/>
          <a:p>
            <a:r>
              <a:rPr lang="en-US" dirty="0" err="1"/>
              <a:t>Bentuk</a:t>
            </a:r>
            <a:r>
              <a:rPr lang="en-US" dirty="0"/>
              <a:t> Data </a:t>
            </a:r>
            <a:r>
              <a:rPr lang="en-US" dirty="0" err="1"/>
              <a:t>Deret</a:t>
            </a:r>
            <a:r>
              <a:rPr lang="en-US" dirty="0"/>
              <a:t> Waktu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A90720-4887-45AE-94FD-C209C2286D00}"/>
              </a:ext>
            </a:extLst>
          </p:cNvPr>
          <p:cNvSpPr/>
          <p:nvPr/>
        </p:nvSpPr>
        <p:spPr>
          <a:xfrm>
            <a:off x="800006" y="1923009"/>
            <a:ext cx="46297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1. </a:t>
            </a:r>
            <a:r>
              <a:rPr lang="en-US" b="1" dirty="0" err="1"/>
              <a:t>Univariat</a:t>
            </a:r>
            <a:r>
              <a:rPr lang="en-US" dirty="0"/>
              <a:t>: 1 </a:t>
            </a:r>
            <a:r>
              <a:rPr lang="en-US" dirty="0" err="1"/>
              <a:t>variabel</a:t>
            </a:r>
            <a:r>
              <a:rPr lang="en-US" dirty="0"/>
              <a:t> </a:t>
            </a:r>
            <a:r>
              <a:rPr lang="en-US" dirty="0" err="1"/>
              <a:t>tunggal</a:t>
            </a:r>
            <a:r>
              <a:rPr lang="en-US" dirty="0"/>
              <a:t> (</a:t>
            </a:r>
            <a:r>
              <a:rPr lang="en-US" dirty="0" err="1"/>
              <a:t>misalnya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saham</a:t>
            </a:r>
            <a:r>
              <a:rPr lang="en-US" dirty="0"/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47F4CA-8110-4A3C-AF71-EB66C8160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788" y="1563415"/>
            <a:ext cx="2847975" cy="16002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98C887F-88A3-4F46-9D6D-6792667CE78C}"/>
              </a:ext>
            </a:extLst>
          </p:cNvPr>
          <p:cNvSpPr/>
          <p:nvPr/>
        </p:nvSpPr>
        <p:spPr>
          <a:xfrm>
            <a:off x="828902" y="2571750"/>
            <a:ext cx="46297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2. </a:t>
            </a:r>
            <a:r>
              <a:rPr lang="en-US" b="1" dirty="0" err="1"/>
              <a:t>Multivariat</a:t>
            </a:r>
            <a:r>
              <a:rPr lang="en-US" dirty="0"/>
              <a:t>: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variabel</a:t>
            </a:r>
            <a:r>
              <a:rPr lang="en-US" dirty="0"/>
              <a:t> (</a:t>
            </a:r>
            <a:r>
              <a:rPr lang="en-US" dirty="0" err="1"/>
              <a:t>misalnya</a:t>
            </a:r>
            <a:r>
              <a:rPr lang="en-US" dirty="0"/>
              <a:t> </a:t>
            </a:r>
            <a:r>
              <a:rPr lang="en-US" dirty="0" err="1"/>
              <a:t>suhu</a:t>
            </a:r>
            <a:r>
              <a:rPr lang="en-US" dirty="0"/>
              <a:t>, </a:t>
            </a:r>
            <a:r>
              <a:rPr lang="en-US" dirty="0" err="1"/>
              <a:t>kelembaban</a:t>
            </a:r>
            <a:r>
              <a:rPr lang="en-US" dirty="0"/>
              <a:t>, </a:t>
            </a:r>
            <a:r>
              <a:rPr lang="en-US" dirty="0" err="1"/>
              <a:t>curah</a:t>
            </a:r>
            <a:r>
              <a:rPr lang="en-US" dirty="0"/>
              <a:t> </a:t>
            </a:r>
            <a:r>
              <a:rPr lang="en-US" dirty="0" err="1"/>
              <a:t>hujan</a:t>
            </a:r>
            <a:r>
              <a:rPr lang="en-US" dirty="0"/>
              <a:t>).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EC89C0-38D7-4A3B-BDAC-C6F4BF4763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4788" y="3613824"/>
            <a:ext cx="314325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938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0"/>
          <p:cNvSpPr/>
          <p:nvPr/>
        </p:nvSpPr>
        <p:spPr>
          <a:xfrm>
            <a:off x="2620513" y="1317175"/>
            <a:ext cx="1578900" cy="157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20"/>
          <p:cNvSpPr/>
          <p:nvPr/>
        </p:nvSpPr>
        <p:spPr>
          <a:xfrm>
            <a:off x="2620513" y="3146055"/>
            <a:ext cx="1578900" cy="1578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20"/>
          <p:cNvSpPr/>
          <p:nvPr/>
        </p:nvSpPr>
        <p:spPr>
          <a:xfrm>
            <a:off x="4944588" y="1326250"/>
            <a:ext cx="1578900" cy="1578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20"/>
          <p:cNvSpPr/>
          <p:nvPr/>
        </p:nvSpPr>
        <p:spPr>
          <a:xfrm>
            <a:off x="4944588" y="3155130"/>
            <a:ext cx="1578900" cy="1578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20"/>
          <p:cNvSpPr txBox="1">
            <a:spLocks noGrp="1"/>
          </p:cNvSpPr>
          <p:nvPr>
            <p:ph type="title"/>
          </p:nvPr>
        </p:nvSpPr>
        <p:spPr>
          <a:xfrm>
            <a:off x="713225" y="418500"/>
            <a:ext cx="7717500" cy="50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SzPts val="1100"/>
            </a:pPr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/>
              <a:t>Deret</a:t>
            </a:r>
            <a:r>
              <a:rPr lang="en-US" dirty="0"/>
              <a:t> Waktu (Overview)</a:t>
            </a:r>
            <a:endParaRPr dirty="0"/>
          </a:p>
        </p:txBody>
      </p:sp>
      <p:sp>
        <p:nvSpPr>
          <p:cNvPr id="297" name="Google Shape;297;p20"/>
          <p:cNvSpPr/>
          <p:nvPr/>
        </p:nvSpPr>
        <p:spPr>
          <a:xfrm>
            <a:off x="2820475" y="1526200"/>
            <a:ext cx="1179000" cy="1179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</a:t>
            </a:r>
            <a:endParaRPr sz="3000" b="1" dirty="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98" name="Google Shape;298;p20"/>
          <p:cNvSpPr/>
          <p:nvPr/>
        </p:nvSpPr>
        <p:spPr>
          <a:xfrm>
            <a:off x="5144543" y="1526200"/>
            <a:ext cx="1179000" cy="1179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</a:t>
            </a:r>
            <a:endParaRPr sz="3000" b="1" dirty="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99" name="Google Shape;299;p20"/>
          <p:cNvSpPr/>
          <p:nvPr/>
        </p:nvSpPr>
        <p:spPr>
          <a:xfrm>
            <a:off x="2820486" y="3355075"/>
            <a:ext cx="1179000" cy="1179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</a:t>
            </a:r>
            <a:endParaRPr sz="3000" b="1" dirty="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00" name="Google Shape;300;p20"/>
          <p:cNvSpPr/>
          <p:nvPr/>
        </p:nvSpPr>
        <p:spPr>
          <a:xfrm>
            <a:off x="5144554" y="3346000"/>
            <a:ext cx="1179000" cy="1179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</a:t>
            </a:r>
            <a:endParaRPr sz="3000" b="1" dirty="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03" name="Google Shape;303;p20"/>
          <p:cNvSpPr txBox="1"/>
          <p:nvPr/>
        </p:nvSpPr>
        <p:spPr>
          <a:xfrm>
            <a:off x="6772048" y="1408925"/>
            <a:ext cx="1394100" cy="4563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1600" b="1" dirty="0">
                <a:solidFill>
                  <a:schemeClr val="dk1"/>
                </a:solidFill>
                <a:latin typeface="Fira Sans Extra Condensed"/>
              </a:rPr>
              <a:t>Seasonal (S)</a:t>
            </a:r>
            <a:endParaRPr sz="1600" b="1" dirty="0">
              <a:solidFill>
                <a:schemeClr val="dk1"/>
              </a:solidFill>
              <a:latin typeface="Fira Sans Extra Condensed"/>
              <a:sym typeface="Fira Sans Extra Condensed"/>
            </a:endParaRPr>
          </a:p>
        </p:txBody>
      </p:sp>
      <p:sp>
        <p:nvSpPr>
          <p:cNvPr id="306" name="Google Shape;306;p20"/>
          <p:cNvSpPr txBox="1"/>
          <p:nvPr/>
        </p:nvSpPr>
        <p:spPr>
          <a:xfrm>
            <a:off x="977850" y="1413907"/>
            <a:ext cx="1394100" cy="4563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/>
            <a:r>
              <a:rPr lang="en-US" sz="1600" b="1" dirty="0">
                <a:solidFill>
                  <a:schemeClr val="dk1"/>
                </a:solidFill>
                <a:latin typeface="Fira Sans Extra Condensed"/>
              </a:rPr>
              <a:t>Trend (T)</a:t>
            </a:r>
            <a:endParaRPr sz="1600" b="1" dirty="0">
              <a:solidFill>
                <a:schemeClr val="dk1"/>
              </a:solidFill>
              <a:latin typeface="Fira Sans Extra Condensed"/>
              <a:sym typeface="Fira Sans Extra Condensed"/>
            </a:endParaRPr>
          </a:p>
        </p:txBody>
      </p:sp>
      <p:sp>
        <p:nvSpPr>
          <p:cNvPr id="309" name="Google Shape;309;p20"/>
          <p:cNvSpPr txBox="1"/>
          <p:nvPr/>
        </p:nvSpPr>
        <p:spPr>
          <a:xfrm>
            <a:off x="977840" y="3218230"/>
            <a:ext cx="1394100" cy="461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/>
            <a:r>
              <a:rPr lang="en-US" sz="1600" b="1" dirty="0">
                <a:solidFill>
                  <a:schemeClr val="dk1"/>
                </a:solidFill>
                <a:latin typeface="Fira Sans Extra Condensed"/>
              </a:rPr>
              <a:t>Cyclical (C)</a:t>
            </a:r>
            <a:endParaRPr sz="1600" b="1" dirty="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12" name="Google Shape;312;p20"/>
          <p:cNvSpPr txBox="1"/>
          <p:nvPr/>
        </p:nvSpPr>
        <p:spPr>
          <a:xfrm>
            <a:off x="6772048" y="3263762"/>
            <a:ext cx="1394100" cy="461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1600" b="1" dirty="0">
                <a:solidFill>
                  <a:schemeClr val="dk1"/>
                </a:solidFill>
                <a:latin typeface="Fira Sans Extra Condensed"/>
              </a:rPr>
              <a:t>Irregular</a:t>
            </a:r>
            <a:r>
              <a:rPr lang="en-US" sz="1600" dirty="0"/>
              <a:t>/</a:t>
            </a:r>
            <a:r>
              <a:rPr lang="en-US" sz="1600" b="1" dirty="0">
                <a:solidFill>
                  <a:schemeClr val="dk1"/>
                </a:solidFill>
                <a:latin typeface="Fira Sans Extra Condensed"/>
              </a:rPr>
              <a:t>Random (I)</a:t>
            </a:r>
            <a:endParaRPr sz="1600" b="1" dirty="0">
              <a:solidFill>
                <a:schemeClr val="dk1"/>
              </a:solidFill>
              <a:latin typeface="Fira Sans Extra Condensed"/>
              <a:sym typeface="Fira Sans Extra Condense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9"/>
          <p:cNvSpPr txBox="1">
            <a:spLocks noGrp="1"/>
          </p:cNvSpPr>
          <p:nvPr>
            <p:ph type="title"/>
          </p:nvPr>
        </p:nvSpPr>
        <p:spPr>
          <a:xfrm>
            <a:off x="971954" y="320981"/>
            <a:ext cx="5488875" cy="50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>
              <a:buSzPts val="1100"/>
            </a:pPr>
            <a:r>
              <a:rPr lang="en-US" dirty="0"/>
              <a:t>1. </a:t>
            </a:r>
            <a:r>
              <a:rPr lang="en-US" dirty="0" err="1"/>
              <a:t>Komponen</a:t>
            </a:r>
            <a:r>
              <a:rPr lang="en-US" dirty="0"/>
              <a:t> Trend</a:t>
            </a:r>
            <a:endParaRPr dirty="0"/>
          </a:p>
        </p:txBody>
      </p:sp>
      <p:sp>
        <p:nvSpPr>
          <p:cNvPr id="232" name="Google Shape;232;p19"/>
          <p:cNvSpPr/>
          <p:nvPr/>
        </p:nvSpPr>
        <p:spPr>
          <a:xfrm rot="-5400000">
            <a:off x="2089810" y="-279051"/>
            <a:ext cx="1022399" cy="394198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9"/>
          <p:cNvSpPr/>
          <p:nvPr/>
        </p:nvSpPr>
        <p:spPr>
          <a:xfrm rot="5400000" flipH="1">
            <a:off x="6212510" y="-114041"/>
            <a:ext cx="1006691" cy="359625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9"/>
          <p:cNvSpPr txBox="1"/>
          <p:nvPr/>
        </p:nvSpPr>
        <p:spPr>
          <a:xfrm>
            <a:off x="961601" y="1512239"/>
            <a:ext cx="3461087" cy="3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nn-NO" sz="1600" dirty="0">
                <a:solidFill>
                  <a:schemeClr val="dk1"/>
                </a:solidFill>
                <a:latin typeface="Roboto"/>
                <a:ea typeface="Roboto"/>
              </a:rPr>
              <a:t>Trend adalah arah pergerakan data jangka panjang, bisa naik atau turun.</a:t>
            </a:r>
            <a:endParaRPr lang="en-US" sz="1600" dirty="0">
              <a:solidFill>
                <a:schemeClr val="dk1"/>
              </a:solidFill>
              <a:latin typeface="Roboto"/>
              <a:ea typeface="Roboto"/>
            </a:endParaRPr>
          </a:p>
        </p:txBody>
      </p:sp>
      <p:sp>
        <p:nvSpPr>
          <p:cNvPr id="238" name="Google Shape;238;p19"/>
          <p:cNvSpPr txBox="1"/>
          <p:nvPr/>
        </p:nvSpPr>
        <p:spPr>
          <a:xfrm>
            <a:off x="4946698" y="2767875"/>
            <a:ext cx="3567284" cy="3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1200" dirty="0">
                <a:solidFill>
                  <a:schemeClr val="dk1"/>
                </a:solidFill>
                <a:latin typeface="Roboto"/>
                <a:ea typeface="Roboto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Roboto"/>
                <a:ea typeface="Roboto"/>
              </a:rPr>
              <a:t>Contoh</a:t>
            </a:r>
            <a:r>
              <a:rPr lang="en-US" sz="1200" dirty="0">
                <a:solidFill>
                  <a:schemeClr val="dk1"/>
                </a:solidFill>
                <a:latin typeface="Roboto"/>
                <a:ea typeface="Roboto"/>
              </a:rPr>
              <a:t>:</a:t>
            </a:r>
          </a:p>
          <a:p>
            <a:pPr marL="228600" lvl="0" indent="-228600">
              <a:buAutoNum type="arabicPeriod"/>
            </a:pPr>
            <a:r>
              <a:rPr lang="en-US" sz="1200" dirty="0" err="1">
                <a:solidFill>
                  <a:schemeClr val="dk1"/>
                </a:solidFill>
                <a:latin typeface="Roboto"/>
                <a:ea typeface="Roboto"/>
              </a:rPr>
              <a:t>Jumlah</a:t>
            </a:r>
            <a:r>
              <a:rPr lang="en-US" sz="1200" dirty="0">
                <a:solidFill>
                  <a:schemeClr val="dk1"/>
                </a:solidFill>
                <a:latin typeface="Roboto"/>
                <a:ea typeface="Roboto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Roboto"/>
                <a:ea typeface="Roboto"/>
              </a:rPr>
              <a:t>pengguna</a:t>
            </a:r>
            <a:r>
              <a:rPr lang="en-US" sz="1200" dirty="0">
                <a:solidFill>
                  <a:schemeClr val="dk1"/>
                </a:solidFill>
                <a:latin typeface="Roboto"/>
                <a:ea typeface="Roboto"/>
              </a:rPr>
              <a:t> internet Indonesia </a:t>
            </a:r>
            <a:r>
              <a:rPr lang="en-US" sz="1200" dirty="0" err="1">
                <a:solidFill>
                  <a:schemeClr val="dk1"/>
                </a:solidFill>
                <a:latin typeface="Roboto"/>
                <a:ea typeface="Roboto"/>
              </a:rPr>
              <a:t>meningkat</a:t>
            </a:r>
            <a:r>
              <a:rPr lang="en-US" sz="1200" dirty="0">
                <a:solidFill>
                  <a:schemeClr val="dk1"/>
                </a:solidFill>
                <a:latin typeface="Roboto"/>
                <a:ea typeface="Roboto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Roboto"/>
                <a:ea typeface="Roboto"/>
              </a:rPr>
              <a:t>dari</a:t>
            </a:r>
            <a:r>
              <a:rPr lang="en-US" sz="1200" dirty="0">
                <a:solidFill>
                  <a:schemeClr val="dk1"/>
                </a:solidFill>
                <a:latin typeface="Roboto"/>
                <a:ea typeface="Roboto"/>
              </a:rPr>
              <a:t> 2010-2025</a:t>
            </a:r>
          </a:p>
          <a:p>
            <a:pPr marL="228600" lvl="0" indent="-228600">
              <a:buAutoNum type="arabicPeriod"/>
            </a:pPr>
            <a:r>
              <a:rPr lang="en-US" sz="1200" dirty="0" err="1"/>
              <a:t>Indeks</a:t>
            </a:r>
            <a:r>
              <a:rPr lang="en-US" sz="1200" dirty="0"/>
              <a:t> </a:t>
            </a:r>
            <a:r>
              <a:rPr lang="en-US" sz="1200" dirty="0" err="1"/>
              <a:t>harga</a:t>
            </a:r>
            <a:r>
              <a:rPr lang="en-US" sz="1200" dirty="0"/>
              <a:t> </a:t>
            </a:r>
            <a:r>
              <a:rPr lang="en-US" sz="1200" dirty="0" err="1"/>
              <a:t>properti</a:t>
            </a:r>
            <a:r>
              <a:rPr lang="en-US" sz="1200" dirty="0"/>
              <a:t> </a:t>
            </a:r>
            <a:r>
              <a:rPr lang="en-US" sz="1200" dirty="0" err="1"/>
              <a:t>terus</a:t>
            </a:r>
            <a:r>
              <a:rPr lang="en-US" sz="1200" dirty="0"/>
              <a:t> naik </a:t>
            </a:r>
            <a:r>
              <a:rPr lang="en-US" sz="1200" dirty="0" err="1"/>
              <a:t>dalam</a:t>
            </a:r>
            <a:r>
              <a:rPr lang="en-US" sz="1200" dirty="0"/>
              <a:t> 10 </a:t>
            </a:r>
            <a:r>
              <a:rPr lang="en-US" sz="1200" dirty="0" err="1"/>
              <a:t>tahun</a:t>
            </a:r>
            <a:r>
              <a:rPr lang="en-US" sz="1200" dirty="0"/>
              <a:t> </a:t>
            </a:r>
            <a:r>
              <a:rPr lang="en-US" sz="1200" dirty="0" err="1"/>
              <a:t>terakhir</a:t>
            </a:r>
            <a:r>
              <a:rPr lang="en-US" sz="1200" dirty="0"/>
              <a:t>.</a:t>
            </a:r>
            <a:endParaRPr lang="en-US" sz="1200" dirty="0">
              <a:solidFill>
                <a:schemeClr val="dk1"/>
              </a:solidFill>
              <a:latin typeface="Roboto"/>
              <a:ea typeface="Roboto"/>
            </a:endParaRPr>
          </a:p>
        </p:txBody>
      </p:sp>
      <p:sp>
        <p:nvSpPr>
          <p:cNvPr id="239" name="Google Shape;239;p19"/>
          <p:cNvSpPr txBox="1"/>
          <p:nvPr/>
        </p:nvSpPr>
        <p:spPr>
          <a:xfrm>
            <a:off x="4917728" y="1369909"/>
            <a:ext cx="3444268" cy="644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/>
            <a:r>
              <a:rPr lang="en-US" sz="1600" dirty="0">
                <a:solidFill>
                  <a:schemeClr val="dk1"/>
                </a:solidFill>
                <a:latin typeface="Roboto"/>
                <a:ea typeface="Roboto"/>
              </a:rPr>
              <a:t>Trend </a:t>
            </a:r>
            <a:r>
              <a:rPr lang="en-US" sz="1600" dirty="0" err="1">
                <a:solidFill>
                  <a:schemeClr val="dk1"/>
                </a:solidFill>
                <a:latin typeface="Roboto"/>
                <a:ea typeface="Roboto"/>
              </a:rPr>
              <a:t>tidak</a:t>
            </a:r>
            <a:r>
              <a:rPr lang="en-US" sz="1600" dirty="0">
                <a:solidFill>
                  <a:schemeClr val="dk1"/>
                </a:solidFill>
                <a:latin typeface="Roboto"/>
                <a:ea typeface="Roboto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Roboto"/>
                <a:ea typeface="Roboto"/>
              </a:rPr>
              <a:t>harus</a:t>
            </a:r>
            <a:r>
              <a:rPr lang="en-US" sz="1600" dirty="0">
                <a:solidFill>
                  <a:schemeClr val="dk1"/>
                </a:solidFill>
                <a:latin typeface="Roboto"/>
                <a:ea typeface="Roboto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Roboto"/>
                <a:ea typeface="Roboto"/>
              </a:rPr>
              <a:t>lurus</a:t>
            </a:r>
            <a:r>
              <a:rPr lang="en-US" sz="1600" dirty="0">
                <a:solidFill>
                  <a:schemeClr val="dk1"/>
                </a:solidFill>
                <a:latin typeface="Roboto"/>
                <a:ea typeface="Roboto"/>
              </a:rPr>
              <a:t>, </a:t>
            </a:r>
            <a:r>
              <a:rPr lang="en-US" sz="1600" dirty="0" err="1">
                <a:solidFill>
                  <a:schemeClr val="dk1"/>
                </a:solidFill>
                <a:latin typeface="Roboto"/>
                <a:ea typeface="Roboto"/>
              </a:rPr>
              <a:t>bisa</a:t>
            </a:r>
            <a:r>
              <a:rPr lang="en-US" sz="1600" dirty="0">
                <a:solidFill>
                  <a:schemeClr val="dk1"/>
                </a:solidFill>
                <a:latin typeface="Roboto"/>
                <a:ea typeface="Roboto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Roboto"/>
                <a:ea typeface="Roboto"/>
              </a:rPr>
              <a:t>berbentuk</a:t>
            </a:r>
            <a:r>
              <a:rPr lang="en-US" sz="1600" dirty="0">
                <a:solidFill>
                  <a:schemeClr val="dk1"/>
                </a:solidFill>
                <a:latin typeface="Roboto"/>
                <a:ea typeface="Roboto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Roboto"/>
                <a:ea typeface="Roboto"/>
              </a:rPr>
              <a:t>kurva</a:t>
            </a:r>
            <a:r>
              <a:rPr lang="en-US" sz="1600" dirty="0">
                <a:solidFill>
                  <a:schemeClr val="dk1"/>
                </a:solidFill>
                <a:latin typeface="Roboto"/>
                <a:ea typeface="Roboto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Roboto"/>
                <a:ea typeface="Roboto"/>
              </a:rPr>
              <a:t>jangka</a:t>
            </a:r>
            <a:r>
              <a:rPr lang="en-US" sz="1600" dirty="0">
                <a:solidFill>
                  <a:schemeClr val="dk1"/>
                </a:solidFill>
                <a:latin typeface="Roboto"/>
                <a:ea typeface="Roboto"/>
              </a:rPr>
              <a:t> Panjang</a:t>
            </a:r>
            <a:endParaRPr sz="1600" b="1" dirty="0">
              <a:solidFill>
                <a:schemeClr val="accent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44" name="Google Shape;244;p19"/>
          <p:cNvSpPr/>
          <p:nvPr/>
        </p:nvSpPr>
        <p:spPr>
          <a:xfrm>
            <a:off x="971954" y="2436375"/>
            <a:ext cx="3600874" cy="1022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9"/>
          <p:cNvSpPr/>
          <p:nvPr/>
        </p:nvSpPr>
        <p:spPr>
          <a:xfrm>
            <a:off x="4916368" y="2412802"/>
            <a:ext cx="3397933" cy="1022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037F68-8F3E-4AD7-99E1-0351A0DAEE5C}"/>
              </a:ext>
            </a:extLst>
          </p:cNvPr>
          <p:cNvSpPr/>
          <p:nvPr/>
        </p:nvSpPr>
        <p:spPr>
          <a:xfrm>
            <a:off x="3008338" y="4389560"/>
            <a:ext cx="26312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dk1"/>
                </a:solidFill>
                <a:latin typeface="Roboto"/>
                <a:ea typeface="Roboto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B7CD9D-1634-4642-B0D2-4FFF83DB9D27}"/>
              </a:ext>
            </a:extLst>
          </p:cNvPr>
          <p:cNvSpPr/>
          <p:nvPr/>
        </p:nvSpPr>
        <p:spPr>
          <a:xfrm>
            <a:off x="1140571" y="2472976"/>
            <a:ext cx="32636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chemeClr val="dk1"/>
                </a:solidFill>
                <a:latin typeface="Roboto"/>
                <a:ea typeface="Roboto"/>
              </a:rPr>
              <a:t>Ciri-ciri</a:t>
            </a:r>
            <a:r>
              <a:rPr lang="en-US" sz="1200" dirty="0">
                <a:solidFill>
                  <a:schemeClr val="dk1"/>
                </a:solidFill>
                <a:latin typeface="Roboto"/>
                <a:ea typeface="Roboto"/>
              </a:rPr>
              <a:t>:</a:t>
            </a:r>
          </a:p>
          <a:p>
            <a:pPr marL="228600" indent="-228600">
              <a:buAutoNum type="arabicPeriod"/>
            </a:pPr>
            <a:r>
              <a:rPr lang="pt-BR" sz="1200" dirty="0"/>
              <a:t>Terlihat jelas pada data dalam periode lama.</a:t>
            </a:r>
          </a:p>
          <a:p>
            <a:pPr marL="228600" indent="-228600">
              <a:buAutoNum type="arabicPeriod"/>
            </a:pPr>
            <a:r>
              <a:rPr lang="en-US" sz="1200" dirty="0" err="1"/>
              <a:t>Tidak</a:t>
            </a:r>
            <a:r>
              <a:rPr lang="en-US" sz="1200" dirty="0"/>
              <a:t> </a:t>
            </a:r>
            <a:r>
              <a:rPr lang="en-US" sz="1200" dirty="0" err="1"/>
              <a:t>dipengaruhi</a:t>
            </a:r>
            <a:r>
              <a:rPr lang="en-US" sz="1200" dirty="0"/>
              <a:t> </a:t>
            </a:r>
            <a:r>
              <a:rPr lang="en-US" sz="1200" dirty="0" err="1"/>
              <a:t>fluktuasi</a:t>
            </a:r>
            <a:r>
              <a:rPr lang="en-US" sz="1200" dirty="0"/>
              <a:t> </a:t>
            </a:r>
            <a:r>
              <a:rPr lang="en-US" sz="1200" dirty="0" err="1"/>
              <a:t>musiman</a:t>
            </a:r>
            <a:r>
              <a:rPr lang="en-US" sz="1200" dirty="0"/>
              <a:t> </a:t>
            </a:r>
            <a:r>
              <a:rPr lang="en-US" sz="1200" dirty="0" err="1"/>
              <a:t>jangka</a:t>
            </a:r>
            <a:r>
              <a:rPr lang="en-US" sz="1200" dirty="0"/>
              <a:t> </a:t>
            </a:r>
            <a:r>
              <a:rPr lang="en-US" sz="1200" dirty="0" err="1"/>
              <a:t>pendek</a:t>
            </a:r>
            <a:r>
              <a:rPr lang="en-US" sz="1200" dirty="0"/>
              <a:t>.</a:t>
            </a:r>
            <a:endParaRPr lang="en-US" sz="1200" dirty="0">
              <a:solidFill>
                <a:schemeClr val="dk1"/>
              </a:solidFill>
              <a:latin typeface="Roboto"/>
              <a:ea typeface="Roboto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79FFD5-BF22-48E5-9F55-CED6D36EC9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6391" y="3620262"/>
            <a:ext cx="2399955" cy="13439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9"/>
          <p:cNvSpPr txBox="1">
            <a:spLocks noGrp="1"/>
          </p:cNvSpPr>
          <p:nvPr>
            <p:ph type="title"/>
          </p:nvPr>
        </p:nvSpPr>
        <p:spPr>
          <a:xfrm>
            <a:off x="971954" y="320981"/>
            <a:ext cx="5488875" cy="50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>
              <a:buSzPts val="1100"/>
            </a:pPr>
            <a:r>
              <a:rPr lang="id-ID" dirty="0"/>
              <a:t>2</a:t>
            </a:r>
            <a:r>
              <a:rPr lang="en-US" dirty="0" smtClean="0"/>
              <a:t>. </a:t>
            </a:r>
            <a:r>
              <a:rPr lang="en-US" dirty="0" err="1"/>
              <a:t>Komponen</a:t>
            </a:r>
            <a:r>
              <a:rPr lang="en-US" dirty="0"/>
              <a:t> Seasonal</a:t>
            </a:r>
            <a:endParaRPr dirty="0"/>
          </a:p>
        </p:txBody>
      </p:sp>
      <p:sp>
        <p:nvSpPr>
          <p:cNvPr id="232" name="Google Shape;232;p19"/>
          <p:cNvSpPr/>
          <p:nvPr/>
        </p:nvSpPr>
        <p:spPr>
          <a:xfrm rot="-5400000">
            <a:off x="3778760" y="-1968002"/>
            <a:ext cx="1022399" cy="731988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9"/>
          <p:cNvSpPr txBox="1"/>
          <p:nvPr/>
        </p:nvSpPr>
        <p:spPr>
          <a:xfrm>
            <a:off x="961601" y="1512239"/>
            <a:ext cx="6816178" cy="3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600" dirty="0">
                <a:solidFill>
                  <a:schemeClr val="dk1"/>
                </a:solidFill>
                <a:latin typeface="Roboto"/>
                <a:ea typeface="Roboto"/>
              </a:rPr>
              <a:t>Seasonal </a:t>
            </a:r>
            <a:r>
              <a:rPr lang="en-US" sz="1600" dirty="0" err="1">
                <a:solidFill>
                  <a:schemeClr val="dk1"/>
                </a:solidFill>
                <a:latin typeface="Roboto"/>
                <a:ea typeface="Roboto"/>
              </a:rPr>
              <a:t>adalah</a:t>
            </a:r>
            <a:r>
              <a:rPr lang="en-US" sz="1600" dirty="0">
                <a:solidFill>
                  <a:schemeClr val="dk1"/>
                </a:solidFill>
                <a:latin typeface="Roboto"/>
                <a:ea typeface="Roboto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Roboto"/>
                <a:ea typeface="Roboto"/>
              </a:rPr>
              <a:t>pola</a:t>
            </a:r>
            <a:r>
              <a:rPr lang="en-US" sz="1600" dirty="0">
                <a:solidFill>
                  <a:schemeClr val="dk1"/>
                </a:solidFill>
                <a:latin typeface="Roboto"/>
                <a:ea typeface="Roboto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Roboto"/>
                <a:ea typeface="Roboto"/>
              </a:rPr>
              <a:t>berulang</a:t>
            </a:r>
            <a:r>
              <a:rPr lang="en-US" sz="1600" dirty="0">
                <a:solidFill>
                  <a:schemeClr val="dk1"/>
                </a:solidFill>
                <a:latin typeface="Roboto"/>
                <a:ea typeface="Roboto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Roboto"/>
                <a:ea typeface="Roboto"/>
              </a:rPr>
              <a:t>secara</a:t>
            </a:r>
            <a:r>
              <a:rPr lang="en-US" sz="1600" dirty="0">
                <a:solidFill>
                  <a:schemeClr val="dk1"/>
                </a:solidFill>
                <a:latin typeface="Roboto"/>
                <a:ea typeface="Roboto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Roboto"/>
                <a:ea typeface="Roboto"/>
              </a:rPr>
              <a:t>periodik</a:t>
            </a:r>
            <a:r>
              <a:rPr lang="en-US" sz="1600" dirty="0">
                <a:solidFill>
                  <a:schemeClr val="dk1"/>
                </a:solidFill>
                <a:latin typeface="Roboto"/>
                <a:ea typeface="Roboto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Roboto"/>
                <a:ea typeface="Roboto"/>
              </a:rPr>
              <a:t>dalam</a:t>
            </a:r>
            <a:r>
              <a:rPr lang="en-US" sz="1600" dirty="0">
                <a:solidFill>
                  <a:schemeClr val="dk1"/>
                </a:solidFill>
                <a:latin typeface="Roboto"/>
                <a:ea typeface="Roboto"/>
              </a:rPr>
              <a:t> interval </a:t>
            </a:r>
            <a:r>
              <a:rPr lang="en-US" sz="1600" dirty="0" err="1">
                <a:solidFill>
                  <a:schemeClr val="dk1"/>
                </a:solidFill>
                <a:latin typeface="Roboto"/>
                <a:ea typeface="Roboto"/>
              </a:rPr>
              <a:t>tertentu</a:t>
            </a:r>
            <a:r>
              <a:rPr lang="en-US" sz="1600" dirty="0">
                <a:solidFill>
                  <a:schemeClr val="dk1"/>
                </a:solidFill>
                <a:latin typeface="Roboto"/>
                <a:ea typeface="Roboto"/>
              </a:rPr>
              <a:t>, </a:t>
            </a:r>
            <a:r>
              <a:rPr lang="en-US" sz="1600" dirty="0" err="1">
                <a:solidFill>
                  <a:schemeClr val="dk1"/>
                </a:solidFill>
                <a:latin typeface="Roboto"/>
                <a:ea typeface="Roboto"/>
              </a:rPr>
              <a:t>misalnya</a:t>
            </a:r>
            <a:r>
              <a:rPr lang="en-US" sz="1600" dirty="0">
                <a:solidFill>
                  <a:schemeClr val="dk1"/>
                </a:solidFill>
                <a:latin typeface="Roboto"/>
                <a:ea typeface="Roboto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Roboto"/>
                <a:ea typeface="Roboto"/>
              </a:rPr>
              <a:t>bulanan</a:t>
            </a:r>
            <a:r>
              <a:rPr lang="en-US" sz="1600" dirty="0">
                <a:solidFill>
                  <a:schemeClr val="dk1"/>
                </a:solidFill>
                <a:latin typeface="Roboto"/>
                <a:ea typeface="Roboto"/>
              </a:rPr>
              <a:t>, </a:t>
            </a:r>
            <a:r>
              <a:rPr lang="en-US" sz="1600" dirty="0" err="1">
                <a:solidFill>
                  <a:schemeClr val="dk1"/>
                </a:solidFill>
                <a:latin typeface="Roboto"/>
                <a:ea typeface="Roboto"/>
              </a:rPr>
              <a:t>kuartalan</a:t>
            </a:r>
            <a:r>
              <a:rPr lang="en-US" sz="1600" dirty="0">
                <a:solidFill>
                  <a:schemeClr val="dk1"/>
                </a:solidFill>
                <a:latin typeface="Roboto"/>
                <a:ea typeface="Roboto"/>
              </a:rPr>
              <a:t>, </a:t>
            </a:r>
            <a:r>
              <a:rPr lang="en-US" sz="1600" dirty="0" err="1">
                <a:solidFill>
                  <a:schemeClr val="dk1"/>
                </a:solidFill>
                <a:latin typeface="Roboto"/>
                <a:ea typeface="Roboto"/>
              </a:rPr>
              <a:t>atau</a:t>
            </a:r>
            <a:r>
              <a:rPr lang="en-US" sz="1600" dirty="0">
                <a:solidFill>
                  <a:schemeClr val="dk1"/>
                </a:solidFill>
                <a:latin typeface="Roboto"/>
                <a:ea typeface="Roboto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Roboto"/>
                <a:ea typeface="Roboto"/>
              </a:rPr>
              <a:t>tahunan</a:t>
            </a:r>
            <a:r>
              <a:rPr lang="en-US" sz="1600" dirty="0">
                <a:solidFill>
                  <a:schemeClr val="dk1"/>
                </a:solidFill>
                <a:latin typeface="Roboto"/>
                <a:ea typeface="Roboto"/>
              </a:rPr>
              <a:t>.</a:t>
            </a:r>
          </a:p>
        </p:txBody>
      </p:sp>
      <p:sp>
        <p:nvSpPr>
          <p:cNvPr id="238" name="Google Shape;238;p19"/>
          <p:cNvSpPr txBox="1"/>
          <p:nvPr/>
        </p:nvSpPr>
        <p:spPr>
          <a:xfrm>
            <a:off x="4946698" y="2767875"/>
            <a:ext cx="3567284" cy="3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1200" dirty="0">
                <a:solidFill>
                  <a:schemeClr val="dk1"/>
                </a:solidFill>
                <a:latin typeface="Roboto"/>
                <a:ea typeface="Roboto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Roboto"/>
                <a:ea typeface="Roboto"/>
              </a:rPr>
              <a:t>Contoh</a:t>
            </a:r>
            <a:r>
              <a:rPr lang="en-US" sz="1200" dirty="0">
                <a:solidFill>
                  <a:schemeClr val="dk1"/>
                </a:solidFill>
                <a:latin typeface="Roboto"/>
                <a:ea typeface="Roboto"/>
              </a:rPr>
              <a:t>:</a:t>
            </a:r>
          </a:p>
          <a:p>
            <a:pPr marL="228600" lvl="0" indent="-228600">
              <a:buAutoNum type="arabicPeriod"/>
            </a:pPr>
            <a:r>
              <a:rPr lang="en-US" sz="1200" dirty="0" err="1"/>
              <a:t>Penjualan</a:t>
            </a:r>
            <a:r>
              <a:rPr lang="en-US" sz="1200" dirty="0"/>
              <a:t> </a:t>
            </a:r>
            <a:r>
              <a:rPr lang="en-US" sz="1200" dirty="0" err="1"/>
              <a:t>pakaian</a:t>
            </a:r>
            <a:r>
              <a:rPr lang="en-US" sz="1200" dirty="0"/>
              <a:t> </a:t>
            </a:r>
            <a:r>
              <a:rPr lang="en-US" sz="1200" dirty="0" err="1"/>
              <a:t>meningkat</a:t>
            </a:r>
            <a:r>
              <a:rPr lang="en-US" sz="1200" dirty="0"/>
              <a:t> </a:t>
            </a:r>
            <a:r>
              <a:rPr lang="en-US" sz="1200" dirty="0" err="1"/>
              <a:t>menjelang</a:t>
            </a:r>
            <a:r>
              <a:rPr lang="en-US" sz="1200" dirty="0"/>
              <a:t> </a:t>
            </a:r>
            <a:r>
              <a:rPr lang="en-US" sz="1200" dirty="0" err="1"/>
              <a:t>Lebaran</a:t>
            </a:r>
            <a:r>
              <a:rPr lang="en-US" sz="1200" dirty="0"/>
              <a:t>. </a:t>
            </a:r>
          </a:p>
          <a:p>
            <a:pPr marL="228600" lvl="0" indent="-228600">
              <a:buAutoNum type="arabicPeriod"/>
            </a:pPr>
            <a:r>
              <a:rPr lang="en-US" sz="1200" dirty="0" err="1"/>
              <a:t>Konsumsi</a:t>
            </a:r>
            <a:r>
              <a:rPr lang="en-US" sz="1200" dirty="0"/>
              <a:t> </a:t>
            </a:r>
            <a:r>
              <a:rPr lang="en-US" sz="1200" dirty="0" err="1"/>
              <a:t>listrik</a:t>
            </a:r>
            <a:r>
              <a:rPr lang="en-US" sz="1200" dirty="0"/>
              <a:t> naik pada </a:t>
            </a:r>
            <a:r>
              <a:rPr lang="en-US" sz="1200" dirty="0" err="1"/>
              <a:t>musim</a:t>
            </a:r>
            <a:r>
              <a:rPr lang="en-US" sz="1200" dirty="0"/>
              <a:t> </a:t>
            </a:r>
            <a:r>
              <a:rPr lang="en-US" sz="1200" dirty="0" err="1"/>
              <a:t>panas</a:t>
            </a:r>
            <a:r>
              <a:rPr lang="en-US" sz="1200" dirty="0"/>
              <a:t> di negara 4 </a:t>
            </a:r>
            <a:r>
              <a:rPr lang="en-US" sz="1200" dirty="0" err="1"/>
              <a:t>musim</a:t>
            </a:r>
            <a:endParaRPr lang="en-US" sz="1200" dirty="0">
              <a:solidFill>
                <a:schemeClr val="dk1"/>
              </a:solidFill>
              <a:latin typeface="Roboto"/>
              <a:ea typeface="Roboto"/>
            </a:endParaRPr>
          </a:p>
        </p:txBody>
      </p:sp>
      <p:sp>
        <p:nvSpPr>
          <p:cNvPr id="244" name="Google Shape;244;p19"/>
          <p:cNvSpPr/>
          <p:nvPr/>
        </p:nvSpPr>
        <p:spPr>
          <a:xfrm>
            <a:off x="971954" y="2436375"/>
            <a:ext cx="3600874" cy="1022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9"/>
          <p:cNvSpPr/>
          <p:nvPr/>
        </p:nvSpPr>
        <p:spPr>
          <a:xfrm>
            <a:off x="4916368" y="2412802"/>
            <a:ext cx="3397933" cy="1022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037F68-8F3E-4AD7-99E1-0351A0DAEE5C}"/>
              </a:ext>
            </a:extLst>
          </p:cNvPr>
          <p:cNvSpPr/>
          <p:nvPr/>
        </p:nvSpPr>
        <p:spPr>
          <a:xfrm>
            <a:off x="3008338" y="4389560"/>
            <a:ext cx="26312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dk1"/>
                </a:solidFill>
                <a:latin typeface="Roboto"/>
                <a:ea typeface="Roboto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B7CD9D-1634-4642-B0D2-4FFF83DB9D27}"/>
              </a:ext>
            </a:extLst>
          </p:cNvPr>
          <p:cNvSpPr/>
          <p:nvPr/>
        </p:nvSpPr>
        <p:spPr>
          <a:xfrm>
            <a:off x="1140571" y="2472976"/>
            <a:ext cx="32636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chemeClr val="dk1"/>
                </a:solidFill>
                <a:latin typeface="Roboto"/>
                <a:ea typeface="Roboto"/>
              </a:rPr>
              <a:t>Ciri-ciri</a:t>
            </a:r>
            <a:r>
              <a:rPr lang="en-US" sz="1200" dirty="0">
                <a:solidFill>
                  <a:schemeClr val="dk1"/>
                </a:solidFill>
                <a:latin typeface="Roboto"/>
                <a:ea typeface="Roboto"/>
              </a:rPr>
              <a:t>:</a:t>
            </a:r>
          </a:p>
          <a:p>
            <a:pPr marL="228600" indent="-228600">
              <a:buAutoNum type="arabicPeriod"/>
            </a:pPr>
            <a:r>
              <a:rPr lang="en-US" sz="1200" dirty="0" err="1"/>
              <a:t>Selalu</a:t>
            </a:r>
            <a:r>
              <a:rPr lang="en-US" sz="1200" dirty="0"/>
              <a:t> </a:t>
            </a:r>
            <a:r>
              <a:rPr lang="en-US" sz="1200" dirty="0" err="1"/>
              <a:t>muncul</a:t>
            </a:r>
            <a:r>
              <a:rPr lang="en-US" sz="1200" dirty="0"/>
              <a:t> </a:t>
            </a:r>
            <a:r>
              <a:rPr lang="en-US" sz="1200" dirty="0" err="1"/>
              <a:t>dalam</a:t>
            </a:r>
            <a:r>
              <a:rPr lang="en-US" sz="1200" dirty="0"/>
              <a:t> </a:t>
            </a:r>
            <a:r>
              <a:rPr lang="en-US" sz="1200" dirty="0" err="1"/>
              <a:t>periode</a:t>
            </a:r>
            <a:r>
              <a:rPr lang="en-US" sz="1200" dirty="0"/>
              <a:t> </a:t>
            </a:r>
            <a:r>
              <a:rPr lang="en-US" sz="1200" dirty="0" err="1"/>
              <a:t>waktu</a:t>
            </a:r>
            <a:r>
              <a:rPr lang="en-US" sz="1200" dirty="0"/>
              <a:t> yang </a:t>
            </a:r>
            <a:r>
              <a:rPr lang="en-US" sz="1200" dirty="0" err="1"/>
              <a:t>sama</a:t>
            </a:r>
            <a:r>
              <a:rPr lang="pt-BR" sz="1200" dirty="0"/>
              <a:t>.</a:t>
            </a:r>
          </a:p>
          <a:p>
            <a:pPr marL="228600" indent="-228600">
              <a:buAutoNum type="arabicPeriod"/>
            </a:pPr>
            <a:r>
              <a:rPr lang="en-US" sz="1200" dirty="0" err="1"/>
              <a:t>Disebabkan</a:t>
            </a:r>
            <a:r>
              <a:rPr lang="en-US" sz="1200" dirty="0"/>
              <a:t> oleh </a:t>
            </a:r>
            <a:r>
              <a:rPr lang="en-US" sz="1200" dirty="0" err="1"/>
              <a:t>musim</a:t>
            </a:r>
            <a:r>
              <a:rPr lang="en-US" sz="1200" dirty="0"/>
              <a:t>, </a:t>
            </a:r>
            <a:r>
              <a:rPr lang="en-US" sz="1200" dirty="0" err="1"/>
              <a:t>budaya</a:t>
            </a:r>
            <a:r>
              <a:rPr lang="en-US" sz="1200" dirty="0"/>
              <a:t>, </a:t>
            </a:r>
            <a:r>
              <a:rPr lang="en-US" sz="1200" dirty="0" err="1"/>
              <a:t>atau</a:t>
            </a:r>
            <a:r>
              <a:rPr lang="en-US" sz="1200" dirty="0"/>
              <a:t> </a:t>
            </a:r>
            <a:r>
              <a:rPr lang="en-US" sz="1200" dirty="0" err="1"/>
              <a:t>kebiasaan</a:t>
            </a:r>
            <a:r>
              <a:rPr lang="en-US" sz="1200" dirty="0"/>
              <a:t> </a:t>
            </a:r>
            <a:r>
              <a:rPr lang="en-US" sz="1200" dirty="0" err="1"/>
              <a:t>masyarakat</a:t>
            </a:r>
            <a:r>
              <a:rPr lang="en-US" sz="1200" dirty="0"/>
              <a:t>.</a:t>
            </a:r>
            <a:endParaRPr lang="en-US" sz="1200" dirty="0">
              <a:solidFill>
                <a:schemeClr val="dk1"/>
              </a:solidFill>
              <a:latin typeface="Roboto"/>
              <a:ea typeface="Robot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B48751-7DDC-49C1-9C1D-FC3EDB1EA8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6372" y="3557953"/>
            <a:ext cx="2631255" cy="147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341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9"/>
          <p:cNvSpPr txBox="1">
            <a:spLocks noGrp="1"/>
          </p:cNvSpPr>
          <p:nvPr>
            <p:ph type="title"/>
          </p:nvPr>
        </p:nvSpPr>
        <p:spPr>
          <a:xfrm>
            <a:off x="971954" y="320981"/>
            <a:ext cx="5488875" cy="50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>
              <a:buSzPts val="1100"/>
            </a:pPr>
            <a:r>
              <a:rPr lang="id-ID" dirty="0"/>
              <a:t>3</a:t>
            </a:r>
            <a:r>
              <a:rPr lang="en-US" dirty="0" smtClean="0"/>
              <a:t>. </a:t>
            </a:r>
            <a:r>
              <a:rPr lang="en-US" dirty="0" err="1"/>
              <a:t>Komponen</a:t>
            </a:r>
            <a:r>
              <a:rPr lang="en-US" dirty="0"/>
              <a:t> Cyclical</a:t>
            </a:r>
            <a:endParaRPr dirty="0"/>
          </a:p>
        </p:txBody>
      </p:sp>
      <p:sp>
        <p:nvSpPr>
          <p:cNvPr id="232" name="Google Shape;232;p19"/>
          <p:cNvSpPr/>
          <p:nvPr/>
        </p:nvSpPr>
        <p:spPr>
          <a:xfrm rot="-5400000">
            <a:off x="3778760" y="-1968002"/>
            <a:ext cx="1022399" cy="731988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9"/>
          <p:cNvSpPr txBox="1"/>
          <p:nvPr/>
        </p:nvSpPr>
        <p:spPr>
          <a:xfrm>
            <a:off x="961601" y="1512239"/>
            <a:ext cx="6816178" cy="3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600" dirty="0">
                <a:solidFill>
                  <a:schemeClr val="dk1"/>
                </a:solidFill>
                <a:latin typeface="Roboto"/>
                <a:ea typeface="Roboto"/>
              </a:rPr>
              <a:t>Cyclical </a:t>
            </a:r>
            <a:r>
              <a:rPr lang="en-US" sz="1600" dirty="0" err="1">
                <a:solidFill>
                  <a:schemeClr val="dk1"/>
                </a:solidFill>
                <a:latin typeface="Roboto"/>
                <a:ea typeface="Roboto"/>
              </a:rPr>
              <a:t>adalah</a:t>
            </a:r>
            <a:r>
              <a:rPr lang="en-US" sz="1600" dirty="0">
                <a:solidFill>
                  <a:schemeClr val="dk1"/>
                </a:solidFill>
                <a:latin typeface="Roboto"/>
                <a:ea typeface="Roboto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Roboto"/>
                <a:ea typeface="Roboto"/>
              </a:rPr>
              <a:t>fluktuasi</a:t>
            </a:r>
            <a:r>
              <a:rPr lang="en-US" sz="1600" dirty="0">
                <a:solidFill>
                  <a:schemeClr val="dk1"/>
                </a:solidFill>
                <a:latin typeface="Roboto"/>
                <a:ea typeface="Roboto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Roboto"/>
                <a:ea typeface="Roboto"/>
              </a:rPr>
              <a:t>jangka</a:t>
            </a:r>
            <a:r>
              <a:rPr lang="en-US" sz="1600" dirty="0">
                <a:solidFill>
                  <a:schemeClr val="dk1"/>
                </a:solidFill>
                <a:latin typeface="Roboto"/>
                <a:ea typeface="Roboto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Roboto"/>
                <a:ea typeface="Roboto"/>
              </a:rPr>
              <a:t>panjang</a:t>
            </a:r>
            <a:r>
              <a:rPr lang="en-US" sz="1600" dirty="0">
                <a:solidFill>
                  <a:schemeClr val="dk1"/>
                </a:solidFill>
                <a:latin typeface="Roboto"/>
                <a:ea typeface="Roboto"/>
              </a:rPr>
              <a:t> yang </a:t>
            </a:r>
            <a:r>
              <a:rPr lang="en-US" sz="1600" dirty="0" err="1">
                <a:solidFill>
                  <a:schemeClr val="dk1"/>
                </a:solidFill>
                <a:latin typeface="Roboto"/>
                <a:ea typeface="Roboto"/>
              </a:rPr>
              <a:t>tidak</a:t>
            </a:r>
            <a:r>
              <a:rPr lang="en-US" sz="1600" dirty="0">
                <a:solidFill>
                  <a:schemeClr val="dk1"/>
                </a:solidFill>
                <a:latin typeface="Roboto"/>
                <a:ea typeface="Roboto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Roboto"/>
                <a:ea typeface="Roboto"/>
              </a:rPr>
              <a:t>selalu</a:t>
            </a:r>
            <a:r>
              <a:rPr lang="en-US" sz="1600" dirty="0">
                <a:solidFill>
                  <a:schemeClr val="dk1"/>
                </a:solidFill>
                <a:latin typeface="Roboto"/>
                <a:ea typeface="Roboto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Roboto"/>
                <a:ea typeface="Roboto"/>
              </a:rPr>
              <a:t>tetap</a:t>
            </a:r>
            <a:r>
              <a:rPr lang="en-US" sz="1600" dirty="0">
                <a:solidFill>
                  <a:schemeClr val="dk1"/>
                </a:solidFill>
                <a:latin typeface="Roboto"/>
                <a:ea typeface="Roboto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Roboto"/>
                <a:ea typeface="Roboto"/>
              </a:rPr>
              <a:t>periodenya</a:t>
            </a:r>
            <a:r>
              <a:rPr lang="en-US" sz="1600" dirty="0">
                <a:solidFill>
                  <a:schemeClr val="dk1"/>
                </a:solidFill>
                <a:latin typeface="Roboto"/>
                <a:ea typeface="Roboto"/>
              </a:rPr>
              <a:t>, </a:t>
            </a:r>
            <a:r>
              <a:rPr lang="en-US" sz="1600" dirty="0" err="1">
                <a:solidFill>
                  <a:schemeClr val="dk1"/>
                </a:solidFill>
                <a:latin typeface="Roboto"/>
                <a:ea typeface="Roboto"/>
              </a:rPr>
              <a:t>biasanya</a:t>
            </a:r>
            <a:r>
              <a:rPr lang="en-US" sz="1600" dirty="0">
                <a:solidFill>
                  <a:schemeClr val="dk1"/>
                </a:solidFill>
                <a:latin typeface="Roboto"/>
                <a:ea typeface="Roboto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Roboto"/>
                <a:ea typeface="Roboto"/>
              </a:rPr>
              <a:t>dipengaruhi</a:t>
            </a:r>
            <a:r>
              <a:rPr lang="en-US" sz="1600" dirty="0">
                <a:solidFill>
                  <a:schemeClr val="dk1"/>
                </a:solidFill>
                <a:latin typeface="Roboto"/>
                <a:ea typeface="Roboto"/>
              </a:rPr>
              <a:t> oleh </a:t>
            </a:r>
            <a:r>
              <a:rPr lang="en-US" sz="1600" dirty="0" err="1">
                <a:solidFill>
                  <a:schemeClr val="dk1"/>
                </a:solidFill>
                <a:latin typeface="Roboto"/>
                <a:ea typeface="Roboto"/>
              </a:rPr>
              <a:t>faktor</a:t>
            </a:r>
            <a:r>
              <a:rPr lang="en-US" sz="1600" dirty="0">
                <a:solidFill>
                  <a:schemeClr val="dk1"/>
                </a:solidFill>
                <a:latin typeface="Roboto"/>
                <a:ea typeface="Roboto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Roboto"/>
                <a:ea typeface="Roboto"/>
              </a:rPr>
              <a:t>ekonomi</a:t>
            </a:r>
            <a:r>
              <a:rPr lang="en-US" sz="1600" dirty="0">
                <a:solidFill>
                  <a:schemeClr val="dk1"/>
                </a:solidFill>
                <a:latin typeface="Roboto"/>
                <a:ea typeface="Roboto"/>
              </a:rPr>
              <a:t>, </a:t>
            </a:r>
            <a:r>
              <a:rPr lang="en-US" sz="1600" dirty="0" err="1">
                <a:solidFill>
                  <a:schemeClr val="dk1"/>
                </a:solidFill>
                <a:latin typeface="Roboto"/>
                <a:ea typeface="Roboto"/>
              </a:rPr>
              <a:t>politik</a:t>
            </a:r>
            <a:r>
              <a:rPr lang="en-US" sz="1600" dirty="0">
                <a:solidFill>
                  <a:schemeClr val="dk1"/>
                </a:solidFill>
                <a:latin typeface="Roboto"/>
                <a:ea typeface="Roboto"/>
              </a:rPr>
              <a:t>, </a:t>
            </a:r>
            <a:r>
              <a:rPr lang="en-US" sz="1600" dirty="0" err="1">
                <a:solidFill>
                  <a:schemeClr val="dk1"/>
                </a:solidFill>
                <a:latin typeface="Roboto"/>
                <a:ea typeface="Roboto"/>
              </a:rPr>
              <a:t>atau</a:t>
            </a:r>
            <a:r>
              <a:rPr lang="en-US" sz="1600" dirty="0">
                <a:solidFill>
                  <a:schemeClr val="dk1"/>
                </a:solidFill>
                <a:latin typeface="Roboto"/>
                <a:ea typeface="Roboto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Roboto"/>
                <a:ea typeface="Roboto"/>
              </a:rPr>
              <a:t>bisnis</a:t>
            </a:r>
            <a:r>
              <a:rPr lang="en-US" sz="1600" dirty="0"/>
              <a:t>.</a:t>
            </a:r>
            <a:endParaRPr lang="en-US" sz="1600" dirty="0">
              <a:solidFill>
                <a:schemeClr val="dk1"/>
              </a:solidFill>
              <a:latin typeface="Roboto"/>
              <a:ea typeface="Roboto"/>
            </a:endParaRPr>
          </a:p>
        </p:txBody>
      </p:sp>
      <p:sp>
        <p:nvSpPr>
          <p:cNvPr id="238" name="Google Shape;238;p19"/>
          <p:cNvSpPr txBox="1"/>
          <p:nvPr/>
        </p:nvSpPr>
        <p:spPr>
          <a:xfrm>
            <a:off x="4946698" y="2767875"/>
            <a:ext cx="3567284" cy="3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1200" dirty="0">
                <a:solidFill>
                  <a:schemeClr val="dk1"/>
                </a:solidFill>
                <a:latin typeface="Roboto"/>
                <a:ea typeface="Roboto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Roboto"/>
                <a:ea typeface="Roboto"/>
              </a:rPr>
              <a:t>Contoh</a:t>
            </a:r>
            <a:r>
              <a:rPr lang="en-US" sz="1200" dirty="0">
                <a:solidFill>
                  <a:schemeClr val="dk1"/>
                </a:solidFill>
                <a:latin typeface="Roboto"/>
                <a:ea typeface="Roboto"/>
              </a:rPr>
              <a:t>:</a:t>
            </a:r>
          </a:p>
          <a:p>
            <a:pPr marL="228600" lvl="0" indent="-228600">
              <a:buAutoNum type="arabicPeriod"/>
            </a:pPr>
            <a:r>
              <a:rPr lang="en-US" sz="1200" dirty="0" err="1"/>
              <a:t>Penjualan</a:t>
            </a:r>
            <a:r>
              <a:rPr lang="en-US" sz="1200" dirty="0"/>
              <a:t> </a:t>
            </a:r>
            <a:r>
              <a:rPr lang="en-US" sz="1200" dirty="0" err="1"/>
              <a:t>mobil</a:t>
            </a:r>
            <a:r>
              <a:rPr lang="en-US" sz="1200" dirty="0"/>
              <a:t> </a:t>
            </a:r>
            <a:r>
              <a:rPr lang="en-US" sz="1200" dirty="0" err="1"/>
              <a:t>turun</a:t>
            </a:r>
            <a:r>
              <a:rPr lang="en-US" sz="1200" dirty="0"/>
              <a:t> </a:t>
            </a:r>
            <a:r>
              <a:rPr lang="en-US" sz="1200" dirty="0" err="1"/>
              <a:t>drastis</a:t>
            </a:r>
            <a:r>
              <a:rPr lang="en-US" sz="1200" dirty="0"/>
              <a:t> </a:t>
            </a:r>
            <a:r>
              <a:rPr lang="en-US" sz="1200" dirty="0" err="1"/>
              <a:t>saat</a:t>
            </a:r>
            <a:r>
              <a:rPr lang="en-US" sz="1200" dirty="0"/>
              <a:t> </a:t>
            </a:r>
            <a:r>
              <a:rPr lang="en-US" sz="1200" dirty="0" err="1"/>
              <a:t>krisis</a:t>
            </a:r>
            <a:r>
              <a:rPr lang="en-US" sz="1200" dirty="0"/>
              <a:t> </a:t>
            </a:r>
            <a:r>
              <a:rPr lang="en-US" sz="1200" dirty="0" err="1"/>
              <a:t>ekonomi</a:t>
            </a:r>
            <a:r>
              <a:rPr lang="en-US" sz="1200" dirty="0"/>
              <a:t> 1998 &amp; 2008.. </a:t>
            </a:r>
          </a:p>
          <a:p>
            <a:pPr marL="228600" lvl="0" indent="-228600">
              <a:buAutoNum type="arabicPeriod"/>
            </a:pPr>
            <a:r>
              <a:rPr lang="fi-FI" sz="1200" dirty="0"/>
              <a:t>Harga properti ikut naik-turun mengikuti kondisi ekonomi global.</a:t>
            </a:r>
            <a:endParaRPr lang="en-US" sz="1200" dirty="0">
              <a:solidFill>
                <a:schemeClr val="dk1"/>
              </a:solidFill>
              <a:latin typeface="Roboto"/>
              <a:ea typeface="Roboto"/>
            </a:endParaRPr>
          </a:p>
        </p:txBody>
      </p:sp>
      <p:sp>
        <p:nvSpPr>
          <p:cNvPr id="244" name="Google Shape;244;p19"/>
          <p:cNvSpPr/>
          <p:nvPr/>
        </p:nvSpPr>
        <p:spPr>
          <a:xfrm>
            <a:off x="971954" y="2436375"/>
            <a:ext cx="3600874" cy="1022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9"/>
          <p:cNvSpPr/>
          <p:nvPr/>
        </p:nvSpPr>
        <p:spPr>
          <a:xfrm>
            <a:off x="4916368" y="2412802"/>
            <a:ext cx="3397933" cy="1022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037F68-8F3E-4AD7-99E1-0351A0DAEE5C}"/>
              </a:ext>
            </a:extLst>
          </p:cNvPr>
          <p:cNvSpPr/>
          <p:nvPr/>
        </p:nvSpPr>
        <p:spPr>
          <a:xfrm>
            <a:off x="3008338" y="4389560"/>
            <a:ext cx="26312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dk1"/>
                </a:solidFill>
                <a:latin typeface="Roboto"/>
                <a:ea typeface="Roboto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B7CD9D-1634-4642-B0D2-4FFF83DB9D27}"/>
              </a:ext>
            </a:extLst>
          </p:cNvPr>
          <p:cNvSpPr/>
          <p:nvPr/>
        </p:nvSpPr>
        <p:spPr>
          <a:xfrm>
            <a:off x="1140571" y="2472976"/>
            <a:ext cx="32636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chemeClr val="dk1"/>
                </a:solidFill>
                <a:latin typeface="Roboto"/>
                <a:ea typeface="Roboto"/>
              </a:rPr>
              <a:t>Ciri-ciri</a:t>
            </a:r>
            <a:r>
              <a:rPr lang="en-US" sz="1200" dirty="0">
                <a:solidFill>
                  <a:schemeClr val="dk1"/>
                </a:solidFill>
                <a:latin typeface="Roboto"/>
                <a:ea typeface="Roboto"/>
              </a:rPr>
              <a:t>:</a:t>
            </a:r>
          </a:p>
          <a:p>
            <a:pPr marL="228600" indent="-228600">
              <a:buAutoNum type="arabicPeriod"/>
            </a:pPr>
            <a:r>
              <a:rPr lang="en-US" sz="1200" dirty="0" err="1"/>
              <a:t>Durasi</a:t>
            </a:r>
            <a:r>
              <a:rPr lang="en-US" sz="1200" dirty="0"/>
              <a:t> </a:t>
            </a:r>
            <a:r>
              <a:rPr lang="en-US" sz="1200" dirty="0" err="1"/>
              <a:t>siklus</a:t>
            </a:r>
            <a:r>
              <a:rPr lang="en-US" sz="1200" dirty="0"/>
              <a:t> </a:t>
            </a:r>
            <a:r>
              <a:rPr lang="en-US" sz="1200" dirty="0" err="1"/>
              <a:t>lebih</a:t>
            </a:r>
            <a:r>
              <a:rPr lang="en-US" sz="1200" dirty="0"/>
              <a:t> lama </a:t>
            </a:r>
            <a:r>
              <a:rPr lang="en-US" sz="1200" dirty="0" err="1"/>
              <a:t>daripada</a:t>
            </a:r>
            <a:r>
              <a:rPr lang="en-US" sz="1200" dirty="0"/>
              <a:t> seasonal (</a:t>
            </a:r>
            <a:r>
              <a:rPr lang="en-US" sz="1200" dirty="0" err="1"/>
              <a:t>bisa</a:t>
            </a:r>
            <a:r>
              <a:rPr lang="en-US" sz="1200" dirty="0"/>
              <a:t> 3–10 </a:t>
            </a:r>
            <a:r>
              <a:rPr lang="en-US" sz="1200" dirty="0" err="1"/>
              <a:t>tahun</a:t>
            </a:r>
            <a:r>
              <a:rPr lang="en-US" sz="1200" dirty="0"/>
              <a:t>)</a:t>
            </a:r>
            <a:r>
              <a:rPr lang="pt-BR" sz="1200" dirty="0"/>
              <a:t>.</a:t>
            </a:r>
          </a:p>
          <a:p>
            <a:pPr marL="228600" indent="-228600">
              <a:buAutoNum type="arabicPeriod"/>
            </a:pPr>
            <a:r>
              <a:rPr lang="en-US" sz="1200" dirty="0" err="1"/>
              <a:t>Terjadi</a:t>
            </a:r>
            <a:r>
              <a:rPr lang="en-US" sz="1200" dirty="0"/>
              <a:t> </a:t>
            </a:r>
            <a:r>
              <a:rPr lang="en-US" sz="1200" dirty="0" err="1"/>
              <a:t>karena</a:t>
            </a:r>
            <a:r>
              <a:rPr lang="en-US" sz="1200" dirty="0"/>
              <a:t> </a:t>
            </a:r>
            <a:r>
              <a:rPr lang="en-US" sz="1200" dirty="0" err="1"/>
              <a:t>siklus</a:t>
            </a:r>
            <a:r>
              <a:rPr lang="en-US" sz="1200" dirty="0"/>
              <a:t> </a:t>
            </a:r>
            <a:r>
              <a:rPr lang="en-US" sz="1200" dirty="0" err="1"/>
              <a:t>ekonomi</a:t>
            </a:r>
            <a:r>
              <a:rPr lang="en-US" sz="1200" dirty="0"/>
              <a:t> (booming → </a:t>
            </a:r>
            <a:r>
              <a:rPr lang="en-US" sz="1200" dirty="0" err="1"/>
              <a:t>resesi</a:t>
            </a:r>
            <a:r>
              <a:rPr lang="en-US" sz="1200" dirty="0"/>
              <a:t> → recovery).</a:t>
            </a:r>
            <a:endParaRPr lang="en-US" sz="1200" dirty="0">
              <a:solidFill>
                <a:schemeClr val="dk1"/>
              </a:solidFill>
              <a:latin typeface="Roboto"/>
              <a:ea typeface="Roboto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491083-C63C-42EA-AC9F-03EF58F4D4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8913" y="3666178"/>
            <a:ext cx="2422091" cy="140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739011"/>
      </p:ext>
    </p:extLst>
  </p:cSld>
  <p:clrMapOvr>
    <a:masterClrMapping/>
  </p:clrMapOvr>
</p:sld>
</file>

<file path=ppt/theme/theme1.xml><?xml version="1.0" encoding="utf-8"?>
<a:theme xmlns:a="http://schemas.openxmlformats.org/drawingml/2006/main" name="Demand Generation Infographics by Slidesgo">
  <a:themeElements>
    <a:clrScheme name="Simple Light">
      <a:dk1>
        <a:srgbClr val="000000"/>
      </a:dk1>
      <a:lt1>
        <a:srgbClr val="839788"/>
      </a:lt1>
      <a:dk2>
        <a:srgbClr val="B4A7D6"/>
      </a:dk2>
      <a:lt2>
        <a:srgbClr val="BAA898"/>
      </a:lt2>
      <a:accent1>
        <a:srgbClr val="A6808C"/>
      </a:accent1>
      <a:accent2>
        <a:srgbClr val="9BABB9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655</Words>
  <Application>Microsoft Office PowerPoint</Application>
  <PresentationFormat>On-screen Show (16:9)</PresentationFormat>
  <Paragraphs>146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Fira Sans Extra Condensed</vt:lpstr>
      <vt:lpstr>Arial</vt:lpstr>
      <vt:lpstr>Roboto</vt:lpstr>
      <vt:lpstr>Fira Sans Extra Condensed Medium</vt:lpstr>
      <vt:lpstr>Fira Sans Extra Condensed SemiBold</vt:lpstr>
      <vt:lpstr>Demand Generation Infographics by Slidesgo</vt:lpstr>
      <vt:lpstr>Konsep dasar Deret Waktu</vt:lpstr>
      <vt:lpstr>Pembahasan</vt:lpstr>
      <vt:lpstr>Mengapa Kita Belajar Deret Waktu?????</vt:lpstr>
      <vt:lpstr>Defenisi Deret waktu</vt:lpstr>
      <vt:lpstr>Bentuk Data Deret Waktu</vt:lpstr>
      <vt:lpstr>Komponen Deret Waktu (Overview)</vt:lpstr>
      <vt:lpstr>1. Komponen Trend</vt:lpstr>
      <vt:lpstr>2. Komponen Seasonal</vt:lpstr>
      <vt:lpstr>3. Komponen Cyclical</vt:lpstr>
      <vt:lpstr>4. Komponen Irregular (Random)</vt:lpstr>
      <vt:lpstr>Aplikasi Analisis Deret Waktu</vt:lpstr>
      <vt:lpstr>Contoh Kasus Nyata</vt:lpstr>
      <vt:lpstr>Diskusi:</vt:lpstr>
      <vt:lpstr>“Analisis deret waktu bukan hanya menghitung data masa lalu, tetapi juga memberi gambaran untuk masa depan.”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Konsep dasar Deret Waktu</dc:title>
  <dc:creator>DARMAJAYA</dc:creator>
  <cp:lastModifiedBy>Windows User</cp:lastModifiedBy>
  <cp:revision>11</cp:revision>
  <dcterms:modified xsi:type="dcterms:W3CDTF">2025-09-25T13:51:29Z</dcterms:modified>
</cp:coreProperties>
</file>