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81" r:id="rId7"/>
    <p:sldId id="265" r:id="rId8"/>
    <p:sldId id="266" r:id="rId9"/>
    <p:sldId id="267" r:id="rId10"/>
    <p:sldId id="264" r:id="rId11"/>
    <p:sldId id="268" r:id="rId12"/>
    <p:sldId id="269" r:id="rId13"/>
    <p:sldId id="275" r:id="rId14"/>
    <p:sldId id="277" r:id="rId15"/>
    <p:sldId id="278" r:id="rId16"/>
    <p:sldId id="279" r:id="rId17"/>
    <p:sldId id="270" r:id="rId18"/>
    <p:sldId id="271" r:id="rId19"/>
    <p:sldId id="272" r:id="rId20"/>
    <p:sldId id="273" r:id="rId21"/>
    <p:sldId id="274" r:id="rId22"/>
    <p:sldId id="260" r:id="rId23"/>
    <p:sldId id="261" r:id="rId24"/>
    <p:sldId id="276" r:id="rId25"/>
    <p:sldId id="262" r:id="rId26"/>
    <p:sldId id="263" r:id="rId27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Open Sans Bold Bold" panose="020B0604020202020204" charset="0"/>
      <p:regular r:id="rId40"/>
    </p:embeddedFont>
    <p:embeddedFont>
      <p:font typeface="Open Sauce" panose="020B0604020202020204" charset="0"/>
      <p:regular r:id="rId41"/>
    </p:embeddedFont>
    <p:embeddedFont>
      <p:font typeface="Tahoma" panose="020B0604030504040204" pitchFamily="34" charset="0"/>
      <p:regular r:id="rId42"/>
      <p:bold r:id="rId43"/>
    </p:embeddedFont>
    <p:embeddedFont>
      <p:font typeface="Tahoma Bold" panose="020B0804030504040204" pitchFamily="34" charset="0"/>
      <p:regular r:id="rId44"/>
      <p:bold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 varScale="1">
        <p:scale>
          <a:sx n="46" d="100"/>
          <a:sy n="46" d="100"/>
        </p:scale>
        <p:origin x="696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3.jp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567" r="-175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508869" y="3333033"/>
            <a:ext cx="8750431" cy="50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  <a:spcBef>
                <a:spcPct val="0"/>
              </a:spcBef>
            </a:pPr>
            <a:r>
              <a:rPr lang="en-US" sz="2999" spc="110" dirty="0">
                <a:solidFill>
                  <a:srgbClr val="FFFFFF"/>
                </a:solidFill>
                <a:latin typeface="Open Sans"/>
              </a:rPr>
              <a:t>PERTEMUAN KE: 1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76225" y="360178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698132" y="165752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51085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8168756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290849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7374" y="4281487"/>
            <a:ext cx="1701192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8000" spc="124" dirty="0" err="1">
                <a:solidFill>
                  <a:srgbClr val="FFDE59"/>
                </a:solidFill>
                <a:latin typeface="Open Sans Bold Bold"/>
              </a:rPr>
              <a:t>Konsep</a:t>
            </a:r>
            <a:r>
              <a:rPr lang="en-US" sz="8000" spc="124" dirty="0">
                <a:solidFill>
                  <a:srgbClr val="FFDE59"/>
                </a:solidFill>
                <a:latin typeface="Open Sans Bold Bold"/>
              </a:rPr>
              <a:t> Dasar Data Science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08869" y="7406283"/>
            <a:ext cx="8750431" cy="50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  <a:spcBef>
                <a:spcPct val="0"/>
              </a:spcBef>
            </a:pPr>
            <a:r>
              <a:rPr lang="en-US" sz="2999" b="1" spc="110" dirty="0">
                <a:solidFill>
                  <a:srgbClr val="FFFFFF"/>
                </a:solidFill>
                <a:latin typeface="Open Sans"/>
              </a:rPr>
              <a:t>OLEH: Nurjoko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21065" y="603316"/>
            <a:ext cx="10238235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 spc="204" dirty="0">
                <a:solidFill>
                  <a:srgbClr val="FFFFFF"/>
                </a:solidFill>
                <a:latin typeface="Open Sauce"/>
              </a:rPr>
              <a:t>DATA SCIENCE DARMAJAYA</a:t>
            </a:r>
          </a:p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199" spc="204" dirty="0">
                <a:solidFill>
                  <a:srgbClr val="FFFFFF"/>
                </a:solidFill>
                <a:latin typeface="Open Sauce"/>
              </a:rPr>
              <a:t> “YOUR BEST FUTURE IN DATA”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A2714E9F-ADE7-4F73-983E-E121F19AD7A3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506088" y="1104900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8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Keberagaman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24001" y="2046644"/>
            <a:ext cx="15735300" cy="7592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4000" b="0" i="0" dirty="0">
                <a:solidFill>
                  <a:srgbClr val="00B0F0"/>
                </a:solidFill>
                <a:effectLst/>
                <a:latin typeface="Söhne"/>
              </a:rPr>
              <a:t>Terdapat dua jenis data utama</a:t>
            </a:r>
            <a:r>
              <a:rPr lang="pt-BR" sz="4000" b="0" i="0" dirty="0">
                <a:solidFill>
                  <a:schemeClr val="bg1"/>
                </a:solidFill>
                <a:effectLst/>
                <a:latin typeface="Söhne"/>
              </a:rPr>
              <a:t>:</a:t>
            </a: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4000" b="1" i="0" dirty="0">
                <a:solidFill>
                  <a:srgbClr val="FFFF00"/>
                </a:solidFill>
                <a:effectLst/>
                <a:latin typeface="Söhne"/>
              </a:rPr>
              <a:t>Data </a:t>
            </a:r>
            <a:r>
              <a:rPr lang="en-US" sz="4000" b="1" i="0" dirty="0" err="1">
                <a:solidFill>
                  <a:srgbClr val="FFFF00"/>
                </a:solidFill>
                <a:effectLst/>
                <a:latin typeface="Söhne"/>
              </a:rPr>
              <a:t>Terstruktur</a:t>
            </a:r>
            <a:r>
              <a:rPr lang="en-US" sz="4000" b="1" i="0" dirty="0">
                <a:solidFill>
                  <a:srgbClr val="FFFF00"/>
                </a:solidFill>
                <a:effectLst/>
                <a:latin typeface="Söhne"/>
              </a:rPr>
              <a:t> 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Söhne"/>
              </a:rPr>
              <a:t>: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</a:p>
          <a:p>
            <a:pPr marL="13081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Data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terstruktur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mengacu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pada data yang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diatur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dalam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format yang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tetap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dan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teratur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sering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kali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dalam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bentuk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tabel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atau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basis data. </a:t>
            </a:r>
          </a:p>
          <a:p>
            <a:pPr marL="13081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Setiap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elemen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data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memiliki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format yang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sama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, dan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hubungan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antara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data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biasanya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didefinisikan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dengan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jelas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. </a:t>
            </a:r>
          </a:p>
          <a:p>
            <a:pPr marL="13081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000" b="1" i="0" dirty="0" err="1">
                <a:solidFill>
                  <a:srgbClr val="FFC000"/>
                </a:solidFill>
                <a:effectLst/>
                <a:latin typeface="Söhne"/>
              </a:rPr>
              <a:t>Contoh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data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terstruktur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termasuk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database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Söhne"/>
              </a:rPr>
              <a:t>relasional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 dan spreadsheet.</a:t>
            </a:r>
            <a:endParaRPr lang="en-US" sz="4000" dirty="0">
              <a:solidFill>
                <a:schemeClr val="bg1"/>
              </a:solidFill>
              <a:latin typeface="Tahoma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4076682-A8C2-40A2-9401-1F02DB0A848C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  <p:extLst>
      <p:ext uri="{BB962C8B-B14F-4D97-AF65-F5344CB8AC3E}">
        <p14:creationId xmlns:p14="http://schemas.microsoft.com/office/powerpoint/2010/main" val="387137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515488" y="1714500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8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Keberagaman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90226" y="2628900"/>
            <a:ext cx="14667435" cy="1657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40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Data Tak </a:t>
            </a:r>
            <a:r>
              <a:rPr lang="en-US" sz="4000" b="1" i="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Terstruktur</a:t>
            </a:r>
            <a:r>
              <a:rPr lang="en-US" sz="40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4000" b="0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249363" indent="-6921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terstruktur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yang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format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tetap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jelas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1249363" indent="-6921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berupa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gambar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audio, video,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yang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teratur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lainnya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1249363" indent="-6921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000" b="1" i="0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terstruktur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termasuk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posting media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sosial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rekaman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suara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gambar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4076682-A8C2-40A2-9401-1F02DB0A848C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  <p:extLst>
      <p:ext uri="{BB962C8B-B14F-4D97-AF65-F5344CB8AC3E}">
        <p14:creationId xmlns:p14="http://schemas.microsoft.com/office/powerpoint/2010/main" val="3991249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057400" y="1384633"/>
            <a:ext cx="15100261" cy="842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6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Data semi-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terstruktur</a:t>
            </a:r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600" b="1" i="0" dirty="0">
              <a:solidFill>
                <a:srgbClr val="FFFF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sepenuhnya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terstruktur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basis data,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tetapi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juga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sepenuhnya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terstruktur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semi-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terstruktur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sejumlah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format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bervariasi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kali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skema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b="1" i="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HTML (Hypertext Markup Language):</a:t>
            </a:r>
            <a:r>
              <a:rPr lang="en-US" sz="3600" b="0" i="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Halaman web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biasanya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mengandung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semi-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terstruktur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HTML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tag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atribut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mendefinisikan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elemen-elemen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halaman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web,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tetapi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kontennya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berbeda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halaman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halaman</a:t>
            </a:r>
            <a:r>
              <a:rPr lang="en-US" sz="3600" b="0" i="0" dirty="0">
                <a:solidFill>
                  <a:srgbClr val="37415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4076682-A8C2-40A2-9401-1F02DB0A848C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  <p:extLst>
      <p:ext uri="{BB962C8B-B14F-4D97-AF65-F5344CB8AC3E}">
        <p14:creationId xmlns:p14="http://schemas.microsoft.com/office/powerpoint/2010/main" val="1590541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42600" y="1790700"/>
            <a:ext cx="115531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4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Identifikasi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umum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90226" y="2628900"/>
            <a:ext cx="14667435" cy="7125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Identifikasi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umum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langkah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awal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 sangat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penting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pengelolaan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dan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data. 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Pengidentifikasian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potensi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ketidakakuratan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mungkin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muncul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dataset yang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400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4400" i="0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eberapa</a:t>
            </a:r>
            <a:r>
              <a:rPr lang="en-US" sz="4400" i="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0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US" sz="4400" i="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4400" i="0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umum</a:t>
            </a:r>
            <a:r>
              <a:rPr lang="en-US" sz="4400" i="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4400" i="0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perlu</a:t>
            </a:r>
            <a:r>
              <a:rPr lang="en-US" sz="4400" i="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i="0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diidentifikasi</a:t>
            </a:r>
            <a:r>
              <a:rPr lang="en-US" sz="4400" i="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F16D5CD-F5C4-4AE8-BD5E-6A28224CB49D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  <p:extLst>
      <p:ext uri="{BB962C8B-B14F-4D97-AF65-F5344CB8AC3E}">
        <p14:creationId xmlns:p14="http://schemas.microsoft.com/office/powerpoint/2010/main" val="93333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71600" y="1562100"/>
            <a:ext cx="1466743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4000" b="1" dirty="0" err="1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40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eberapa</a:t>
            </a:r>
            <a:r>
              <a:rPr lang="en-US" sz="40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US" sz="40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40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umum</a:t>
            </a:r>
            <a:r>
              <a:rPr lang="en-US" sz="40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40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perlu</a:t>
            </a:r>
            <a:r>
              <a:rPr lang="en-US" sz="40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diidentifikasi</a:t>
            </a:r>
            <a:r>
              <a:rPr lang="en-US" sz="40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000" b="1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47800" y="2247900"/>
            <a:ext cx="15709861" cy="7547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Söhne"/>
              </a:rPr>
              <a:t> Data yang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Söhne"/>
              </a:rPr>
              <a:t>Hilang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Söhne"/>
              </a:rPr>
              <a:t> (Missing Data):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Söhne"/>
              </a:rPr>
              <a:t>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Salah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satu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masalah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utama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adalah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keberadaan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nilai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hilang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atau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lengkap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dataset.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Ini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dapat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memengaruhi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hasil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analisis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jika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ditangani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dengan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benar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Söhne"/>
              </a:rPr>
              <a:t> Data yang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Söhne"/>
              </a:rPr>
              <a:t>Tidak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Söhne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Söhne"/>
              </a:rPr>
              <a:t>Akurat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Söhne"/>
              </a:rPr>
              <a:t> (Inaccurate Data):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Söhne"/>
              </a:rPr>
              <a:t>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Data yang salah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atau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akurat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dapat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muncul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akibat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kesalahan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entri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manusia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peralatan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rusak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atau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kesalahan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lainnya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Ini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dapat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merusak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keandalan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analisis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Söhne"/>
              </a:rPr>
              <a:t> Data yang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Söhne"/>
              </a:rPr>
              <a:t>Tidak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Söhne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Söhne"/>
              </a:rPr>
              <a:t>Konsisten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Söhne"/>
              </a:rPr>
              <a:t> (Inconsistent Data):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Konsistensi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mengacu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pada format, unit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pengukuran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atau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penamaan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berbeda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dataset.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Misalnya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penulisan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tanggal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seragam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atau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pengukuran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 unit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Söhne"/>
              </a:rPr>
              <a:t>berbeda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Söhne"/>
              </a:rPr>
              <a:t>.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F16D5CD-F5C4-4AE8-BD5E-6A28224CB49D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  <p:extLst>
      <p:ext uri="{BB962C8B-B14F-4D97-AF65-F5344CB8AC3E}">
        <p14:creationId xmlns:p14="http://schemas.microsoft.com/office/powerpoint/2010/main" val="1617224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71600" y="1541502"/>
            <a:ext cx="1466743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 b="1" dirty="0" err="1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eberapa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umum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perlu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diidentifikasi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600" b="1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47800" y="2247900"/>
            <a:ext cx="15709861" cy="7519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Outliers: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Outliers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nilai-nilai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ekstrim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berbeda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sebagian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Mereka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memengaruhi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deskriptif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regresi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dikelola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Duplikat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Data: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duplikat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ganda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harus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diidentifikasi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dihapus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karena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mereka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mengganggu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memberikan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hasil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akurat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Bias Data (Data Bias):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mungkin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muncul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dikumpulkan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mewakili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sebenarnya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bias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pengumpulan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data.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F16D5CD-F5C4-4AE8-BD5E-6A28224CB49D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  <p:extLst>
      <p:ext uri="{BB962C8B-B14F-4D97-AF65-F5344CB8AC3E}">
        <p14:creationId xmlns:p14="http://schemas.microsoft.com/office/powerpoint/2010/main" val="256155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71600" y="1541502"/>
            <a:ext cx="1466743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 b="1" dirty="0" err="1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eberapa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umum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perlu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diidentifikasi</a:t>
            </a:r>
            <a:r>
              <a:rPr lang="en-US" sz="3600" b="1" i="0" dirty="0">
                <a:solidFill>
                  <a:srgbClr val="92D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600" b="1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47800" y="2247900"/>
            <a:ext cx="15709861" cy="7519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Data yang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Terstruktur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(Unstructured Data):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terstruktur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ulasan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pelanggan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memerlukan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pendekatan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khusus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analisisnya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Data yang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Lengkap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(Incomplete Data):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lengkap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mengganggu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pemodelan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machine learning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ditangani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benar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Data yang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Terdistribusi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Normal (Non-Normal Data):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terdistribusi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normal,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memengaruhi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pemilihan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tepat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F16D5CD-F5C4-4AE8-BD5E-6A28224CB49D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  <p:extLst>
      <p:ext uri="{BB962C8B-B14F-4D97-AF65-F5344CB8AC3E}">
        <p14:creationId xmlns:p14="http://schemas.microsoft.com/office/powerpoint/2010/main" val="1092692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42600" y="1790700"/>
            <a:ext cx="91398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sv-SE" sz="4400" b="0" i="0" dirty="0">
                <a:solidFill>
                  <a:srgbClr val="FFC000"/>
                </a:solidFill>
                <a:effectLst/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Keahlian dan Skill Data Scientist</a:t>
            </a:r>
            <a:r>
              <a:rPr lang="sv-SE" sz="4400" dirty="0">
                <a:solidFill>
                  <a:srgbClr val="FFC000"/>
                </a:solidFill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 </a:t>
            </a:r>
            <a:endParaRPr lang="en-US" sz="4400" dirty="0">
              <a:solidFill>
                <a:srgbClr val="FFC000"/>
              </a:solidFill>
              <a:latin typeface="Tahoma Bold" panose="020B0804030504040204" pitchFamily="34" charset="0"/>
              <a:ea typeface="Tahoma Bold" panose="020B0804030504040204" pitchFamily="34" charset="0"/>
              <a:cs typeface="Tahoma Bold" panose="020B080403050404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90226" y="2781300"/>
            <a:ext cx="14667435" cy="8130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Sains data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bidang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sangat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dinamis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peluang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karir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luas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sukses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sains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perlu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mengembangkan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berbagai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keterampilan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konsep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dasar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endParaRPr lang="en-US" sz="3600" dirty="0">
              <a:solidFill>
                <a:schemeClr val="bg1"/>
              </a:solidFill>
              <a:latin typeface="Söhne"/>
            </a:endParaRPr>
          </a:p>
          <a:p>
            <a:pPr>
              <a:lnSpc>
                <a:spcPts val="3400"/>
              </a:lnSpc>
            </a:pPr>
            <a:endParaRPr lang="en-US" sz="3600" dirty="0">
              <a:solidFill>
                <a:schemeClr val="bg1"/>
              </a:solidFill>
              <a:latin typeface="Söhne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chemeClr val="bg1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chemeClr val="bg1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chemeClr val="bg1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chemeClr val="bg1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chemeClr val="bg1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chemeClr val="bg1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chemeClr val="bg1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chemeClr val="bg1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chemeClr val="bg1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chemeClr val="bg1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chemeClr val="bg1"/>
              </a:solidFill>
              <a:latin typeface="Tahoma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4076682-A8C2-40A2-9401-1F02DB0A848C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  <p:pic>
        <p:nvPicPr>
          <p:cNvPr id="16" name="object 2">
            <a:extLst>
              <a:ext uri="{FF2B5EF4-FFF2-40B4-BE49-F238E27FC236}">
                <a16:creationId xmlns:a16="http://schemas.microsoft.com/office/drawing/2014/main" id="{7EB7A9C2-0D4F-3399-D200-6442C5285DC0}"/>
              </a:ext>
            </a:extLst>
          </p:cNvPr>
          <p:cNvPicPr/>
          <p:nvPr/>
        </p:nvPicPr>
        <p:blipFill rotWithShape="1">
          <a:blip r:embed="rId10" cstate="print"/>
          <a:srcRect l="-250" t="24635" r="250" b="10434"/>
          <a:stretch/>
        </p:blipFill>
        <p:spPr>
          <a:xfrm>
            <a:off x="3912145" y="5023477"/>
            <a:ext cx="13347155" cy="46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9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667888" y="1409700"/>
            <a:ext cx="929551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sv-SE" sz="4400" b="0" i="0" dirty="0">
                <a:solidFill>
                  <a:srgbClr val="FFC000"/>
                </a:solidFill>
                <a:effectLst/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Keahlian dan Skill Data Scientist</a:t>
            </a:r>
            <a:r>
              <a:rPr lang="sv-SE" sz="4400" dirty="0">
                <a:solidFill>
                  <a:srgbClr val="FFC000"/>
                </a:solidFill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 </a:t>
            </a:r>
            <a:endParaRPr lang="en-US" sz="4400" dirty="0">
              <a:solidFill>
                <a:srgbClr val="FFC000"/>
              </a:solidFill>
              <a:latin typeface="Tahoma Bold" panose="020B0804030504040204" pitchFamily="34" charset="0"/>
              <a:ea typeface="Tahoma Bold" panose="020B0804030504040204" pitchFamily="34" charset="0"/>
              <a:cs typeface="Tahoma Bold" panose="020B080403050404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90226" y="2324100"/>
            <a:ext cx="14667435" cy="7440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2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Pemrograman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Kemampuan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bahasa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pemrograman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Python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 sangat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penting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Python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bahasa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sangat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populer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sains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karena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ekosistemnya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kaya,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termasuk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pustaka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NumPy, pandas, dan scikit-learn.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2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Statistik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Memahami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dasar-dasar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statistik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kunci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yang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efektif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mencakup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pemahaman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distribusi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probabilitas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regresi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2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Machine Learning:</a:t>
            </a:r>
            <a:r>
              <a:rPr lang="en-US" sz="3200" b="0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integral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sains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data. Anda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perlu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memahami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berbagai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algoritma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pembelajaran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mengimplementasikannya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memahami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data.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4076682-A8C2-40A2-9401-1F02DB0A848C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  <p:extLst>
      <p:ext uri="{BB962C8B-B14F-4D97-AF65-F5344CB8AC3E}">
        <p14:creationId xmlns:p14="http://schemas.microsoft.com/office/powerpoint/2010/main" val="459083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42601" y="1638300"/>
            <a:ext cx="967319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sv-SE" sz="4400" b="0" i="0" dirty="0">
                <a:solidFill>
                  <a:srgbClr val="FFC000"/>
                </a:solidFill>
                <a:effectLst/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Keahlian dan Skill Data Scientist</a:t>
            </a:r>
            <a:r>
              <a:rPr lang="sv-SE" sz="4400" dirty="0">
                <a:solidFill>
                  <a:srgbClr val="FFC000"/>
                </a:solidFill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 </a:t>
            </a:r>
            <a:endParaRPr lang="en-US" sz="4400" dirty="0">
              <a:solidFill>
                <a:srgbClr val="FFC000"/>
              </a:solidFill>
              <a:latin typeface="Tahoma Bold" panose="020B0804030504040204" pitchFamily="34" charset="0"/>
              <a:ea typeface="Tahoma Bold" panose="020B0804030504040204" pitchFamily="34" charset="0"/>
              <a:cs typeface="Tahoma Bold" panose="020B080403050404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90226" y="2628900"/>
            <a:ext cx="14667435" cy="670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3888" indent="-623888" algn="just" defTabSz="623888">
              <a:lnSpc>
                <a:spcPct val="150000"/>
              </a:lnSpc>
              <a:spcBef>
                <a:spcPts val="600"/>
              </a:spcBef>
            </a:pPr>
            <a:r>
              <a:rPr lang="en-US" sz="32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Data:</a:t>
            </a:r>
            <a:r>
              <a:rPr lang="en-US" sz="3200" b="0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Kemampuan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membersihkan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mengolah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menganalisis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keterampilan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inti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sains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data.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melibatkan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alat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pandas dan SQL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manipulasi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data.</a:t>
            </a:r>
          </a:p>
          <a:p>
            <a:pPr marL="623888" indent="-623888" algn="just">
              <a:lnSpc>
                <a:spcPct val="150000"/>
              </a:lnSpc>
              <a:spcBef>
                <a:spcPts val="600"/>
              </a:spcBef>
            </a:pPr>
            <a:r>
              <a:rPr lang="en-US" sz="32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Visualisasi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Data:</a:t>
            </a:r>
            <a:r>
              <a:rPr lang="en-US" sz="3200" b="0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Mampu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memvisualisasikan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efektif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alat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Matplotlib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Seaborn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keterampilan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penting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menjelaskan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temuan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kepada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pemangku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kepentingan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79438" indent="-579438" algn="just">
              <a:lnSpc>
                <a:spcPct val="150000"/>
              </a:lnSpc>
              <a:spcBef>
                <a:spcPts val="600"/>
              </a:spcBef>
            </a:pPr>
            <a:r>
              <a:rPr lang="en-US" sz="32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Kemampuan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Komunikasi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200" b="0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Sains data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melibatkan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komunikasi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hasil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jelas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kepada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orang-orang yang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mungkin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latar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belakang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teknis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Kemampuan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diperlukan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memengaruhi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pengambilan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keputusan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4076682-A8C2-40A2-9401-1F02DB0A848C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  <p:extLst>
      <p:ext uri="{BB962C8B-B14F-4D97-AF65-F5344CB8AC3E}">
        <p14:creationId xmlns:p14="http://schemas.microsoft.com/office/powerpoint/2010/main" val="97049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982088" y="2818292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 dirty="0">
                <a:solidFill>
                  <a:srgbClr val="F6F3E4"/>
                </a:solidFill>
                <a:latin typeface="Tahoma Bold"/>
              </a:rPr>
              <a:t>Learning Objectives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3887724"/>
            <a:ext cx="14667435" cy="4079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4" lvl="1" indent="-367032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3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Memahami</a:t>
            </a:r>
            <a:r>
              <a:rPr lang="en-US" sz="3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Definisi</a:t>
            </a:r>
            <a:r>
              <a:rPr lang="en-US" sz="3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Sains Data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34064" lvl="1" indent="-367032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Mampu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mengidentifikasi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Jenis-jenis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Data</a:t>
            </a:r>
          </a:p>
          <a:p>
            <a:pPr marL="734064" lvl="1" indent="-367032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3400" dirty="0" err="1">
                <a:solidFill>
                  <a:srgbClr val="F6F3E4"/>
                </a:solidFill>
                <a:latin typeface="Tahoma"/>
              </a:rPr>
              <a:t>Mengetahui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kemampuan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yang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harus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dimiliki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seorang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Data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Saintisc</a:t>
            </a: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 marL="734064" lvl="1" indent="-367032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Mampu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mengidentifikasi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masalah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Data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secara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400" dirty="0" err="1">
                <a:solidFill>
                  <a:srgbClr val="F6F3E4"/>
                </a:solidFill>
                <a:latin typeface="Tahoma"/>
              </a:rPr>
              <a:t>Umum</a:t>
            </a:r>
            <a:r>
              <a:rPr lang="en-US" sz="3400" dirty="0">
                <a:solidFill>
                  <a:srgbClr val="F6F3E4"/>
                </a:solidFill>
                <a:latin typeface="Tahoma"/>
              </a:rPr>
              <a:t> </a:t>
            </a:r>
          </a:p>
          <a:p>
            <a:pPr marL="734064" lvl="1" indent="-367032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endParaRPr lang="en-US" sz="3400" dirty="0">
              <a:solidFill>
                <a:srgbClr val="F6F3E4"/>
              </a:solidFill>
              <a:latin typeface="Tahoma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DF9E97F-3CD2-4E1A-AD08-C4440EB1876A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591688" y="1175147"/>
            <a:ext cx="716191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Peluang</a:t>
            </a:r>
            <a:r>
              <a:rPr lang="en-US" sz="4400" b="1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Karir</a:t>
            </a:r>
            <a:r>
              <a:rPr lang="en-US" sz="4400" b="1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Sains Data</a:t>
            </a:r>
            <a:endParaRPr lang="en-US" sz="4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42600" y="2119421"/>
            <a:ext cx="15388200" cy="7519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9438" indent="-579438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36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Analyst:</a:t>
            </a:r>
            <a:r>
              <a:rPr lang="en-US" sz="3600" b="0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analyst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bertanggung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jawab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membersihkan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memproses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menganalisis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memberikan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wawasan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kepada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Bekerja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bidang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keuangan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pemasaran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12763" indent="-512763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36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Scientist:</a:t>
            </a:r>
            <a:r>
              <a:rPr lang="en-US" sz="3600" b="0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scientist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lanjut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memodelkan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pembelajaran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membuat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prediksi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kompleks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579438" indent="-579438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36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Machine Learning Engineer:</a:t>
            </a:r>
            <a:r>
              <a:rPr lang="en-US" sz="3600" b="0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fokus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mengembangkan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mengimplementasikan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 machine learning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nyata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4076682-A8C2-40A2-9401-1F02DB0A848C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  <p:extLst>
      <p:ext uri="{BB962C8B-B14F-4D97-AF65-F5344CB8AC3E}">
        <p14:creationId xmlns:p14="http://schemas.microsoft.com/office/powerpoint/2010/main" val="91726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591688" y="1257300"/>
            <a:ext cx="716191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Peluang</a:t>
            </a:r>
            <a:r>
              <a:rPr lang="en-US" sz="4400" b="1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Karir</a:t>
            </a:r>
            <a:r>
              <a:rPr lang="en-US" sz="4400" b="1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Sains Data</a:t>
            </a:r>
            <a:endParaRPr lang="en-US" sz="4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90226" y="2324100"/>
            <a:ext cx="14667435" cy="670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3888" indent="-623888" algn="just">
              <a:lnSpc>
                <a:spcPct val="150000"/>
              </a:lnSpc>
              <a:spcBef>
                <a:spcPts val="600"/>
              </a:spcBef>
            </a:pPr>
            <a:r>
              <a:rPr lang="en-US" sz="32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 Engineer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Big data engineers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bekerja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memungkinkan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pengolahan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Mereka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sering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mengelola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platform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Hadoop dan Spark.</a:t>
            </a:r>
          </a:p>
          <a:p>
            <a:pPr marL="579438" indent="-579438" algn="just">
              <a:lnSpc>
                <a:spcPct val="150000"/>
              </a:lnSpc>
              <a:spcBef>
                <a:spcPts val="600"/>
              </a:spcBef>
            </a:pPr>
            <a:r>
              <a:rPr lang="en-US" sz="32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Researcher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Peneliti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terlibat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riset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pengembangan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kecerdasan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buatan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Mereka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bekerja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mengembangkan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algoritma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baru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canggih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12763" indent="-512763" algn="just">
              <a:lnSpc>
                <a:spcPct val="150000"/>
              </a:lnSpc>
              <a:spcBef>
                <a:spcPts val="600"/>
              </a:spcBef>
            </a:pPr>
            <a:r>
              <a:rPr lang="en-US" sz="32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Consultant/Data Science Freelancer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Banyak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profesional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sains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bekerja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konsultan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freelancer,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membantu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berbagai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perusahaan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proyek-proyek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sains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mereka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4076682-A8C2-40A2-9401-1F02DB0A848C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  <p:extLst>
      <p:ext uri="{BB962C8B-B14F-4D97-AF65-F5344CB8AC3E}">
        <p14:creationId xmlns:p14="http://schemas.microsoft.com/office/powerpoint/2010/main" val="592888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42601" y="2202508"/>
            <a:ext cx="716191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Peluang</a:t>
            </a:r>
            <a:r>
              <a:rPr lang="en-US" sz="4400" b="1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Karir</a:t>
            </a:r>
            <a:r>
              <a:rPr lang="en-US" sz="4400" b="1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Sains Data</a:t>
            </a:r>
            <a:endParaRPr lang="en-US" sz="4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90226" y="3887724"/>
            <a:ext cx="14667435" cy="9859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3275" indent="-803275" algn="just">
              <a:lnSpc>
                <a:spcPct val="150000"/>
              </a:lnSpc>
              <a:spcBef>
                <a:spcPts val="600"/>
              </a:spcBef>
            </a:pPr>
            <a:r>
              <a:rPr lang="en-US" sz="36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Chief Data Officer (CDO)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eksekutif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bertanggung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jawab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strategi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Mereka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menentukan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bagaimana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dimanfaatkan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803275" indent="-803275" algn="just">
              <a:lnSpc>
                <a:spcPct val="150000"/>
              </a:lnSpc>
              <a:spcBef>
                <a:spcPts val="600"/>
              </a:spcBef>
            </a:pPr>
            <a:r>
              <a:rPr lang="en-US" sz="36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Journalist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Jurnalisme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melibatkan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sains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menyajikan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cerita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berita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didukung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oleh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bukti-bukti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</a:t>
            </a: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F16D5CD-F5C4-4AE8-BD5E-6A28224CB49D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42601" y="2221558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>
                <a:solidFill>
                  <a:srgbClr val="F6F3E4"/>
                </a:solidFill>
                <a:latin typeface="Tahoma Bold"/>
              </a:rPr>
              <a:t>CONCLUSION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3458200"/>
            <a:ext cx="14247829" cy="5647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Science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merupakan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suatu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proses yang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dilakukan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menghasilkan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pengetahuan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(</a:t>
            </a:r>
            <a:r>
              <a:rPr lang="en-US" sz="32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insight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Pengetahuan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merupakan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simpulan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b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memberikan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rekomendasi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prediksi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kebutuhan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scientist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seseorang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harus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mampu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melakukan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mining 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mengekstraknya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hingga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menemukan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yang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akurat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oleh para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pemangku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kebijakan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Sehingga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seorang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scientist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harus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mampu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mengidentifikasi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permasalahan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mengumpulkan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berbagai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sumber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berbeda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mengatur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menerjemahkan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hasil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solusi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6D94BB1D-FBA4-48C5-9AEB-0764780F06C4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42601" y="2202508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 dirty="0">
                <a:solidFill>
                  <a:srgbClr val="F6F3E4"/>
                </a:solidFill>
                <a:latin typeface="Tahoma Bold"/>
              </a:rPr>
              <a:t>Learning Objective 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3887724"/>
            <a:ext cx="14667435" cy="5163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Fill in .....................................................................</a:t>
            </a: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F16D5CD-F5C4-4AE8-BD5E-6A28224CB49D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  <p:extLst>
      <p:ext uri="{BB962C8B-B14F-4D97-AF65-F5344CB8AC3E}">
        <p14:creationId xmlns:p14="http://schemas.microsoft.com/office/powerpoint/2010/main" val="4282359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42601" y="2221558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>
                <a:solidFill>
                  <a:srgbClr val="F6F3E4"/>
                </a:solidFill>
                <a:latin typeface="Tahoma Bold"/>
              </a:rPr>
              <a:t>REFERENCES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3887724"/>
            <a:ext cx="14667435" cy="209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3600" b="0" i="0" dirty="0">
                <a:solidFill>
                  <a:schemeClr val="bg1"/>
                </a:solidFill>
                <a:effectLst/>
                <a:latin typeface="-apple-system"/>
              </a:rPr>
              <a:t>1.  Introduction to Data Science, Laura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-apple-system"/>
              </a:rPr>
              <a:t>Igual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-apple-system"/>
              </a:rPr>
              <a:t> dan Santi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-apple-system"/>
              </a:rPr>
              <a:t>Segui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-apple-system"/>
              </a:rPr>
              <a:t>, Springer: 2017</a:t>
            </a:r>
          </a:p>
          <a:p>
            <a:pPr algn="l"/>
            <a:r>
              <a:rPr lang="en-US" sz="3600" b="0" i="0" dirty="0">
                <a:solidFill>
                  <a:schemeClr val="bg1"/>
                </a:solidFill>
                <a:effectLst/>
                <a:latin typeface="-apple-system"/>
              </a:rPr>
              <a:t>2.  An Introduction to Data Science, Jefrey Stanton, Syracuse University</a:t>
            </a:r>
          </a:p>
          <a:p>
            <a:pPr algn="l"/>
            <a:r>
              <a:rPr lang="en-US" sz="3600" b="0" i="0" dirty="0">
                <a:solidFill>
                  <a:schemeClr val="bg1"/>
                </a:solidFill>
                <a:effectLst/>
                <a:latin typeface="-apple-system"/>
              </a:rPr>
              <a:t>3.  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-apple-system"/>
              </a:rPr>
              <a:t>Practiotioner’s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-apple-system"/>
              </a:rPr>
              <a:t> Guide to Data Science, Hui Lin dan Ming LI, 2023</a:t>
            </a:r>
            <a:endParaRPr lang="en-US" sz="3400" dirty="0">
              <a:solidFill>
                <a:schemeClr val="bg1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chemeClr val="bg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567" r="-175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7007043"/>
            <a:ext cx="9918127" cy="162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89"/>
              </a:lnSpc>
            </a:pPr>
            <a:r>
              <a:rPr lang="en-US" sz="9563" spc="889" dirty="0">
                <a:solidFill>
                  <a:srgbClr val="FFFFFF"/>
                </a:solidFill>
                <a:latin typeface="Open Sans Bold Bold"/>
              </a:rPr>
              <a:t>THANK YOU!!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8885555"/>
            <a:ext cx="10238235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spc="204">
                <a:solidFill>
                  <a:srgbClr val="FFFFFF"/>
                </a:solidFill>
                <a:latin typeface="Open Sauce"/>
              </a:rPr>
              <a:t>DATA SCIENCE DARMAJAYA “YOUR BEST FUTURE IN DATA”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276225" y="360178"/>
            <a:ext cx="7683351" cy="897122"/>
            <a:chOff x="0" y="0"/>
            <a:chExt cx="10244467" cy="119616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698132" y="165752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51085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8168756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6290849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071249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42601" y="1714500"/>
            <a:ext cx="7161912" cy="635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5400" b="1" i="0" dirty="0" err="1">
                <a:solidFill>
                  <a:srgbClr val="FF0000"/>
                </a:solidFill>
                <a:effectLst/>
                <a:latin typeface="Calibri-Light"/>
              </a:rPr>
              <a:t>Apa</a:t>
            </a:r>
            <a:r>
              <a:rPr lang="en-US" sz="5400" b="1" i="0" dirty="0">
                <a:solidFill>
                  <a:srgbClr val="FF0000"/>
                </a:solidFill>
                <a:effectLst/>
                <a:latin typeface="Calibri-Light"/>
              </a:rPr>
              <a:t> </a:t>
            </a:r>
            <a:r>
              <a:rPr lang="en-US" sz="5400" b="1" i="0" dirty="0" err="1">
                <a:solidFill>
                  <a:srgbClr val="FF0000"/>
                </a:solidFill>
                <a:effectLst/>
                <a:latin typeface="Calibri-Light"/>
              </a:rPr>
              <a:t>Itu</a:t>
            </a:r>
            <a:r>
              <a:rPr lang="en-US" sz="5400" b="1" i="0" dirty="0">
                <a:solidFill>
                  <a:srgbClr val="FF0000"/>
                </a:solidFill>
                <a:effectLst/>
                <a:latin typeface="Calibri-Light"/>
              </a:rPr>
              <a:t> Sains Data?</a:t>
            </a:r>
            <a:endParaRPr lang="en-US" sz="5400" b="1" dirty="0">
              <a:solidFill>
                <a:srgbClr val="FF0000"/>
              </a:solidFill>
              <a:latin typeface="Tahom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90226" y="2366386"/>
            <a:ext cx="14667435" cy="7196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endParaRPr lang="en-US" sz="3600" b="1" i="0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ts val="4800"/>
              </a:lnSpc>
            </a:pPr>
            <a:r>
              <a:rPr lang="en-US" sz="3600" b="1" i="0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Sains</a:t>
            </a:r>
            <a:r>
              <a:rPr lang="en-US" sz="3600" b="0" i="0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disiplin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melibatkan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pengumpulan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pemrosesan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interpretasi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mengidentifikasi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wawasan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bermanfaat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>
              <a:lnSpc>
                <a:spcPts val="4800"/>
              </a:lnSpc>
            </a:pP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6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science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pula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didefinisikan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cabang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ilmu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memperlajari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Teknik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ektransi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sehingga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bermakna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pengetahuan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cabang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ilmu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matematika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pemrograman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komputer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pengenalan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pembelajaran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endParaRPr lang="en-US" sz="36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857D6C22-B6B8-4EB0-9E44-F811C823FD0E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42601" y="2095500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800" b="1" i="0" dirty="0" err="1">
                <a:solidFill>
                  <a:srgbClr val="FF0000"/>
                </a:solidFill>
                <a:effectLst/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Apa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 </a:t>
            </a:r>
            <a:r>
              <a:rPr lang="en-US" sz="4800" b="1" i="0" dirty="0" err="1">
                <a:solidFill>
                  <a:srgbClr val="FF0000"/>
                </a:solidFill>
                <a:effectLst/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Itu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 Sains Data?</a:t>
            </a:r>
            <a:endParaRPr lang="en-US" sz="4800" b="1" dirty="0">
              <a:solidFill>
                <a:srgbClr val="FF0000"/>
              </a:solidFill>
              <a:latin typeface="Tahoma Bold" panose="020B0804030504040204" pitchFamily="34" charset="0"/>
              <a:ea typeface="Tahoma Bold" panose="020B0804030504040204" pitchFamily="34" charset="0"/>
              <a:cs typeface="Tahoma Bold" panose="020B080403050404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90226" y="3390900"/>
            <a:ext cx="14667435" cy="579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en-US" sz="3600" b="1" i="0" dirty="0" err="1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Tujuan</a:t>
            </a:r>
            <a:r>
              <a:rPr lang="en-US" sz="3600" b="1" i="0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utama</a:t>
            </a:r>
            <a:r>
              <a:rPr lang="en-US" sz="3600" b="1" i="0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3600" b="1" i="0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Sains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menghasilkan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pemahaman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tersembunyi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mendukung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pengambilan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keputusan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cerdas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bukti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/Data.</a:t>
            </a:r>
          </a:p>
          <a:p>
            <a:pPr algn="just">
              <a:lnSpc>
                <a:spcPts val="4800"/>
              </a:lnSpc>
            </a:pP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ts val="4800"/>
              </a:lnSpc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komputasi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visualisasi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data, Data Sains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memungkinkan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menggali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berharga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data,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terstruktur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maupun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terstruktur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3400"/>
              </a:lnSpc>
            </a:pPr>
            <a:endParaRPr lang="en-US" sz="36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600" dirty="0">
              <a:solidFill>
                <a:srgbClr val="F6F3E4"/>
              </a:solidFill>
              <a:latin typeface="Tahoma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4076682-A8C2-40A2-9401-1F02DB0A848C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591688" y="1562100"/>
            <a:ext cx="7161912" cy="61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000" b="1" i="0" dirty="0">
                <a:solidFill>
                  <a:srgbClr val="FFFF00"/>
                </a:solidFill>
                <a:effectLst/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Model 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Data Science</a:t>
            </a:r>
            <a:r>
              <a:rPr lang="en-US" sz="4000" dirty="0">
                <a:solidFill>
                  <a:srgbClr val="FFFF00"/>
                </a:solidFill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2980451"/>
            <a:ext cx="14667435" cy="67350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800" b="0" i="0" dirty="0">
                <a:solidFill>
                  <a:schemeClr val="bg1"/>
                </a:solidFill>
                <a:effectLst/>
                <a:latin typeface="TimesNewRomanPSMT"/>
              </a:rPr>
              <a:t>Gambar-2 Model Data Science </a:t>
            </a:r>
            <a:endParaRPr lang="en-US" sz="36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 Gambar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tampak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bahwa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science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menemukan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sebelumnya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diketahui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pembelajaran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menghasilkan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representatif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F16D5CD-F5C4-4AE8-BD5E-6A28224CB49D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8E35A0-A8F8-96F1-6D02-DB5607AA53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3400" y="2444123"/>
            <a:ext cx="9829800" cy="422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42600" y="2202508"/>
            <a:ext cx="11553124" cy="616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fi-FI" sz="4800" b="1" i="0" dirty="0">
                <a:solidFill>
                  <a:srgbClr val="00B0F0"/>
                </a:solidFill>
                <a:effectLst/>
                <a:latin typeface="Cambria" panose="02040503050406030204" pitchFamily="18" charset="0"/>
              </a:rPr>
              <a:t>Apa Saja yang Dikerjakan Data Scientist?</a:t>
            </a:r>
            <a:r>
              <a:rPr lang="fi-FI" sz="4800" b="1" dirty="0">
                <a:solidFill>
                  <a:srgbClr val="00B0F0"/>
                </a:solidFill>
              </a:rPr>
              <a:t> </a:t>
            </a:r>
            <a:endParaRPr lang="en-US" sz="4799" dirty="0">
              <a:solidFill>
                <a:srgbClr val="00B0F0"/>
              </a:solidFill>
              <a:latin typeface="Tahom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90226" y="3238500"/>
            <a:ext cx="14667435" cy="5668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  <a:p>
            <a:pPr>
              <a:lnSpc>
                <a:spcPts val="3400"/>
              </a:lnSpc>
            </a:pPr>
            <a:r>
              <a:rPr lang="en-US" sz="3400" dirty="0">
                <a:solidFill>
                  <a:srgbClr val="F6F3E4"/>
                </a:solidFill>
                <a:latin typeface="Tahoma"/>
              </a:rPr>
              <a:t>Fill in .....................................................................</a:t>
            </a:r>
          </a:p>
          <a:p>
            <a:pPr>
              <a:lnSpc>
                <a:spcPts val="3400"/>
              </a:lnSpc>
            </a:pPr>
            <a:endParaRPr lang="en-US" sz="3400" dirty="0">
              <a:solidFill>
                <a:srgbClr val="F6F3E4"/>
              </a:solidFill>
              <a:latin typeface="Tahoma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F16D5CD-F5C4-4AE8-BD5E-6A28224CB49D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58A0DE28-D37E-5DC0-0696-6E84C38A4E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7903" y="3666393"/>
            <a:ext cx="14045097" cy="495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9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42601" y="1562100"/>
            <a:ext cx="7161912" cy="659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 err="1">
                <a:solidFill>
                  <a:srgbClr val="FF0000"/>
                </a:solidFill>
                <a:effectLst/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Apa</a:t>
            </a:r>
            <a:r>
              <a:rPr lang="en-US" sz="4400" dirty="0">
                <a:solidFill>
                  <a:srgbClr val="FF0000"/>
                </a:solidFill>
                <a:effectLst/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/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itu</a:t>
            </a:r>
            <a:r>
              <a:rPr lang="en-US" sz="4400" dirty="0">
                <a:solidFill>
                  <a:srgbClr val="FF0000"/>
                </a:solidFill>
                <a:effectLst/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 Data?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2324100"/>
            <a:ext cx="14667435" cy="7414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b="1" i="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sekumpulan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angka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catatan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terkumpul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bentuk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diukur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diolah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berupa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berbagai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termasuk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angka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gambar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suara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kombinasi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semuanya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penting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berbagai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konteks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disiplin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termasuk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ilmu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komputer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statistik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ilmu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pengetahuan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bisnis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banyak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lagi</a:t>
            </a: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4076682-A8C2-40A2-9401-1F02DB0A848C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  <p:extLst>
      <p:ext uri="{BB962C8B-B14F-4D97-AF65-F5344CB8AC3E}">
        <p14:creationId xmlns:p14="http://schemas.microsoft.com/office/powerpoint/2010/main" val="4293531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442601" y="1714500"/>
            <a:ext cx="7161912" cy="719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 err="1">
                <a:solidFill>
                  <a:srgbClr val="FF0000"/>
                </a:solidFill>
                <a:effectLst/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Apa</a:t>
            </a:r>
            <a:r>
              <a:rPr lang="en-US" sz="4800" dirty="0">
                <a:solidFill>
                  <a:srgbClr val="FF0000"/>
                </a:solidFill>
                <a:effectLst/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itu</a:t>
            </a:r>
            <a:r>
              <a:rPr lang="en-US" sz="4800" dirty="0">
                <a:solidFill>
                  <a:srgbClr val="FF0000"/>
                </a:solidFill>
                <a:effectLst/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 Data?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0226" y="3009900"/>
            <a:ext cx="14667435" cy="6753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pandangan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sains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data, data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mentah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fokus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utama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proses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penemuan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informasi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wawasan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pengetahuan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4000" b="1" i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>
                <a:solidFill>
                  <a:srgbClr val="00B0F0"/>
                </a:solidFill>
                <a:effectLst/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Data Abad 21 –</a:t>
            </a:r>
            <a:r>
              <a:rPr lang="en-US" sz="40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is a new currency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Tahoma Bold" panose="020B0804030504040204" pitchFamily="34" charset="0"/>
                <a:ea typeface="Tahoma Bold" panose="020B0804030504040204" pitchFamily="34" charset="0"/>
                <a:cs typeface="Tahoma Bold" panose="020B0804030504040204" pitchFamily="34" charset="0"/>
              </a:rPr>
              <a:t>”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4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44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4400" b="1" i="0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etapa</a:t>
            </a:r>
            <a:r>
              <a:rPr lang="en-US" sz="4400" b="1" i="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bernilainya</a:t>
            </a:r>
            <a:r>
              <a:rPr lang="en-US" sz="4400" b="1" i="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4400" b="1" i="0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US" sz="4400" b="1" i="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US" sz="4400" b="1" i="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langkah</a:t>
            </a:r>
            <a:r>
              <a:rPr lang="en-US" sz="4400" b="1" i="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strategis</a:t>
            </a:r>
            <a:r>
              <a:rPr lang="en-US" sz="4400" b="1" i="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0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bisnis</a:t>
            </a:r>
            <a:r>
              <a:rPr lang="en-US" sz="4400" b="0" i="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4076682-A8C2-40A2-9401-1F02DB0A848C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</p:spTree>
    <p:extLst>
      <p:ext uri="{BB962C8B-B14F-4D97-AF65-F5344CB8AC3E}">
        <p14:creationId xmlns:p14="http://schemas.microsoft.com/office/powerpoint/2010/main" val="12342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362200" y="1409700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8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Keberagaman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90226" y="2095500"/>
            <a:ext cx="14667435" cy="7722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sudah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terbuat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dan/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terkumpul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berbagai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sumber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ormat data yang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direkam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juga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bermacam-macam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banyaknya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sumber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data,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apakah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sekarang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0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data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4076682-A8C2-40A2-9401-1F02DB0A848C}"/>
              </a:ext>
            </a:extLst>
          </p:cNvPr>
          <p:cNvSpPr txBox="1"/>
          <p:nvPr/>
        </p:nvSpPr>
        <p:spPr>
          <a:xfrm>
            <a:off x="1030236" y="9715500"/>
            <a:ext cx="16229064" cy="34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[ 12-09-2023 ] | [KODE MK: SD230411 | MATAKULIAH: MATEMATIKA | SKS: 4 | VERSI: 01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5E06B2B9-ACE0-CEF5-802A-41CE4D6356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6444" y="4381500"/>
            <a:ext cx="11061156" cy="36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38961</TotalTime>
  <Words>2046</Words>
  <Application>Microsoft Office PowerPoint</Application>
  <PresentationFormat>Custom</PresentationFormat>
  <Paragraphs>182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Söhne</vt:lpstr>
      <vt:lpstr>Arial</vt:lpstr>
      <vt:lpstr>TimesNewRomanPSMT</vt:lpstr>
      <vt:lpstr>Tahoma Bold</vt:lpstr>
      <vt:lpstr>Open Sans Bold Bold</vt:lpstr>
      <vt:lpstr>Calibri-Light</vt:lpstr>
      <vt:lpstr>Cambria</vt:lpstr>
      <vt:lpstr>-apple-system</vt:lpstr>
      <vt:lpstr>Wingdings</vt:lpstr>
      <vt:lpstr>Open Sans</vt:lpstr>
      <vt:lpstr>Tahoma</vt:lpstr>
      <vt:lpstr>Calibri</vt:lpstr>
      <vt:lpstr>Open Sauce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future technology is developing very fast</dc:title>
  <dc:creator>Hendra Kurniawan</dc:creator>
  <cp:lastModifiedBy>Nurjoko Nurjoko</cp:lastModifiedBy>
  <cp:revision>13</cp:revision>
  <dcterms:created xsi:type="dcterms:W3CDTF">2006-08-16T00:00:00Z</dcterms:created>
  <dcterms:modified xsi:type="dcterms:W3CDTF">2023-10-06T05:37:54Z</dcterms:modified>
  <dc:identifier>DAFtcN56TXg</dc:identifier>
</cp:coreProperties>
</file>