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9" r:id="rId3"/>
    <p:sldId id="292" r:id="rId4"/>
    <p:sldId id="293" r:id="rId5"/>
    <p:sldId id="294" r:id="rId6"/>
    <p:sldId id="298" r:id="rId7"/>
    <p:sldId id="288" r:id="rId8"/>
    <p:sldId id="297" r:id="rId9"/>
    <p:sldId id="285" r:id="rId10"/>
    <p:sldId id="286" r:id="rId11"/>
    <p:sldId id="287" r:id="rId12"/>
    <p:sldId id="275" r:id="rId13"/>
    <p:sldId id="300" r:id="rId14"/>
    <p:sldId id="301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674B32-C077-4D16-885C-DCCB597B62A3}" type="datetimeFigureOut">
              <a:rPr lang="en-US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657849-4BBE-42BD-9703-1CB5EC23E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886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2C60E8-16D7-4154-9861-7C167F8E75CD}" type="datetimeFigureOut">
              <a:rPr lang="en-US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42A136-0EC6-43F9-A2DF-CF7ECE330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266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D6037-660A-4C40-9159-56DEC201D79B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3AA8-8F0F-4DD4-8DA0-35F40F903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1D7F-DF1B-4DFD-8B69-F5381104F8DC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15DFD-A653-468C-868E-D21C1C588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B91DA-ADDF-4A2B-A29E-5C2006BAC5F3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CFEDE-2D81-4B48-91D7-499FCDF14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EDAE6-3781-42C0-B117-6820EBBFC7A2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DA3D8-7929-40A5-A2CC-7EE46F282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3431-4F0A-46D3-B0CB-4C3370BC8726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FBD1-F035-47FF-B6F2-4ADD4ECC8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36C27-C4DD-4285-84D7-34CA2CFDC564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F53B-65CC-4845-9EBB-E9067A809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C23D-5813-4A71-B934-7360DA8CA418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575D4-A66A-4F63-89A6-AAE386003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9B65-6CCE-4C1B-A65C-B05AC100C8C2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8E82E-E8BE-4013-BEFD-55740F7AE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34E63-540C-4035-92C0-690B59668E7D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AC77-AE25-44AC-80DD-F8BCB1749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BC0C-9428-498B-BEC9-752237E403FC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CE43E-F7AA-4228-8DD2-49D183497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A8399-000F-40AA-AB93-543B3CFDD71D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6BCEC-2778-43AC-9E2E-CCB719F00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ED6EA-B784-4D4B-8C51-F8C57A824549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D03939-83D9-43CC-9A6A-745C8DED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3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ture\logo ibi 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E48213-AAE7-4C2A-8FCB-C4EFB74775B2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B64FC-3658-4DEA-B9F6-3B6553E9909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2285992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PENDIDIKAN KEWARGANEGARAAN</a:t>
            </a:r>
          </a:p>
          <a:p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Dosen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: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Riyadini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Riyan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Utami,S.IP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., M.M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3298" y="1696066"/>
            <a:ext cx="3326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Pertemuan ke-1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32ECB0-B392-4F32-BEC4-FE625759FF8E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2A963-C9FC-4637-BB06-27FEB6E2381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11"/>
          <p:cNvSpPr txBox="1">
            <a:spLocks/>
          </p:cNvSpPr>
          <p:nvPr/>
        </p:nvSpPr>
        <p:spPr>
          <a:xfrm>
            <a:off x="457200" y="274638"/>
            <a:ext cx="8229600" cy="6540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 eaLnBrk="0" hangingPunct="0">
              <a:defRPr/>
            </a:pPr>
            <a:r>
              <a:rPr lang="en-US" sz="3200" b="1">
                <a:latin typeface="Cambria" pitchFamily="18" charset="0"/>
              </a:rPr>
              <a:t>Konsep Pengembangan PKn Di Dunia</a:t>
            </a:r>
            <a:endParaRPr lang="en-US" sz="3200" b="1" dirty="0">
              <a:latin typeface="Cambria" pitchFamily="18" charset="0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20/8/2010</a:t>
            </a:r>
          </a:p>
        </p:txBody>
      </p:sp>
      <p:sp>
        <p:nvSpPr>
          <p:cNvPr id="7" name="Footer Placeholder 6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Pendidikan Kewarganegaraan</a:t>
            </a: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4E6EA0-A969-45B2-8966-0C33DAC7F5C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" y="1071563"/>
            <a:ext cx="8215313" cy="5119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PKn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dikembangkan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oleh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seluruh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negara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di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dunia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meskipun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istilah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digunakan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berbeda-beda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.</a:t>
            </a:r>
          </a:p>
          <a:p>
            <a:pPr marL="287338" indent="-287338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Civics, Civic Education                                                                            (USA)</a:t>
            </a:r>
          </a:p>
          <a:p>
            <a:pPr marL="287338" indent="-287338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Zitizenship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Education                                                                             ( UK )</a:t>
            </a:r>
          </a:p>
          <a:p>
            <a:pPr marL="287338" indent="-287338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Ta’limatul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Muwwathonah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Tarbiyatul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Al </a:t>
            </a: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Watoniyah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       (</a:t>
            </a: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Timteng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)</a:t>
            </a:r>
          </a:p>
          <a:p>
            <a:pPr marL="287338" indent="-287338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Educacion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Civicas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                                                                              (Mexico)</a:t>
            </a:r>
          </a:p>
          <a:p>
            <a:pPr marL="287338" indent="-287338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Sachunternicht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                                                                                   (</a:t>
            </a: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Jerman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)</a:t>
            </a:r>
          </a:p>
          <a:p>
            <a:pPr marL="287338" indent="-287338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Civics, Social Studies                               (Australia, USA New Zealand)</a:t>
            </a:r>
          </a:p>
          <a:p>
            <a:pPr marL="287338" indent="-287338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Life Orientation                                                                                       (</a:t>
            </a: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Afsel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)</a:t>
            </a:r>
          </a:p>
          <a:p>
            <a:pPr marL="287338" indent="-287338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Civics and Moral Education                                                      (Singapore)</a:t>
            </a:r>
          </a:p>
          <a:p>
            <a:pPr marL="287338" indent="-287338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Cambria" pitchFamily="18" charset="0"/>
              </a:rPr>
              <a:t>People and Society                                                                         (</a:t>
            </a: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</a:rPr>
              <a:t>Hongaria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</a:rPr>
              <a:t>)</a:t>
            </a:r>
          </a:p>
          <a:p>
            <a:pPr marL="287338" indent="-287338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</a:rPr>
              <a:t>Obscesvovedinie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</a:rPr>
              <a:t>                                                                                    (</a:t>
            </a: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</a:rPr>
              <a:t>Rusia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</a:rPr>
              <a:t>)</a:t>
            </a:r>
          </a:p>
          <a:p>
            <a:pPr marL="287338" indent="-287338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</a:rPr>
              <a:t>Pendidikan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itchFamily="18" charset="0"/>
              </a:rPr>
              <a:t>sivik</a:t>
            </a:r>
            <a:r>
              <a:rPr lang="en-US" sz="2000" b="1" dirty="0">
                <a:solidFill>
                  <a:schemeClr val="tx1"/>
                </a:solidFill>
                <a:latin typeface="Cambria" pitchFamily="18" charset="0"/>
              </a:rPr>
              <a:t>                                                                              (Malaysia)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0A9355F-8099-4858-A5C2-DF88080538F6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4C7A66D-8012-46C7-A151-41CDC8F6A99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20/8/2010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Pendidikan Kewarganegaraan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E38604-757E-43AD-B537-6C762B3C6F1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143116"/>
            <a:ext cx="85725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PANCASILA SEBAGAI NILAI DASAR PENDIDIKAN KEWARGANEGARAAN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158" y="3643314"/>
            <a:ext cx="8215370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latin typeface="Cambria" pitchFamily="18" charset="0"/>
              </a:rPr>
              <a:t>Pancasila</a:t>
            </a:r>
            <a:r>
              <a:rPr lang="en-US" sz="28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itchFamily="18" charset="0"/>
              </a:rPr>
              <a:t>menjadi</a:t>
            </a:r>
            <a:r>
              <a:rPr lang="en-US" sz="28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itchFamily="18" charset="0"/>
              </a:rPr>
              <a:t>pedoman</a:t>
            </a:r>
            <a:r>
              <a:rPr lang="en-US" sz="28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itchFamily="18" charset="0"/>
              </a:rPr>
              <a:t>dan</a:t>
            </a:r>
            <a:r>
              <a:rPr lang="en-US" sz="28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itchFamily="18" charset="0"/>
              </a:rPr>
              <a:t>sumber</a:t>
            </a:r>
            <a:r>
              <a:rPr lang="en-US" sz="28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itchFamily="18" charset="0"/>
              </a:rPr>
              <a:t>orientasi</a:t>
            </a:r>
            <a:r>
              <a:rPr lang="en-US" sz="28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itchFamily="18" charset="0"/>
              </a:rPr>
              <a:t>pengembangan</a:t>
            </a:r>
            <a:r>
              <a:rPr lang="en-US" sz="28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itchFamily="18" charset="0"/>
              </a:rPr>
              <a:t>kekaryaan</a:t>
            </a:r>
            <a:r>
              <a:rPr lang="en-US" sz="28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itchFamily="18" charset="0"/>
              </a:rPr>
              <a:t>setiap</a:t>
            </a:r>
            <a:r>
              <a:rPr lang="en-US" sz="28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itchFamily="18" charset="0"/>
              </a:rPr>
              <a:t>lulusan</a:t>
            </a:r>
            <a:r>
              <a:rPr lang="en-US" sz="28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itchFamily="18" charset="0"/>
              </a:rPr>
              <a:t>perguruan</a:t>
            </a:r>
            <a:r>
              <a:rPr lang="en-US" sz="28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itchFamily="18" charset="0"/>
              </a:rPr>
              <a:t>tinggi</a:t>
            </a:r>
            <a:r>
              <a:rPr lang="en-US" sz="2800" b="1" dirty="0">
                <a:solidFill>
                  <a:schemeClr val="bg1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158" y="5357826"/>
            <a:ext cx="8215370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Pancasila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sebagai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dasar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pengembangan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ilmu</a:t>
            </a:r>
            <a:endParaRPr lang="en-US" sz="2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6145" name="Picture 1" descr="G:\LAMPUNG\GALERY\POLITIK\Garuda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14290"/>
            <a:ext cx="2857520" cy="19031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35896" y="2060848"/>
            <a:ext cx="2016224" cy="19442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2589D8-41BE-4FA6-8DD0-A130E8A5953A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D87AC-D2F8-4FD5-9F65-70BD4C2DA4DD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D7DC6-7B52-F3C4-3A51-38F711C24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A3431-4F0A-46D3-B0CB-4C3370BC8726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B0AAF-219F-525E-1AE1-B69EF46AD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31CED-945C-15C9-C43E-20D72721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5FBD1-F035-47FF-B6F2-4ADD4ECC86D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14B12D-FAAC-744E-0A7E-391578FDA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853392"/>
              </p:ext>
            </p:extLst>
          </p:nvPr>
        </p:nvGraphicFramePr>
        <p:xfrm>
          <a:off x="304800" y="714840"/>
          <a:ext cx="8388246" cy="5494950"/>
        </p:xfrm>
        <a:graphic>
          <a:graphicData uri="http://schemas.openxmlformats.org/drawingml/2006/table">
            <a:tbl>
              <a:tblPr/>
              <a:tblGrid>
                <a:gridCol w="2796082">
                  <a:extLst>
                    <a:ext uri="{9D8B030D-6E8A-4147-A177-3AD203B41FA5}">
                      <a16:colId xmlns:a16="http://schemas.microsoft.com/office/drawing/2014/main" val="3139693569"/>
                    </a:ext>
                  </a:extLst>
                </a:gridCol>
                <a:gridCol w="5592164">
                  <a:extLst>
                    <a:ext uri="{9D8B030D-6E8A-4147-A177-3AD203B41FA5}">
                      <a16:colId xmlns:a16="http://schemas.microsoft.com/office/drawing/2014/main" val="2188669027"/>
                    </a:ext>
                  </a:extLst>
                </a:gridCol>
              </a:tblGrid>
              <a:tr h="22629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 err="1"/>
                        <a:t>Topik</a:t>
                      </a:r>
                      <a:endParaRPr lang="en-US" sz="1800" dirty="0"/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 err="1"/>
                        <a:t>Penjelasan</a:t>
                      </a:r>
                      <a:endParaRPr lang="en-US" sz="1800" dirty="0"/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545202"/>
                  </a:ext>
                </a:extLst>
              </a:tr>
              <a:tr h="14143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Konsep Warga Negara</a:t>
                      </a:r>
                      <a:endParaRPr lang="en-US" sz="1800"/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/>
                        <a:t>Istilah </a:t>
                      </a:r>
                      <a:r>
                        <a:rPr lang="en-US" sz="1800" i="1" dirty="0" err="1"/>
                        <a:t>warga</a:t>
                      </a:r>
                      <a:r>
                        <a:rPr lang="en-US" sz="1800" i="1" dirty="0"/>
                        <a:t> negara</a:t>
                      </a:r>
                      <a:r>
                        <a:rPr lang="en-US" sz="1800" dirty="0"/>
                        <a:t> (citizen/</a:t>
                      </a:r>
                      <a:r>
                        <a:rPr lang="en-US" sz="1800" dirty="0" err="1"/>
                        <a:t>citoyen</a:t>
                      </a:r>
                      <a:r>
                        <a:rPr lang="en-US" sz="1800" dirty="0"/>
                        <a:t>) </a:t>
                      </a:r>
                      <a:r>
                        <a:rPr lang="en-US" sz="1800" dirty="0" err="1"/>
                        <a:t>dikenal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sejak</a:t>
                      </a:r>
                      <a:r>
                        <a:rPr lang="en-US" sz="1800" dirty="0"/>
                        <a:t> </a:t>
                      </a:r>
                      <a:r>
                        <a:rPr lang="en-US" sz="1800" i="1" dirty="0" err="1"/>
                        <a:t>Perjanjian</a:t>
                      </a:r>
                      <a:r>
                        <a:rPr lang="en-US" sz="1800" i="1" dirty="0"/>
                        <a:t> Westphalia</a:t>
                      </a:r>
                      <a:r>
                        <a:rPr lang="en-US" sz="1800" dirty="0"/>
                        <a:t> 1648 di </a:t>
                      </a:r>
                      <a:r>
                        <a:rPr lang="en-US" sz="1800" dirty="0" err="1"/>
                        <a:t>Eropa</a:t>
                      </a:r>
                      <a:r>
                        <a:rPr lang="en-US" sz="1800" dirty="0"/>
                        <a:t>.- </a:t>
                      </a:r>
                      <a:r>
                        <a:rPr lang="en-US" sz="1800" dirty="0" err="1"/>
                        <a:t>Berkaitan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dengan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pemerintahan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lembaga</a:t>
                      </a:r>
                      <a:r>
                        <a:rPr lang="en-US" sz="1800" dirty="0"/>
                        <a:t> negara (DPR, </a:t>
                      </a:r>
                      <a:r>
                        <a:rPr lang="en-US" sz="1800" dirty="0" err="1"/>
                        <a:t>Pengadilan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Kepresidenan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dll</a:t>
                      </a:r>
                      <a:r>
                        <a:rPr lang="en-US" sz="1800" dirty="0"/>
                        <a:t>).- Warga negara = </a:t>
                      </a:r>
                      <a:r>
                        <a:rPr lang="en-US" sz="1800" dirty="0" err="1"/>
                        <a:t>anggota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dari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suatu</a:t>
                      </a:r>
                      <a:r>
                        <a:rPr lang="en-US" sz="1800" dirty="0"/>
                        <a:t> negara yang </a:t>
                      </a:r>
                      <a:r>
                        <a:rPr lang="en-US" sz="1800" dirty="0" err="1"/>
                        <a:t>tinggal</a:t>
                      </a:r>
                      <a:r>
                        <a:rPr lang="en-US" sz="1800" dirty="0"/>
                        <a:t> di wilayah </a:t>
                      </a:r>
                      <a:r>
                        <a:rPr lang="en-US" sz="1800" dirty="0" err="1"/>
                        <a:t>hukum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tertentu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serta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memiliki</a:t>
                      </a:r>
                      <a:r>
                        <a:rPr lang="en-US" sz="1800" dirty="0"/>
                        <a:t> </a:t>
                      </a:r>
                      <a:r>
                        <a:rPr lang="en-US" sz="1800" b="1" dirty="0" err="1"/>
                        <a:t>hak</a:t>
                      </a:r>
                      <a:r>
                        <a:rPr lang="en-US" sz="1800" b="1" dirty="0"/>
                        <a:t> dan </a:t>
                      </a:r>
                      <a:r>
                        <a:rPr lang="en-US" sz="1800" b="1" dirty="0" err="1"/>
                        <a:t>kewajiban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039930"/>
                  </a:ext>
                </a:extLst>
              </a:tr>
              <a:tr h="10749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Istilah di Indonesia</a:t>
                      </a:r>
                      <a:endParaRPr lang="en-US" sz="1800"/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/>
                        <a:t> “Warga negara” = </a:t>
                      </a:r>
                      <a:r>
                        <a:rPr lang="en-US" sz="1800" dirty="0" err="1"/>
                        <a:t>terjemahan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dari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bahasa</a:t>
                      </a:r>
                      <a:r>
                        <a:rPr lang="en-US" sz="1800" dirty="0"/>
                        <a:t> Belanda </a:t>
                      </a:r>
                      <a:r>
                        <a:rPr lang="en-US" sz="1800" b="1" dirty="0" err="1"/>
                        <a:t>staatsburger</a:t>
                      </a:r>
                      <a:r>
                        <a:rPr lang="en-US" sz="1800" dirty="0"/>
                        <a:t>.- Ada juga </a:t>
                      </a:r>
                      <a:r>
                        <a:rPr lang="en-US" sz="1800" dirty="0" err="1"/>
                        <a:t>istilah</a:t>
                      </a:r>
                      <a:r>
                        <a:rPr lang="en-US" sz="1800" dirty="0"/>
                        <a:t> </a:t>
                      </a:r>
                      <a:r>
                        <a:rPr lang="en-US" sz="1800" b="1" dirty="0" err="1"/>
                        <a:t>onderdaan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artinya</a:t>
                      </a:r>
                      <a:r>
                        <a:rPr lang="en-US" sz="1800" dirty="0"/>
                        <a:t> semi </a:t>
                      </a:r>
                      <a:r>
                        <a:rPr lang="en-US" sz="1800" dirty="0" err="1"/>
                        <a:t>warga</a:t>
                      </a:r>
                      <a:r>
                        <a:rPr lang="en-US" sz="1800" dirty="0"/>
                        <a:t> negara/</a:t>
                      </a:r>
                      <a:r>
                        <a:rPr lang="en-US" sz="1800" dirty="0" err="1"/>
                        <a:t>kawula</a:t>
                      </a:r>
                      <a:r>
                        <a:rPr lang="en-US" sz="1800" dirty="0"/>
                        <a:t> negara (</a:t>
                      </a:r>
                      <a:r>
                        <a:rPr lang="en-US" sz="1800" dirty="0" err="1"/>
                        <a:t>konteks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feodal</a:t>
                      </a:r>
                      <a:r>
                        <a:rPr lang="en-US" sz="1800" dirty="0"/>
                        <a:t>).- </a:t>
                      </a:r>
                      <a:r>
                        <a:rPr lang="en-US" sz="1800" dirty="0" err="1"/>
                        <a:t>Setelah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kemerdekaan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istilah</a:t>
                      </a:r>
                      <a:r>
                        <a:rPr lang="en-US" sz="1800" dirty="0"/>
                        <a:t> </a:t>
                      </a:r>
                      <a:r>
                        <a:rPr lang="en-US" sz="1800" b="1" dirty="0" err="1"/>
                        <a:t>kawula</a:t>
                      </a:r>
                      <a:r>
                        <a:rPr lang="en-US" sz="1800" b="1" dirty="0"/>
                        <a:t> negara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tidak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dipakai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lagi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006031"/>
                  </a:ext>
                </a:extLst>
              </a:tr>
              <a:tr h="9051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Perkembangan Istilah</a:t>
                      </a:r>
                      <a:endParaRPr lang="en-US" sz="1800"/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/>
                        <a:t>Dalam </a:t>
                      </a:r>
                      <a:r>
                        <a:rPr lang="en-US" sz="1800" dirty="0" err="1"/>
                        <a:t>konteks</a:t>
                      </a:r>
                      <a:r>
                        <a:rPr lang="en-US" sz="1800" dirty="0"/>
                        <a:t> modern: “</a:t>
                      </a:r>
                      <a:r>
                        <a:rPr lang="en-US" sz="1800" dirty="0" err="1"/>
                        <a:t>warga</a:t>
                      </a:r>
                      <a:r>
                        <a:rPr lang="en-US" sz="1800" dirty="0"/>
                        <a:t> negara” = </a:t>
                      </a:r>
                      <a:r>
                        <a:rPr lang="en-US" sz="1800" b="1" dirty="0" err="1"/>
                        <a:t>anggota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resmi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suatu</a:t>
                      </a:r>
                      <a:r>
                        <a:rPr lang="en-US" sz="1800" b="1" dirty="0"/>
                        <a:t> negara</a:t>
                      </a:r>
                      <a:r>
                        <a:rPr lang="en-US" sz="1800" dirty="0"/>
                        <a:t>.- Dalam </a:t>
                      </a:r>
                      <a:r>
                        <a:rPr lang="en-US" sz="1800" dirty="0" err="1"/>
                        <a:t>literatur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Inggris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dikenal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dengan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istilah</a:t>
                      </a:r>
                      <a:r>
                        <a:rPr lang="en-US" sz="1800" dirty="0"/>
                        <a:t>: </a:t>
                      </a:r>
                      <a:r>
                        <a:rPr lang="en-US" sz="1800" b="1" dirty="0"/>
                        <a:t>civic, citizen, </a:t>
                      </a:r>
                      <a:r>
                        <a:rPr lang="en-US" sz="1800" b="1" dirty="0" err="1"/>
                        <a:t>civicus</a:t>
                      </a:r>
                      <a:r>
                        <a:rPr lang="en-US" sz="1800" dirty="0"/>
                        <a:t>.- Jika </a:t>
                      </a:r>
                      <a:r>
                        <a:rPr lang="en-US" sz="1800" dirty="0" err="1"/>
                        <a:t>ditulis</a:t>
                      </a:r>
                      <a:r>
                        <a:rPr lang="en-US" sz="1800" dirty="0"/>
                        <a:t> </a:t>
                      </a:r>
                      <a:r>
                        <a:rPr lang="en-US" sz="1800" i="1" dirty="0"/>
                        <a:t>civics</a:t>
                      </a:r>
                      <a:r>
                        <a:rPr lang="en-US" sz="1800" dirty="0"/>
                        <a:t> → </a:t>
                      </a:r>
                      <a:r>
                        <a:rPr lang="en-US" sz="1800" dirty="0" err="1"/>
                        <a:t>merujuk</a:t>
                      </a:r>
                      <a:r>
                        <a:rPr lang="en-US" sz="1800" dirty="0"/>
                        <a:t> pada </a:t>
                      </a:r>
                      <a:r>
                        <a:rPr lang="en-US" sz="1800" b="1" dirty="0" err="1"/>
                        <a:t>ilmu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kewarganegaraan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171895"/>
                  </a:ext>
                </a:extLst>
              </a:tr>
              <a:tr h="9051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WNI (Warga Negara Indonesia)</a:t>
                      </a:r>
                      <a:endParaRPr lang="en-US" sz="1800"/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/>
                        <a:t>WNI = </a:t>
                      </a:r>
                      <a:r>
                        <a:rPr lang="en-US" sz="1800" dirty="0" err="1"/>
                        <a:t>setiap</a:t>
                      </a:r>
                      <a:r>
                        <a:rPr lang="en-US" sz="1800" dirty="0"/>
                        <a:t> orang yang </a:t>
                      </a:r>
                      <a:r>
                        <a:rPr lang="en-US" sz="1800" dirty="0" err="1"/>
                        <a:t>secara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hukum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diakui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sebagai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anggota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bangsa</a:t>
                      </a:r>
                      <a:r>
                        <a:rPr lang="en-US" sz="1800" dirty="0"/>
                        <a:t> dan negara Indonesia.- </a:t>
                      </a:r>
                      <a:r>
                        <a:rPr lang="en-US" sz="1800" dirty="0" err="1"/>
                        <a:t>Memiliki</a:t>
                      </a:r>
                      <a:r>
                        <a:rPr lang="en-US" sz="1800" dirty="0"/>
                        <a:t> </a:t>
                      </a:r>
                      <a:r>
                        <a:rPr lang="en-US" sz="1800" b="1" dirty="0" err="1"/>
                        <a:t>hak</a:t>
                      </a:r>
                      <a:r>
                        <a:rPr lang="en-US" sz="1800" b="1" dirty="0"/>
                        <a:t> dan </a:t>
                      </a:r>
                      <a:r>
                        <a:rPr lang="en-US" sz="1800" b="1" dirty="0" err="1"/>
                        <a:t>kewajiban</a:t>
                      </a:r>
                      <a:r>
                        <a:rPr lang="en-US" sz="1800" dirty="0"/>
                        <a:t> yang </a:t>
                      </a:r>
                      <a:r>
                        <a:rPr lang="en-US" sz="1800" dirty="0" err="1"/>
                        <a:t>diatur</a:t>
                      </a:r>
                      <a:r>
                        <a:rPr lang="en-US" sz="1800" dirty="0"/>
                        <a:t> oleh UUD 1945 dan </a:t>
                      </a:r>
                      <a:r>
                        <a:rPr lang="en-US" sz="1800" dirty="0" err="1"/>
                        <a:t>peraturan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perundang-undangan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50274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3056153-0B90-2E3C-6E1C-4B8A5C089802}"/>
              </a:ext>
            </a:extLst>
          </p:cNvPr>
          <p:cNvSpPr txBox="1"/>
          <p:nvPr/>
        </p:nvSpPr>
        <p:spPr>
          <a:xfrm>
            <a:off x="1371600" y="198949"/>
            <a:ext cx="601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Warga Negara dan Warga Negara Indonesia (WNI)</a:t>
            </a:r>
          </a:p>
        </p:txBody>
      </p:sp>
    </p:spTree>
    <p:extLst>
      <p:ext uri="{BB962C8B-B14F-4D97-AF65-F5344CB8AC3E}">
        <p14:creationId xmlns:p14="http://schemas.microsoft.com/office/powerpoint/2010/main" val="2571877033"/>
      </p:ext>
    </p:extLst>
  </p:cSld>
  <p:clrMapOvr>
    <a:masterClrMapping/>
  </p:clrMapOvr>
  <p:transition spd="slow"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3AD4C-7A72-37CF-A8C0-924FD637A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A3431-4F0A-46D3-B0CB-4C3370BC8726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EF8F8-907F-CA8D-27E5-C45048C7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1307C-672E-4E7D-06DD-73844AA8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5FBD1-F035-47FF-B6F2-4ADD4ECC86D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02EA0-2DC4-DA6E-08BC-D1B04DC7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05066"/>
            <a:ext cx="3561413" cy="24791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478877-E5A8-0664-30EA-1119DFAD3610}"/>
              </a:ext>
            </a:extLst>
          </p:cNvPr>
          <p:cNvSpPr txBox="1"/>
          <p:nvPr/>
        </p:nvSpPr>
        <p:spPr>
          <a:xfrm>
            <a:off x="221730" y="136525"/>
            <a:ext cx="7848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Kewarganegaraan</a:t>
            </a:r>
            <a:r>
              <a:rPr lang="en-US" sz="2000" b="1" dirty="0"/>
              <a:t> Dan Pendidikan </a:t>
            </a:r>
            <a:r>
              <a:rPr lang="en-US" sz="2000" b="1" dirty="0" err="1"/>
              <a:t>Kewarganegaraan</a:t>
            </a:r>
            <a:r>
              <a:rPr lang="en-US" sz="2000" b="1" dirty="0"/>
              <a:t> Di Indonesia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460307-649C-F262-5FBA-C8A5D2D7FF22}"/>
              </a:ext>
            </a:extLst>
          </p:cNvPr>
          <p:cNvSpPr txBox="1"/>
          <p:nvPr/>
        </p:nvSpPr>
        <p:spPr>
          <a:xfrm>
            <a:off x="547141" y="1088005"/>
            <a:ext cx="60579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Kewarganegaraan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ihwal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negara. (</a:t>
            </a:r>
            <a:r>
              <a:rPr lang="en-US" dirty="0" err="1"/>
              <a:t>Undang-Undang</a:t>
            </a:r>
            <a:r>
              <a:rPr lang="en-US" dirty="0"/>
              <a:t> RI No.12 </a:t>
            </a:r>
            <a:r>
              <a:rPr lang="en-US" dirty="0" err="1"/>
              <a:t>Tahun</a:t>
            </a:r>
            <a:r>
              <a:rPr lang="en-US" dirty="0"/>
              <a:t> 2006 Pasal 1 Ayat 2) Pendidikan </a:t>
            </a:r>
            <a:r>
              <a:rPr lang="en-US" dirty="0" err="1"/>
              <a:t>kewarganega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rasa </a:t>
            </a:r>
            <a:r>
              <a:rPr lang="en-US" dirty="0" err="1"/>
              <a:t>kebangsaan</a:t>
            </a:r>
            <a:r>
              <a:rPr lang="en-US" dirty="0"/>
              <a:t> dan </a:t>
            </a:r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air. (</a:t>
            </a:r>
            <a:r>
              <a:rPr lang="en-US" dirty="0" err="1"/>
              <a:t>Undang-Undang</a:t>
            </a:r>
            <a:r>
              <a:rPr lang="en-US" dirty="0"/>
              <a:t> RI No 20 </a:t>
            </a:r>
            <a:r>
              <a:rPr lang="en-US" dirty="0" err="1"/>
              <a:t>Tahun</a:t>
            </a:r>
            <a:r>
              <a:rPr lang="en-US" dirty="0"/>
              <a:t> 2003, </a:t>
            </a:r>
            <a:r>
              <a:rPr lang="en-US" dirty="0" err="1"/>
              <a:t>Penjelasan</a:t>
            </a:r>
            <a:r>
              <a:rPr lang="en-US" dirty="0"/>
              <a:t> Pasal 37)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A44698-6D17-D1A4-36D8-AB8C6E3B8A89}"/>
              </a:ext>
            </a:extLst>
          </p:cNvPr>
          <p:cNvSpPr txBox="1"/>
          <p:nvPr/>
        </p:nvSpPr>
        <p:spPr>
          <a:xfrm>
            <a:off x="4267200" y="2842331"/>
            <a:ext cx="4572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Pendidikan </a:t>
            </a:r>
            <a:r>
              <a:rPr lang="en-US" dirty="0" err="1"/>
              <a:t>Kewarganegaraan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program </a:t>
            </a:r>
            <a:r>
              <a:rPr lang="en-US" dirty="0" err="1"/>
              <a:t>pendidikan</a:t>
            </a:r>
            <a:r>
              <a:rPr lang="en-US" dirty="0"/>
              <a:t> yang </a:t>
            </a:r>
            <a:r>
              <a:rPr lang="en-US" dirty="0" err="1"/>
              <a:t>berintikan</a:t>
            </a:r>
            <a:r>
              <a:rPr lang="en-US" dirty="0"/>
              <a:t> </a:t>
            </a:r>
            <a:r>
              <a:rPr lang="en-US" dirty="0" err="1"/>
              <a:t>demokrasi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yang </a:t>
            </a:r>
            <a:r>
              <a:rPr lang="en-US" dirty="0" err="1"/>
              <a:t>diperluas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sumber-sumber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pengaruh-pengaruh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, </a:t>
            </a:r>
            <a:r>
              <a:rPr lang="en-US" dirty="0" err="1"/>
              <a:t>masyarakat</a:t>
            </a:r>
            <a:r>
              <a:rPr lang="en-US" dirty="0"/>
              <a:t>, dan orang </a:t>
            </a:r>
            <a:r>
              <a:rPr lang="en-US" dirty="0" err="1"/>
              <a:t>tua</a:t>
            </a:r>
            <a:r>
              <a:rPr lang="en-US" dirty="0"/>
              <a:t>, yang </a:t>
            </a:r>
            <a:r>
              <a:rPr lang="en-US" dirty="0" err="1"/>
              <a:t>kesemuanya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diproses</a:t>
            </a:r>
            <a:r>
              <a:rPr lang="en-US" dirty="0"/>
              <a:t> guna </a:t>
            </a:r>
            <a:r>
              <a:rPr lang="en-US" dirty="0" err="1"/>
              <a:t>melatih</a:t>
            </a:r>
            <a:r>
              <a:rPr lang="en-US" dirty="0"/>
              <a:t> para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, </a:t>
            </a:r>
            <a:r>
              <a:rPr lang="en-US" dirty="0" err="1"/>
              <a:t>analitis</a:t>
            </a:r>
            <a:r>
              <a:rPr lang="en-US" dirty="0"/>
              <a:t>, </a:t>
            </a:r>
            <a:r>
              <a:rPr lang="en-US" dirty="0" err="1"/>
              <a:t>bersikap</a:t>
            </a:r>
            <a:r>
              <a:rPr lang="en-US" dirty="0"/>
              <a:t> dan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demokratis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mempersiapkan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demokratis</a:t>
            </a:r>
            <a:r>
              <a:rPr lang="en-US" dirty="0"/>
              <a:t> yang </a:t>
            </a:r>
            <a:r>
              <a:rPr lang="en-US" dirty="0" err="1"/>
              <a:t>berdasarkan</a:t>
            </a:r>
            <a:r>
              <a:rPr lang="en-US" dirty="0"/>
              <a:t> Pancasila dan UUD 1945. </a:t>
            </a:r>
          </a:p>
        </p:txBody>
      </p:sp>
    </p:spTree>
    <p:extLst>
      <p:ext uri="{BB962C8B-B14F-4D97-AF65-F5344CB8AC3E}">
        <p14:creationId xmlns:p14="http://schemas.microsoft.com/office/powerpoint/2010/main" val="1795742390"/>
      </p:ext>
    </p:extLst>
  </p:cSld>
  <p:clrMapOvr>
    <a:masterClrMapping/>
  </p:clrMapOvr>
  <p:transition spd="slow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6049962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PERKENALKAN</a:t>
            </a:r>
            <a:br>
              <a:rPr lang="en-US" dirty="0"/>
            </a:br>
            <a:r>
              <a:rPr lang="en-US" sz="3600" dirty="0" err="1"/>
              <a:t>Nama</a:t>
            </a:r>
            <a:r>
              <a:rPr lang="en-US" sz="3600" dirty="0"/>
              <a:t>     : </a:t>
            </a:r>
            <a:r>
              <a:rPr lang="en-US" sz="3600" dirty="0" err="1"/>
              <a:t>Riyadini</a:t>
            </a:r>
            <a:r>
              <a:rPr lang="en-US" sz="3600" dirty="0"/>
              <a:t> </a:t>
            </a:r>
            <a:r>
              <a:rPr lang="en-US" sz="3600" dirty="0" err="1"/>
              <a:t>Riyan</a:t>
            </a:r>
            <a:r>
              <a:rPr lang="en-US" sz="3600" dirty="0"/>
              <a:t> </a:t>
            </a:r>
            <a:r>
              <a:rPr lang="en-US" sz="3600" dirty="0" err="1"/>
              <a:t>Utami</a:t>
            </a:r>
            <a:r>
              <a:rPr lang="en-US" sz="3600" dirty="0"/>
              <a:t>, S.IP., M.M</a:t>
            </a:r>
            <a:br>
              <a:rPr lang="en-US" sz="3600" dirty="0"/>
            </a:br>
            <a:r>
              <a:rPr lang="en-US" sz="3600" dirty="0" err="1"/>
              <a:t>Alamat</a:t>
            </a:r>
            <a:r>
              <a:rPr lang="en-US" sz="3600" dirty="0"/>
              <a:t>  : </a:t>
            </a:r>
            <a:r>
              <a:rPr lang="en-US" sz="3600" dirty="0" err="1"/>
              <a:t>Jln</a:t>
            </a:r>
            <a:r>
              <a:rPr lang="en-US" sz="3600" dirty="0"/>
              <a:t> </a:t>
            </a:r>
            <a:r>
              <a:rPr lang="en-US" sz="3600" dirty="0" err="1"/>
              <a:t>Purnawirawan</a:t>
            </a:r>
            <a:r>
              <a:rPr lang="en-US" sz="3600" dirty="0"/>
              <a:t> </a:t>
            </a:r>
            <a:r>
              <a:rPr lang="en-US" sz="3600" dirty="0" err="1"/>
              <a:t>Vc</a:t>
            </a:r>
            <a:r>
              <a:rPr lang="en-US" sz="3600" dirty="0"/>
              <a:t> Bandar   </a:t>
            </a:r>
            <a:br>
              <a:rPr lang="en-US" sz="3600" dirty="0"/>
            </a:br>
            <a:r>
              <a:rPr lang="en-US" sz="3600" dirty="0"/>
              <a:t>                  Lampung</a:t>
            </a:r>
            <a:br>
              <a:rPr lang="en-US" sz="3600" dirty="0"/>
            </a:br>
            <a:r>
              <a:rPr lang="en-US" sz="3600" dirty="0"/>
              <a:t>Phone    : 082213762532</a:t>
            </a:r>
            <a:br>
              <a:rPr lang="en-US" sz="3600" dirty="0"/>
            </a:br>
            <a:r>
              <a:rPr lang="en-US" sz="3600" dirty="0"/>
              <a:t>Email      : Riyadini@darmajaya.ac.id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649B65-6CCE-4C1B-A65C-B05AC100C8C2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8E82E-E8BE-4013-BEFD-55740F7AE63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B85F32-85AA-450A-9FDC-305F80659EB3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DAC77-AE25-44AC-80DD-F8BCB1749E9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9060F-CDE5-4562-B011-23F2A415E4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8794" y="642918"/>
            <a:ext cx="63001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Kontrak</a:t>
            </a:r>
            <a:r>
              <a:rPr lang="en-US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Perkuliahan</a:t>
            </a:r>
            <a:endParaRPr lang="en-US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467269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Kehadiran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20%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143248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Mengikuti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UTS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861048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Mengikuti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UAS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714488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Hadir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berpakaian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bersikap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sopan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pic>
        <p:nvPicPr>
          <p:cNvPr id="15" name="Picture 2" descr="F:\LAMPUNG\GALERY\KARIKATUR\peringat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55" y="2185998"/>
            <a:ext cx="2333625" cy="2743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3528" y="5190291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 (Kedisiplinan, Sikap, aktif dan antusias pada diskusi)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20%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450912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Mengerjakan tugas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34E63-540C-4035-92C0-690B59668E7D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DAC77-AE25-44AC-80DD-F8BCB1749E9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4348" y="92867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MODEL PERKULIAHAN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1785926"/>
            <a:ext cx="8572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n-US" sz="2400" b="1" dirty="0" err="1">
                <a:solidFill>
                  <a:srgbClr val="002060"/>
                </a:solidFill>
              </a:rPr>
              <a:t>mimbar</a:t>
            </a:r>
            <a:r>
              <a:rPr lang="en-US" sz="2400" b="1" dirty="0">
                <a:solidFill>
                  <a:srgbClr val="002060"/>
                </a:solidFill>
              </a:rPr>
              <a:t> (</a:t>
            </a:r>
            <a:r>
              <a:rPr lang="en-US" sz="2400" b="1" dirty="0" err="1">
                <a:solidFill>
                  <a:srgbClr val="002060"/>
                </a:solidFill>
              </a:rPr>
              <a:t>ceramah</a:t>
            </a:r>
            <a:r>
              <a:rPr lang="en-US" sz="2400" b="1" dirty="0">
                <a:solidFill>
                  <a:srgbClr val="002060"/>
                </a:solidFill>
              </a:rPr>
              <a:t>), </a:t>
            </a:r>
            <a:r>
              <a:rPr lang="en-US" sz="2400" b="1" dirty="0" err="1">
                <a:solidFill>
                  <a:srgbClr val="002060"/>
                </a:solidFill>
              </a:rPr>
              <a:t>diskusi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tugas</a:t>
            </a:r>
            <a:r>
              <a:rPr lang="en-US" sz="2400" b="1" dirty="0">
                <a:solidFill>
                  <a:srgbClr val="002060"/>
                </a:solidFill>
              </a:rPr>
              <a:t> (</a:t>
            </a:r>
            <a:r>
              <a:rPr lang="en-US" sz="2400" b="1" dirty="0" err="1">
                <a:solidFill>
                  <a:srgbClr val="002060"/>
                </a:solidFill>
              </a:rPr>
              <a:t>kontekstual</a:t>
            </a:r>
            <a:r>
              <a:rPr lang="en-US" sz="2400" b="1" dirty="0">
                <a:solidFill>
                  <a:srgbClr val="002060"/>
                </a:solidFill>
              </a:rPr>
              <a:t>)</a:t>
            </a:r>
          </a:p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Rambu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400" b="1" dirty="0" err="1">
                <a:solidFill>
                  <a:srgbClr val="002060"/>
                </a:solidFill>
              </a:rPr>
              <a:t>Materi</a:t>
            </a:r>
            <a:r>
              <a:rPr lang="en-US" sz="2400" b="1" dirty="0">
                <a:solidFill>
                  <a:srgbClr val="002060"/>
                </a:solidFill>
              </a:rPr>
              <a:t> yang </a:t>
            </a:r>
            <a:r>
              <a:rPr lang="en-US" sz="2400" b="1" dirty="0" err="1">
                <a:solidFill>
                  <a:srgbClr val="002060"/>
                </a:solidFill>
              </a:rPr>
              <a:t>akan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dibahas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harus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sudah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dibaca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oleh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mahasiswa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sebelum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perkuliahan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dilaksanakan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Panduan</a:t>
            </a:r>
            <a:r>
              <a:rPr lang="en-US" sz="2400" b="1" dirty="0">
                <a:solidFill>
                  <a:srgbClr val="002060"/>
                </a:solidFill>
              </a:rPr>
              <a:t>  (</a:t>
            </a:r>
            <a:r>
              <a:rPr lang="en-US" sz="2400" b="1" dirty="0" err="1">
                <a:solidFill>
                  <a:srgbClr val="002060"/>
                </a:solidFill>
              </a:rPr>
              <a:t>PPt</a:t>
            </a:r>
            <a:r>
              <a:rPr lang="en-US" sz="2400" b="1" dirty="0">
                <a:solidFill>
                  <a:srgbClr val="002060"/>
                </a:solidFill>
              </a:rPr>
              <a:t>) </a:t>
            </a:r>
            <a:r>
              <a:rPr lang="en-US" sz="2400" b="1" dirty="0" err="1">
                <a:solidFill>
                  <a:srgbClr val="002060"/>
                </a:solidFill>
              </a:rPr>
              <a:t>materi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bisa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dikopi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dari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dosen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Mahasiswa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mengembangkan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bahan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kuliah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scr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mandiri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400" b="1" dirty="0" err="1">
                <a:solidFill>
                  <a:srgbClr val="002060"/>
                </a:solidFill>
              </a:rPr>
              <a:t>Selama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pelaksanaan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perkuliahan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mahasiswa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bebas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mengajukan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pertanyaan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mengusulkan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bahan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bahasan</a:t>
            </a:r>
            <a:endParaRPr lang="en-US" sz="2400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Di </a:t>
            </a:r>
            <a:r>
              <a:rPr lang="en-US" sz="2400" b="1" dirty="0" err="1">
                <a:solidFill>
                  <a:srgbClr val="002060"/>
                </a:solidFill>
              </a:rPr>
              <a:t>awal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perkuliahan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mahasiswa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membentuk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kelompok</a:t>
            </a:r>
            <a:r>
              <a:rPr lang="en-US" sz="2400" b="1" dirty="0">
                <a:solidFill>
                  <a:srgbClr val="002060"/>
                </a:solidFill>
              </a:rPr>
              <a:t> yang </a:t>
            </a:r>
            <a:r>
              <a:rPr lang="en-US" sz="2400" b="1" dirty="0" err="1">
                <a:solidFill>
                  <a:srgbClr val="002060"/>
                </a:solidFill>
              </a:rPr>
              <a:t>bersifat</a:t>
            </a: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sz="2400" b="1" dirty="0" err="1">
                <a:solidFill>
                  <a:srgbClr val="002060"/>
                </a:solidFill>
              </a:rPr>
              <a:t>permanen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34E63-540C-4035-92C0-690B59668E7D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SUMBER BELAJAR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DBCEC1-2110-494F-9C6E-31A6ACC4BD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785926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n-lt"/>
              </a:rPr>
              <a:t>Mahasiswa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bebas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menggunakan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sumber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belajar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asal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dapat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memenuhi</a:t>
            </a:r>
            <a:r>
              <a:rPr lang="en-US" sz="3200" b="1" dirty="0">
                <a:latin typeface="+mn-lt"/>
              </a:rPr>
              <a:t> target </a:t>
            </a:r>
            <a:r>
              <a:rPr lang="en-US" sz="3200" b="1" dirty="0" err="1">
                <a:latin typeface="+mn-lt"/>
              </a:rPr>
              <a:t>pembelajaran</a:t>
            </a:r>
            <a:endParaRPr lang="en-US" sz="3200" b="1" dirty="0">
              <a:latin typeface="+mn-lt"/>
            </a:endParaRPr>
          </a:p>
        </p:txBody>
      </p:sp>
      <p:pic>
        <p:nvPicPr>
          <p:cNvPr id="10" name="Picture 2" descr="F:\LAMPUNG\GALERY\KARIKATUR\researc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000372"/>
            <a:ext cx="4643438" cy="32518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34E63-540C-4035-92C0-690B59668E7D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DAC77-AE25-44AC-80DD-F8BCB1749E9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6632"/>
            <a:ext cx="8229600" cy="5620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MATERI/TOPIK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BELAJAR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368" y="692696"/>
            <a:ext cx="873812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PENDAHULUAN (Penjelasan perkuliahan, kontrak belajar)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IDENTITAS NASIONAL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NEGARA DAN KONSTITUSI</a:t>
            </a:r>
            <a:endParaRPr lang="id-ID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NEGARA HUKUM (RULE OF LAW)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HAM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HAK DAN KEWAJIBAN NEGARA DAN WARGA NEGARA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DEMOKRASI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GEOPOLITIK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GEOSTRATEGI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INTEGRASI NASIONAL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OTONOMI DAERAH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MASYARAKAT MADANI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 GOVERNANCE</a:t>
            </a:r>
            <a:endParaRPr lang="id-ID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TANTANGAN 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KORUPSI </a:t>
            </a:r>
            <a:r>
              <a:rPr lang="id-ID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KETAHANAN NASIONAL</a:t>
            </a:r>
          </a:p>
        </p:txBody>
      </p:sp>
    </p:spTree>
    <p:extLst>
      <p:ext uri="{BB962C8B-B14F-4D97-AF65-F5344CB8AC3E}">
        <p14:creationId xmlns:p14="http://schemas.microsoft.com/office/powerpoint/2010/main" val="43060867"/>
      </p:ext>
    </p:extLst>
  </p:cSld>
  <p:clrMapOvr>
    <a:masterClrMapping/>
  </p:clrMapOvr>
  <p:transition spd="slow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83F16-AD0B-46AF-B4D0-CABA2A52F7EA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DAC77-AE25-44AC-80DD-F8BCB1749E9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625" y="1928813"/>
            <a:ext cx="8429625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I</a:t>
            </a:r>
          </a:p>
          <a:p>
            <a:pPr>
              <a:defRPr/>
            </a:pP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LATAR BELAKANG DAN TUJUAN PKN</a:t>
            </a:r>
          </a:p>
          <a:p>
            <a:pPr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NILAI PANCASILA SEBAGAI  ORIENTASI PKN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34E63-540C-4035-92C0-690B59668E7D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DAC77-AE25-44AC-80DD-F8BCB1749E9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285728"/>
            <a:ext cx="7929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LATAR BELAKANG PENDIDIKAN KEWARGANEGARAAN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1285860"/>
            <a:ext cx="792961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Perubahan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pendidikan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masa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depan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Hasil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konverensi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New Delhi 1996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Konverensi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Internasional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Pendidikan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Tinggi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Paris  1998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2786058"/>
            <a:ext cx="792961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Dinamika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internal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bangsa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Indonesia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Loncatan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demokrasi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Transparansi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global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Kondisi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politik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yang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tidak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stabil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Melemahnya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komitmen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masyarakat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Disorientasi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dan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distorsi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nasionalisme</a:t>
            </a:r>
            <a:endParaRPr lang="id-ID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d-ID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Perkembangan teknologi dan budaya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BF2773F-4220-4B5E-A20F-017FA225BF71}" type="datetime1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C807E-4EFE-4D12-9D51-5C7D605214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282" y="274638"/>
            <a:ext cx="8472518" cy="11540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TUJUAN</a:t>
            </a:r>
            <a:b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PENDIDIKAN KEWARGANEGARAAN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20/8/2010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Pendidikan Kewarganegaraan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3122F3-6E66-46E0-878C-578CAC6E748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2876" y="1643050"/>
            <a:ext cx="8715404" cy="452431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d-ID" sz="2400" b="1" dirty="0">
                <a:solidFill>
                  <a:schemeClr val="tx1"/>
                </a:solidFill>
                <a:latin typeface="Cambria" pitchFamily="18" charset="0"/>
              </a:rPr>
              <a:t>M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engembangkan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sikap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perilaku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kewarganegaraan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mengapresiasi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nilai-nilai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moral-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etika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religius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Menjadi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warga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negara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cerdas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berkarakter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,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menjunjung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tinggi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nilai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kemanusiaan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Menumbuh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kembangkan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jiwa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semangat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nasionalisme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,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rasa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cinta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tanah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air.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Mengembangkan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sikap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demokratis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berkeadaban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bertanggung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jawab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, 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serta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mengembangkan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kemampuan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kompetitif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bangsa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di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era global.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Menjunjung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tinggi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nilai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keadilan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861</Words>
  <Application>Microsoft Office PowerPoint</Application>
  <PresentationFormat>On-screen Show (4:3)</PresentationFormat>
  <Paragraphs>138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Cambria</vt:lpstr>
      <vt:lpstr>Wingdings</vt:lpstr>
      <vt:lpstr>Office Theme</vt:lpstr>
      <vt:lpstr>PowerPoint Presentation</vt:lpstr>
      <vt:lpstr>PERKENALKAN Nama     : Riyadini Riyan Utami, S.IP., M.M Alamat  : Jln Purnawirawan Vc Bandar                      Lampung Phone    : 082213762532 Email      : Riyadini@darmajaya.ac.id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Nurjoko Nurjoko</cp:lastModifiedBy>
  <cp:revision>174</cp:revision>
  <dcterms:created xsi:type="dcterms:W3CDTF">2010-04-18T12:06:30Z</dcterms:created>
  <dcterms:modified xsi:type="dcterms:W3CDTF">2025-09-26T23:26:53Z</dcterms:modified>
</cp:coreProperties>
</file>