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9" r:id="rId4"/>
    <p:sldId id="260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F55DC0-887F-43D5-A80F-79352C57D1AD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F55DC0-887F-43D5-A80F-79352C57D1AD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F55DC0-887F-43D5-A80F-79352C57D1AD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BF55DC0-887F-43D5-A80F-79352C57D1AD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google.co.id/search?sca_esv=9aec5215fa3fdc50&amp;hl=en&amp;cs=0&amp;q=video+pembelajaran&amp;sa=X&amp;ved=2ahUKEwiU2Nf6rfiPAxXGTmwGHUUfDcQQxccNegQIBBAC&amp;mstk=AUtExfD8YI9UWT08XEZoZoFSHcByHX7KCSRlvQA-Z5zNiRldkNi-0o20EP5KVCwzFRC_hqJhtUPTj16LNOGAJ605tjZ9c38-Vr2QSWbaK6FwBlVWBkaF49B9iLu1MyILs8kXt5M&amp;csui=3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google.co.id/search?sca_esv=9aec5215fa3fdc50&amp;hl=en&amp;cs=0&amp;q=Learning+Management+System+%28LMS%29&amp;sa=X&amp;ved=2ahUKEwiU2Nf6rfiPAxXGTmwGHUUfDcQQxccNegQIBBAB&amp;mstk=AUtExfD8YI9UWT08XEZoZoFSHcByHX7KCSRlvQA-Z5zNiRldkNi-0o20EP5KVCwzFRC_hqJhtUPTj16LNOGAJ605tjZ9c38-Vr2QSWbaK6FwBlVWBkaF49B9iLu1MyILs8kXt5M&amp;csui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id/search?sca_esv=9aec5215fa3fdc50&amp;hl=en&amp;cs=0&amp;q=Internet+of+Things+%28IoT%29&amp;sa=X&amp;ved=2ahUKEwiU2Nf6rfiPAxXGTmwGHUUfDcQQxccNegQIBRAB&amp;mstk=AUtExfD8YI9UWT08XEZoZoFSHcByHX7KCSRlvQA-Z5zNiRldkNi-0o20EP5KVCwzFRC_hqJhtUPTj16LNOGAJ605tjZ9c38-Vr2QSWbaK6FwBlVWBkaF49B9iLu1MyILs8kXt5M&amp;csui=3" TargetMode="External"/><Relationship Id="rId5" Type="http://schemas.openxmlformats.org/officeDocument/2006/relationships/hyperlink" Target="https://www.google.co.id/search?sca_esv=9aec5215fa3fdc50&amp;hl=en&amp;cs=0&amp;q=simulasi+dan+realitas+virtual+%28VR%29&amp;sa=X&amp;ved=2ahUKEwiU2Nf6rfiPAxXGTmwGHUUfDcQQxccNegQIBBAE&amp;mstk=AUtExfD8YI9UWT08XEZoZoFSHcByHX7KCSRlvQA-Z5zNiRldkNi-0o20EP5KVCwzFRC_hqJhtUPTj16LNOGAJ605tjZ9c38-Vr2QSWbaK6FwBlVWBkaF49B9iLu1MyILs8kXt5M&amp;csui=3" TargetMode="External"/><Relationship Id="rId4" Type="http://schemas.openxmlformats.org/officeDocument/2006/relationships/hyperlink" Target="https://www.google.co.id/search?sca_esv=9aec5215fa3fdc50&amp;hl=en&amp;cs=0&amp;q=e-books&amp;sa=X&amp;ved=2ahUKEwiU2Nf6rfiPAxXGTmwGHUUfDcQQxccNegQIBBAD&amp;mstk=AUtExfD8YI9UWT08XEZoZoFSHcByHX7KCSRlvQA-Z5zNiRldkNi-0o20EP5KVCwzFRC_hqJhtUPTj16LNOGAJ605tjZ9c38-Vr2QSWbaK6FwBlVWBkaF49B9iLu1MyILs8kXt5M&amp;csui=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458200" cy="1470025"/>
          </a:xfrm>
        </p:spPr>
        <p:txBody>
          <a:bodyPr>
            <a:normAutofit/>
          </a:bodyPr>
          <a:lstStyle/>
          <a:p>
            <a:r>
              <a:rPr lang="en-US" dirty="0"/>
              <a:t>KURIKULUM  TIK SEKOLAH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495800" cy="748262"/>
          </a:xfrm>
        </p:spPr>
        <p:txBody>
          <a:bodyPr/>
          <a:lstStyle/>
          <a:p>
            <a:r>
              <a:rPr lang="en-US" b="1" dirty="0" err="1"/>
              <a:t>Amnah</a:t>
            </a:r>
            <a:r>
              <a:rPr lang="en-US" b="1" dirty="0"/>
              <a:t>, S.</a:t>
            </a:r>
            <a:r>
              <a:rPr lang="en-US" b="1" dirty="0" err="1"/>
              <a:t>Kom</a:t>
            </a:r>
            <a:r>
              <a:rPr lang="en-US" b="1" dirty="0"/>
              <a:t>.,MTI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2443362"/>
            <a:ext cx="9067800" cy="748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ANALISIS</a:t>
            </a:r>
            <a:r>
              <a:rPr lang="en-US" sz="4000" b="1" dirty="0"/>
              <a:t>_</a:t>
            </a:r>
            <a:r>
              <a:rPr lang="en-US" sz="4000" b="1" dirty="0">
                <a:solidFill>
                  <a:schemeClr val="bg1"/>
                </a:solidFill>
              </a:rPr>
              <a:t>KOMPETENSI </a:t>
            </a:r>
            <a:r>
              <a:rPr lang="en-US" sz="4000" b="1" dirty="0" err="1">
                <a:solidFill>
                  <a:schemeClr val="bg1"/>
                </a:solidFill>
              </a:rPr>
              <a:t>DASAR</a:t>
            </a:r>
            <a:r>
              <a:rPr lang="en-US" sz="4000" b="1" dirty="0" err="1"/>
              <a:t>a</a:t>
            </a:r>
            <a:endParaRPr lang="en-US" sz="4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2256D6-0EAC-BADC-ED41-79011FABFE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" y="0"/>
            <a:ext cx="1752600" cy="786916"/>
          </a:xfrm>
          <a:prstGeom prst="rect">
            <a:avLst/>
          </a:prstGeom>
        </p:spPr>
      </p:pic>
      <p:pic>
        <p:nvPicPr>
          <p:cNvPr id="8" name="Picture 2" descr="Logo Institut Informatika dan Bisnis Darmajaya | Free ...">
            <a:extLst>
              <a:ext uri="{FF2B5EF4-FFF2-40B4-BE49-F238E27FC236}">
                <a16:creationId xmlns:a16="http://schemas.microsoft.com/office/drawing/2014/main" id="{6624AF2E-7FAD-CAF8-68D2-239E0C9D8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7847472" y="-49953"/>
            <a:ext cx="1296528" cy="12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9B3E17D-2EE1-A702-48A1-BEA91A84958E}"/>
              </a:ext>
            </a:extLst>
          </p:cNvPr>
          <p:cNvSpPr txBox="1">
            <a:spLocks/>
          </p:cNvSpPr>
          <p:nvPr/>
        </p:nvSpPr>
        <p:spPr>
          <a:xfrm>
            <a:off x="5943600" y="5257800"/>
            <a:ext cx="3124200" cy="748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Pertemuan_Dua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535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C36A-C9D9-01C8-55D7-4989F03B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646006"/>
            <a:ext cx="4114800" cy="1066800"/>
          </a:xfrm>
        </p:spPr>
        <p:txBody>
          <a:bodyPr/>
          <a:lstStyle/>
          <a:p>
            <a:r>
              <a:rPr lang="en-US" dirty="0" err="1"/>
              <a:t>Tanggung</a:t>
            </a:r>
            <a:r>
              <a:rPr lang="en-US" dirty="0"/>
              <a:t> Jawab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78CF1-B9B0-AA9B-2E4A-A8398C9DC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050536"/>
          </a:xfrm>
        </p:spPr>
        <p:txBody>
          <a:bodyPr>
            <a:normAutofit lnSpcReduction="10000"/>
          </a:bodyPr>
          <a:lstStyle/>
          <a:p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Dasar (KD) </a:t>
            </a:r>
            <a:r>
              <a:rPr lang="en-ID" dirty="0" err="1"/>
              <a:t>mencakup</a:t>
            </a:r>
            <a:r>
              <a:rPr lang="en-ID" dirty="0"/>
              <a:t> </a:t>
            </a:r>
            <a:r>
              <a:rPr lang="en-ID" dirty="0" err="1"/>
              <a:t>definisi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, </a:t>
            </a:r>
            <a:r>
              <a:rPr lang="en-ID" dirty="0" err="1"/>
              <a:t>ciri-ciri</a:t>
            </a:r>
            <a:r>
              <a:rPr lang="en-ID" dirty="0"/>
              <a:t> orang yang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, </a:t>
            </a:r>
            <a:r>
              <a:rPr lang="en-ID" dirty="0" err="1"/>
              <a:t>pentingnya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, dan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terintegrasi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pendidikan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pada </a:t>
            </a:r>
            <a:r>
              <a:rPr lang="en-ID" dirty="0" err="1"/>
              <a:t>aspek</a:t>
            </a:r>
            <a:r>
              <a:rPr lang="en-ID" dirty="0"/>
              <a:t> KI-1 (Spiritual) dan KI-2 (Sosial)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kurikulum</a:t>
            </a:r>
            <a:r>
              <a:rPr lang="en-ID" dirty="0"/>
              <a:t>. KD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minimal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dikuasai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pada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, dan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ranah</a:t>
            </a:r>
            <a:r>
              <a:rPr lang="en-ID" dirty="0"/>
              <a:t> </a:t>
            </a:r>
            <a:r>
              <a:rPr lang="en-ID" dirty="0" err="1"/>
              <a:t>afektif</a:t>
            </a:r>
            <a:r>
              <a:rPr lang="en-ID" dirty="0"/>
              <a:t> 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utuh</a:t>
            </a:r>
            <a:r>
              <a:rPr lang="en-ID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11242-4E5D-CF7D-4745-C612BAAC3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" y="0"/>
            <a:ext cx="1752600" cy="786916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FC4F8F82-3FD7-1D2B-74F5-44B5A7F58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7847472" y="0"/>
            <a:ext cx="1296528" cy="12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4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E6B4-E413-F1D0-D434-5F6AE0E8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1" y="696577"/>
            <a:ext cx="4343400" cy="1066800"/>
          </a:xfrm>
        </p:spPr>
        <p:txBody>
          <a:bodyPr/>
          <a:lstStyle/>
          <a:p>
            <a:r>
              <a:rPr lang="en-US" dirty="0" err="1"/>
              <a:t>Pembelajaran</a:t>
            </a:r>
            <a:r>
              <a:rPr lang="en-US" dirty="0"/>
              <a:t> Diri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447A9-36DB-2D49-8E65-551367303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65730"/>
            <a:ext cx="8534400" cy="4608806"/>
          </a:xfrm>
        </p:spPr>
        <p:txBody>
          <a:bodyPr>
            <a:normAutofit fontScale="92500"/>
          </a:bodyPr>
          <a:lstStyle/>
          <a:p>
            <a:pPr algn="just"/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 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mengenali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dan </a:t>
            </a:r>
            <a:r>
              <a:rPr lang="en-ID" dirty="0" err="1"/>
              <a:t>kelemahan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. Ini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,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, dan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refleksi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belajar</a:t>
            </a:r>
            <a:r>
              <a:rPr lang="en-ID" dirty="0"/>
              <a:t>,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tercermin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ranah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dan </a:t>
            </a:r>
            <a:r>
              <a:rPr lang="en-ID" dirty="0" err="1"/>
              <a:t>pengetahuan</a:t>
            </a:r>
            <a:r>
              <a:rPr lang="en-ID" dirty="0"/>
              <a:t> pada </a:t>
            </a:r>
            <a:r>
              <a:rPr lang="en-ID" dirty="0" err="1"/>
              <a:t>Kompetensi</a:t>
            </a:r>
            <a:r>
              <a:rPr lang="en-ID" dirty="0"/>
              <a:t> Dasar (KD)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0D3CA-BBD9-D85A-6D36-B5F2C1253B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" y="0"/>
            <a:ext cx="1752600" cy="786916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D17CF3C2-D6F0-8649-8099-14E2BBB6F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7847471" y="0"/>
            <a:ext cx="1296528" cy="12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3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4333-3832-44C8-81FB-B8B63224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735753"/>
            <a:ext cx="4114800" cy="1066800"/>
          </a:xfrm>
        </p:spPr>
        <p:txBody>
          <a:bodyPr/>
          <a:lstStyle/>
          <a:p>
            <a:r>
              <a:rPr lang="en-US" dirty="0"/>
              <a:t>TIM Teaching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42B27-E93C-D071-F384-24830904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249424"/>
            <a:ext cx="8915400" cy="4456176"/>
          </a:xfrm>
        </p:spPr>
        <p:txBody>
          <a:bodyPr/>
          <a:lstStyle/>
          <a:p>
            <a:pPr algn="just"/>
            <a:r>
              <a:rPr lang="en-ID" dirty="0"/>
              <a:t>TIM Teaching </a:t>
            </a:r>
            <a:r>
              <a:rPr lang="en-ID" dirty="0" err="1"/>
              <a:t>Kompetensi</a:t>
            </a:r>
            <a:r>
              <a:rPr lang="en-ID" dirty="0"/>
              <a:t> Dasar </a:t>
            </a:r>
            <a:r>
              <a:rPr lang="en-ID" dirty="0" err="1"/>
              <a:t>meliputi</a:t>
            </a:r>
            <a:r>
              <a:rPr lang="en-ID" dirty="0"/>
              <a:t> </a:t>
            </a:r>
            <a:r>
              <a:rPr lang="en-ID" dirty="0" err="1"/>
              <a:t>konsep</a:t>
            </a:r>
            <a:r>
              <a:rPr lang="en-ID" dirty="0"/>
              <a:t> Team Teaching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pengajar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merencanakan</a:t>
            </a:r>
            <a:r>
              <a:rPr lang="en-ID" dirty="0"/>
              <a:t>, </a:t>
            </a:r>
            <a:r>
              <a:rPr lang="en-ID" dirty="0" err="1"/>
              <a:t>melaksanakan</a:t>
            </a:r>
            <a:r>
              <a:rPr lang="en-ID" dirty="0"/>
              <a:t>, dan </a:t>
            </a:r>
            <a:r>
              <a:rPr lang="en-ID" dirty="0" err="1"/>
              <a:t>mengevaluasi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Dasar (KD) yang </a:t>
            </a:r>
            <a:r>
              <a:rPr lang="en-ID" dirty="0" err="1"/>
              <a:t>merujuk</a:t>
            </a:r>
            <a:r>
              <a:rPr lang="en-ID" dirty="0"/>
              <a:t> pada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mengajar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bertanya</a:t>
            </a:r>
            <a:r>
              <a:rPr lang="en-ID" dirty="0"/>
              <a:t>,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penguatan</a:t>
            </a:r>
            <a:r>
              <a:rPr lang="en-ID" dirty="0"/>
              <a:t>, </a:t>
            </a:r>
            <a:r>
              <a:rPr lang="en-ID" dirty="0" err="1"/>
              <a:t>variasi</a:t>
            </a:r>
            <a:r>
              <a:rPr lang="en-ID" dirty="0"/>
              <a:t> </a:t>
            </a:r>
            <a:r>
              <a:rPr lang="en-ID" dirty="0" err="1"/>
              <a:t>mengajar</a:t>
            </a:r>
            <a:r>
              <a:rPr lang="en-ID" dirty="0"/>
              <a:t>, </a:t>
            </a:r>
            <a:r>
              <a:rPr lang="en-ID" dirty="0" err="1"/>
              <a:t>menjelaskan</a:t>
            </a:r>
            <a:r>
              <a:rPr lang="en-ID" dirty="0"/>
              <a:t>, dan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kelas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A8361-5ABB-89D5-66F2-C697A85C71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" y="0"/>
            <a:ext cx="1752600" cy="786916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44B2C4B-F28B-6A6B-1C2F-074330916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7847472" y="0"/>
            <a:ext cx="1296528" cy="12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8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3A07-71B1-E264-1FBA-DF93B50E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36" y="700387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pemecah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02C73-767B-0328-3B32-BCF243BF7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8877864" cy="4953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D" dirty="0"/>
              <a:t>"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pemecah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"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 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mengidentifikasi</a:t>
            </a:r>
            <a:r>
              <a:rPr lang="en-ID" dirty="0"/>
              <a:t>, </a:t>
            </a:r>
            <a:r>
              <a:rPr lang="en-ID" dirty="0" err="1"/>
              <a:t>menganalisis</a:t>
            </a:r>
            <a:r>
              <a:rPr lang="en-ID" dirty="0"/>
              <a:t>, dan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di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. </a:t>
            </a:r>
            <a:r>
              <a:rPr lang="en-ID" dirty="0" err="1"/>
              <a:t>Pokok</a:t>
            </a:r>
            <a:r>
              <a:rPr lang="en-ID" dirty="0"/>
              <a:t> </a:t>
            </a:r>
            <a:r>
              <a:rPr lang="en-ID" dirty="0" err="1"/>
              <a:t>bahasan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 </a:t>
            </a:r>
            <a:r>
              <a:rPr lang="en-ID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 Management System (LMS)</a:t>
            </a:r>
            <a:r>
              <a:rPr lang="en-ID" dirty="0"/>
              <a:t>, </a:t>
            </a:r>
            <a:r>
              <a:rPr lang="en-ID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ID" dirty="0">
                <a:solidFill>
                  <a:srgbClr val="67AFB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pembelajaran</a:t>
            </a:r>
            <a:r>
              <a:rPr lang="en-ID" dirty="0"/>
              <a:t>, </a:t>
            </a:r>
            <a:r>
              <a:rPr lang="en-ID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e-books</a:t>
            </a:r>
            <a:r>
              <a:rPr lang="en-ID" dirty="0"/>
              <a:t>, </a:t>
            </a:r>
            <a:r>
              <a:rPr lang="en-ID" dirty="0" err="1"/>
              <a:t>serta</a:t>
            </a:r>
            <a:r>
              <a:rPr lang="en-ID" dirty="0"/>
              <a:t> </a:t>
            </a:r>
            <a:r>
              <a:rPr lang="en-ID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simulasi</a:t>
            </a:r>
            <a:r>
              <a:rPr lang="en-ID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dan </a:t>
            </a:r>
            <a:r>
              <a:rPr lang="en-ID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realit</a:t>
            </a:r>
            <a:r>
              <a:rPr lang="en-ID" dirty="0" err="1">
                <a:solidFill>
                  <a:srgbClr val="67AFB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</a:t>
            </a:r>
            <a:r>
              <a:rPr lang="en-ID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virtual (VR)</a:t>
            </a:r>
            <a:r>
              <a:rPr lang="en-ID" dirty="0"/>
              <a:t> 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yang </a:t>
            </a:r>
            <a:r>
              <a:rPr lang="en-ID" dirty="0" err="1"/>
              <a:t>efektif</a:t>
            </a:r>
            <a:r>
              <a:rPr lang="en-ID" dirty="0"/>
              <a:t>. Selain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juga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membahas</a:t>
            </a:r>
            <a:r>
              <a:rPr lang="en-ID" dirty="0"/>
              <a:t> </a:t>
            </a:r>
            <a:r>
              <a:rPr lang="en-ID" dirty="0" err="1"/>
              <a:t>konsep-konsep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 </a:t>
            </a:r>
            <a:r>
              <a:rPr lang="en-ID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 of Things (IoT)</a:t>
            </a:r>
            <a:r>
              <a:rPr lang="en-ID" dirty="0"/>
              <a:t>, </a:t>
            </a: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tantangan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kesenjangan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dan </a:t>
            </a:r>
            <a:r>
              <a:rPr lang="en-ID" dirty="0" err="1"/>
              <a:t>keamanan</a:t>
            </a:r>
            <a:r>
              <a:rPr lang="en-ID" dirty="0"/>
              <a:t>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F39E2-9688-B2DB-EBB2-1794635DF0F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2188" t="43215" r="41968" b="44138"/>
          <a:stretch/>
        </p:blipFill>
        <p:spPr>
          <a:xfrm>
            <a:off x="1" y="0"/>
            <a:ext cx="1752600" cy="786916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2178467C-0B51-C590-B926-53B05516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7847472" y="0"/>
            <a:ext cx="1296528" cy="12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1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Sekian</a:t>
            </a:r>
            <a:r>
              <a:rPr lang="en-US" dirty="0"/>
              <a:t> Materi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tiga</a:t>
            </a:r>
            <a:br>
              <a:rPr lang="en-US" dirty="0"/>
            </a:b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jumpa</a:t>
            </a:r>
            <a:r>
              <a:rPr lang="en-US" dirty="0"/>
              <a:t> di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ke-empat</a:t>
            </a:r>
            <a:endParaRPr lang="en-US" dirty="0"/>
          </a:p>
        </p:txBody>
      </p:sp>
      <p:pic>
        <p:nvPicPr>
          <p:cNvPr id="3" name="Picture 2" descr="Logo Institut Informatika dan Bisnis Darmajaya | Free ...">
            <a:extLst>
              <a:ext uri="{FF2B5EF4-FFF2-40B4-BE49-F238E27FC236}">
                <a16:creationId xmlns:a16="http://schemas.microsoft.com/office/drawing/2014/main" id="{AF103EA1-CB96-0348-753C-375B1D652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7847472" y="11430"/>
            <a:ext cx="1296528" cy="12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EA82B-2167-F32C-2B57-96DC092C8E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188" t="43215" r="41968" b="44138"/>
          <a:stretch/>
        </p:blipFill>
        <p:spPr>
          <a:xfrm>
            <a:off x="0" y="11430"/>
            <a:ext cx="1752600" cy="78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3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6916"/>
            <a:ext cx="8229600" cy="1066800"/>
          </a:xfrm>
        </p:spPr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Dasar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/>
          <a:lstStyle/>
          <a:p>
            <a:pPr algn="just"/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pengertian</a:t>
            </a:r>
            <a:r>
              <a:rPr lang="en-ID" dirty="0"/>
              <a:t> KD,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(KI dan </a:t>
            </a:r>
            <a:r>
              <a:rPr lang="en-ID" dirty="0" err="1"/>
              <a:t>Permendikbud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),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langkah-langkah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KD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penentuan</a:t>
            </a:r>
            <a:r>
              <a:rPr lang="en-ID" dirty="0"/>
              <a:t> level </a:t>
            </a:r>
            <a:r>
              <a:rPr lang="en-ID" dirty="0" err="1"/>
              <a:t>kognitif</a:t>
            </a:r>
            <a:r>
              <a:rPr lang="en-ID" dirty="0"/>
              <a:t> (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Taksonomi</a:t>
            </a:r>
            <a:r>
              <a:rPr lang="en-ID" dirty="0"/>
              <a:t> Bloom),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(</a:t>
            </a:r>
            <a:r>
              <a:rPr lang="en-ID" dirty="0" err="1"/>
              <a:t>faktual</a:t>
            </a:r>
            <a:r>
              <a:rPr lang="en-ID" dirty="0"/>
              <a:t>, </a:t>
            </a:r>
            <a:r>
              <a:rPr lang="en-ID" dirty="0" err="1"/>
              <a:t>konseptual</a:t>
            </a:r>
            <a:r>
              <a:rPr lang="en-ID" dirty="0"/>
              <a:t>, </a:t>
            </a:r>
            <a:r>
              <a:rPr lang="en-ID" dirty="0" err="1"/>
              <a:t>prosedural</a:t>
            </a:r>
            <a:r>
              <a:rPr lang="en-ID" dirty="0"/>
              <a:t>, </a:t>
            </a:r>
            <a:r>
              <a:rPr lang="en-ID" dirty="0" err="1"/>
              <a:t>metakognitif</a:t>
            </a:r>
            <a:r>
              <a:rPr lang="en-ID" dirty="0"/>
              <a:t>), level </a:t>
            </a:r>
            <a:r>
              <a:rPr lang="en-ID" dirty="0" err="1"/>
              <a:t>psikomotorik</a:t>
            </a:r>
            <a:r>
              <a:rPr lang="en-ID" dirty="0"/>
              <a:t>, dan </a:t>
            </a:r>
            <a:r>
              <a:rPr lang="en-ID" dirty="0" err="1"/>
              <a:t>perumusan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Pencapaian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(IPK) yang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yang </a:t>
            </a:r>
            <a:r>
              <a:rPr lang="en-ID" dirty="0" err="1"/>
              <a:t>terstruktur</a:t>
            </a:r>
            <a:r>
              <a:rPr lang="en-ID" dirty="0"/>
              <a:t> dan </a:t>
            </a:r>
            <a:r>
              <a:rPr lang="en-ID" dirty="0" err="1"/>
              <a:t>sistematis</a:t>
            </a:r>
            <a:r>
              <a:rPr lang="en-ID" dirty="0"/>
              <a:t>.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AD8FA-2917-3CF2-C948-08BC767DA5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" y="0"/>
            <a:ext cx="1752600" cy="786916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ED13D7D3-C13C-F07C-3A88-162620E51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7847472" y="-49953"/>
            <a:ext cx="1296528" cy="12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26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94D8-10DF-F735-4798-370E0C9B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914400"/>
            <a:ext cx="8229600" cy="1066800"/>
          </a:xfrm>
        </p:spPr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Dasar dan </a:t>
            </a:r>
            <a:r>
              <a:rPr lang="en-US" dirty="0" err="1"/>
              <a:t>analisis</a:t>
            </a:r>
            <a:r>
              <a:rPr lang="en-US" dirty="0"/>
              <a:t> KD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0B320-1AE7-4AF0-51D6-D9C1C048A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nn-NO" dirty="0"/>
              <a:t>1. Pengertian dan Dasar Analisis KD</a:t>
            </a:r>
          </a:p>
          <a:p>
            <a:pPr marL="109728" indent="0">
              <a:buNone/>
            </a:pPr>
            <a:r>
              <a:rPr lang="en-ID" b="1" dirty="0"/>
              <a:t>    </a:t>
            </a:r>
            <a:r>
              <a:rPr lang="en-ID" b="1" dirty="0" err="1"/>
              <a:t>Pengertian</a:t>
            </a:r>
            <a:r>
              <a:rPr lang="en-ID" b="1" dirty="0"/>
              <a:t> KD</a:t>
            </a:r>
            <a:r>
              <a:rPr lang="en-ID" dirty="0"/>
              <a:t>: </a:t>
            </a:r>
          </a:p>
          <a:p>
            <a:pPr marL="446088" indent="-336550">
              <a:buNone/>
            </a:pPr>
            <a:r>
              <a:rPr lang="en-ID" dirty="0"/>
              <a:t>    </a:t>
            </a:r>
            <a:r>
              <a:rPr lang="en-ID" dirty="0" err="1"/>
              <a:t>Kompetensi</a:t>
            </a:r>
            <a:r>
              <a:rPr lang="en-ID" dirty="0"/>
              <a:t> Dasar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minimal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dikuasai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,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, </a:t>
            </a:r>
            <a:r>
              <a:rPr lang="en-ID" dirty="0" err="1"/>
              <a:t>pengetahuan</a:t>
            </a:r>
            <a:r>
              <a:rPr lang="en-ID" dirty="0"/>
              <a:t>, dan </a:t>
            </a:r>
            <a:r>
              <a:rPr lang="en-ID" dirty="0" err="1"/>
              <a:t>keterampilan</a:t>
            </a:r>
            <a:r>
              <a:rPr lang="en-ID" dirty="0"/>
              <a:t> yang </a:t>
            </a:r>
            <a:r>
              <a:rPr lang="en-ID" dirty="0" err="1"/>
              <a:t>bersumber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Inti (KI). </a:t>
            </a:r>
          </a:p>
          <a:p>
            <a:pPr marL="109538" indent="0">
              <a:buNone/>
            </a:pPr>
            <a:r>
              <a:rPr lang="en-ID" b="1" dirty="0"/>
              <a:t>    Dasar </a:t>
            </a:r>
            <a:r>
              <a:rPr lang="en-ID" b="1" dirty="0" err="1"/>
              <a:t>Analisis</a:t>
            </a:r>
            <a:r>
              <a:rPr lang="en-ID" dirty="0"/>
              <a:t>: </a:t>
            </a:r>
          </a:p>
          <a:p>
            <a:pPr marL="446088" indent="0">
              <a:buNone/>
            </a:pPr>
            <a:r>
              <a:rPr lang="en-ID" dirty="0" err="1"/>
              <a:t>Analisis</a:t>
            </a:r>
            <a:r>
              <a:rPr lang="en-ID" dirty="0"/>
              <a:t> KD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yang </a:t>
            </a:r>
            <a:r>
              <a:rPr lang="en-ID" dirty="0" err="1"/>
              <a:t>ditentukan</a:t>
            </a:r>
            <a:r>
              <a:rPr lang="en-ID" dirty="0"/>
              <a:t> oleh </a:t>
            </a:r>
            <a:r>
              <a:rPr lang="en-ID" dirty="0" err="1"/>
              <a:t>pemerintah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Permendikbud</a:t>
            </a:r>
            <a:r>
              <a:rPr lang="en-ID" dirty="0"/>
              <a:t> </a:t>
            </a:r>
            <a:r>
              <a:rPr lang="en-ID" dirty="0" err="1"/>
              <a:t>Nomor</a:t>
            </a:r>
            <a:r>
              <a:rPr lang="en-ID" dirty="0"/>
              <a:t> 37 </a:t>
            </a:r>
            <a:r>
              <a:rPr lang="en-ID" dirty="0" err="1"/>
              <a:t>Tahun</a:t>
            </a:r>
            <a:r>
              <a:rPr lang="en-ID" dirty="0"/>
              <a:t> 2018 </a:t>
            </a:r>
            <a:r>
              <a:rPr lang="en-ID" dirty="0" err="1"/>
              <a:t>tentang</a:t>
            </a:r>
            <a:r>
              <a:rPr lang="en-ID" dirty="0"/>
              <a:t> KI/KD. </a:t>
            </a:r>
          </a:p>
          <a:p>
            <a:pPr marL="109728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5114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8036-2EF6-E9D6-C755-39E610EC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9776"/>
            <a:ext cx="8229600" cy="45937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8998E-6799-451D-D7D5-6C92991C0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96692"/>
            <a:ext cx="8686800" cy="50327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2. </a:t>
            </a:r>
            <a:r>
              <a:rPr lang="en-ID" dirty="0"/>
              <a:t> Langkah-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KD</a:t>
            </a:r>
          </a:p>
          <a:p>
            <a:pPr marL="536575" indent="0" algn="just">
              <a:buNone/>
            </a:pPr>
            <a:r>
              <a:rPr lang="en-ID" dirty="0" err="1"/>
              <a:t>Analisis</a:t>
            </a:r>
            <a:r>
              <a:rPr lang="en-ID" dirty="0"/>
              <a:t> KD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yang </a:t>
            </a:r>
            <a:r>
              <a:rPr lang="en-ID" dirty="0" err="1"/>
              <a:t>terstruktur</a:t>
            </a:r>
            <a:r>
              <a:rPr lang="en-ID" dirty="0"/>
              <a:t> dan </a:t>
            </a:r>
            <a:r>
              <a:rPr lang="en-ID" dirty="0" err="1"/>
              <a:t>sistematis</a:t>
            </a:r>
            <a:endParaRPr lang="en-ID" dirty="0"/>
          </a:p>
          <a:p>
            <a:pPr marL="536575" indent="0">
              <a:buNone/>
            </a:pPr>
            <a:r>
              <a:rPr lang="en-ID" b="1" dirty="0" err="1"/>
              <a:t>Menentukan</a:t>
            </a:r>
            <a:r>
              <a:rPr lang="en-ID" b="1" dirty="0"/>
              <a:t> Level </a:t>
            </a:r>
            <a:r>
              <a:rPr lang="en-ID" b="1" dirty="0" err="1"/>
              <a:t>Kognitif</a:t>
            </a:r>
            <a:r>
              <a:rPr lang="en-ID" b="1" dirty="0"/>
              <a:t> (</a:t>
            </a:r>
            <a:r>
              <a:rPr lang="en-ID" b="1" dirty="0" err="1"/>
              <a:t>Taksonomi</a:t>
            </a:r>
            <a:r>
              <a:rPr lang="en-ID" b="1" dirty="0"/>
              <a:t> Bloom)</a:t>
            </a:r>
            <a:r>
              <a:rPr lang="en-ID" dirty="0"/>
              <a:t>:</a:t>
            </a:r>
          </a:p>
          <a:p>
            <a:pPr marL="536575" indent="0">
              <a:buNone/>
            </a:pPr>
            <a:r>
              <a:rPr lang="en-ID" dirty="0"/>
              <a:t>Guru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tingkatan</a:t>
            </a:r>
            <a:r>
              <a:rPr lang="en-ID" dirty="0"/>
              <a:t> </a:t>
            </a:r>
            <a:r>
              <a:rPr lang="en-ID" dirty="0" err="1"/>
              <a:t>kognitif</a:t>
            </a:r>
            <a:r>
              <a:rPr lang="en-ID" dirty="0"/>
              <a:t>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Taksonomi</a:t>
            </a:r>
            <a:r>
              <a:rPr lang="en-ID" dirty="0"/>
              <a:t> Bloom: </a:t>
            </a:r>
            <a:r>
              <a:rPr lang="en-ID" dirty="0" err="1"/>
              <a:t>Mengingat</a:t>
            </a:r>
            <a:r>
              <a:rPr lang="en-ID" dirty="0"/>
              <a:t> (C1), </a:t>
            </a:r>
            <a:r>
              <a:rPr lang="en-ID" dirty="0" err="1"/>
              <a:t>Memahami</a:t>
            </a:r>
            <a:r>
              <a:rPr lang="en-ID" dirty="0"/>
              <a:t> (C2), </a:t>
            </a:r>
            <a:r>
              <a:rPr lang="en-ID" dirty="0" err="1"/>
              <a:t>Menerapkan</a:t>
            </a:r>
            <a:r>
              <a:rPr lang="en-ID" dirty="0"/>
              <a:t> (C3), </a:t>
            </a:r>
            <a:r>
              <a:rPr lang="en-ID" dirty="0" err="1"/>
              <a:t>Menganalisis</a:t>
            </a:r>
            <a:r>
              <a:rPr lang="en-ID" dirty="0"/>
              <a:t> (C4), </a:t>
            </a:r>
            <a:r>
              <a:rPr lang="en-ID" dirty="0" err="1"/>
              <a:t>Mengevaluasi</a:t>
            </a:r>
            <a:r>
              <a:rPr lang="en-ID" dirty="0"/>
              <a:t> (C5), dan </a:t>
            </a:r>
            <a:r>
              <a:rPr lang="en-ID" dirty="0" err="1"/>
              <a:t>Mencipta</a:t>
            </a:r>
            <a:r>
              <a:rPr lang="en-ID" dirty="0"/>
              <a:t> (C6).</a:t>
            </a:r>
          </a:p>
          <a:p>
            <a:pPr marL="536575" indent="0" algn="just">
              <a:buNone/>
            </a:pP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8DEF8-1577-CC1F-8D86-2F1DB15E47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" y="0"/>
            <a:ext cx="1752600" cy="786916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23F007B8-30A0-2829-A499-F49C1AF65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7847471" y="0"/>
            <a:ext cx="1296528" cy="12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8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0D442-8D2E-A08B-ED1E-C854DBF7F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6019800"/>
          </a:xfrm>
        </p:spPr>
        <p:txBody>
          <a:bodyPr>
            <a:normAutofit fontScale="85000" lnSpcReduction="20000"/>
          </a:bodyPr>
          <a:lstStyle/>
          <a:p>
            <a:r>
              <a:rPr lang="en-ID" b="1" dirty="0" err="1"/>
              <a:t>Menentukan</a:t>
            </a:r>
            <a:r>
              <a:rPr lang="en-ID" b="1" dirty="0"/>
              <a:t> </a:t>
            </a:r>
            <a:r>
              <a:rPr lang="en-ID" b="1" dirty="0" err="1"/>
              <a:t>Dimensi</a:t>
            </a:r>
            <a:r>
              <a:rPr lang="en-ID" b="1" dirty="0"/>
              <a:t> </a:t>
            </a:r>
            <a:r>
              <a:rPr lang="en-ID" b="1" dirty="0" err="1"/>
              <a:t>Pengetahuan</a:t>
            </a:r>
            <a:r>
              <a:rPr lang="en-ID" dirty="0"/>
              <a:t>:</a:t>
            </a:r>
          </a:p>
          <a:p>
            <a:pPr marL="354013" indent="0">
              <a:buNone/>
            </a:pP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: </a:t>
            </a:r>
            <a:r>
              <a:rPr lang="en-ID" dirty="0" err="1"/>
              <a:t>Faktual</a:t>
            </a:r>
            <a:r>
              <a:rPr lang="en-ID" dirty="0"/>
              <a:t> (</a:t>
            </a:r>
            <a:r>
              <a:rPr lang="en-ID" dirty="0" err="1"/>
              <a:t>fakta</a:t>
            </a:r>
            <a:r>
              <a:rPr lang="en-ID" dirty="0"/>
              <a:t>), </a:t>
            </a:r>
            <a:r>
              <a:rPr lang="en-ID" dirty="0" err="1"/>
              <a:t>Konseptual</a:t>
            </a:r>
            <a:r>
              <a:rPr lang="en-ID" dirty="0"/>
              <a:t> (</a:t>
            </a:r>
            <a:r>
              <a:rPr lang="en-ID" dirty="0" err="1"/>
              <a:t>teori</a:t>
            </a:r>
            <a:r>
              <a:rPr lang="en-ID" dirty="0"/>
              <a:t>), </a:t>
            </a:r>
            <a:r>
              <a:rPr lang="en-ID" dirty="0" err="1"/>
              <a:t>Prosedural</a:t>
            </a:r>
            <a:r>
              <a:rPr lang="en-ID" dirty="0"/>
              <a:t> (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), dan </a:t>
            </a:r>
            <a:r>
              <a:rPr lang="en-ID" dirty="0" err="1"/>
              <a:t>Metakognitif</a:t>
            </a:r>
            <a:r>
              <a:rPr lang="en-ID" dirty="0"/>
              <a:t> (</a:t>
            </a:r>
            <a:r>
              <a:rPr lang="en-ID" dirty="0" err="1"/>
              <a:t>kesadaran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). </a:t>
            </a:r>
          </a:p>
          <a:p>
            <a:pPr marL="354013" indent="0">
              <a:buNone/>
            </a:pPr>
            <a:endParaRPr lang="en-ID" dirty="0"/>
          </a:p>
          <a:p>
            <a:r>
              <a:rPr lang="en-ID" b="1" dirty="0" err="1"/>
              <a:t>Menentukan</a:t>
            </a:r>
            <a:r>
              <a:rPr lang="en-ID" b="1" dirty="0"/>
              <a:t> Level </a:t>
            </a:r>
            <a:r>
              <a:rPr lang="en-ID" b="1" dirty="0" err="1"/>
              <a:t>Psikomotorik</a:t>
            </a:r>
            <a:r>
              <a:rPr lang="en-ID" dirty="0"/>
              <a:t>:</a:t>
            </a:r>
          </a:p>
          <a:p>
            <a:pPr marL="354013" indent="0">
              <a:buNone/>
            </a:pP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tingkatan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motorik, yang </a:t>
            </a:r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imitasi</a:t>
            </a:r>
            <a:r>
              <a:rPr lang="en-ID" dirty="0"/>
              <a:t> (P1), </a:t>
            </a:r>
            <a:r>
              <a:rPr lang="en-ID" dirty="0" err="1"/>
              <a:t>manipulasi</a:t>
            </a:r>
            <a:r>
              <a:rPr lang="en-ID" dirty="0"/>
              <a:t> (P2), </a:t>
            </a:r>
            <a:r>
              <a:rPr lang="en-ID" dirty="0" err="1"/>
              <a:t>presisi</a:t>
            </a:r>
            <a:r>
              <a:rPr lang="en-ID" dirty="0"/>
              <a:t> (P3), </a:t>
            </a:r>
            <a:r>
              <a:rPr lang="en-ID" dirty="0" err="1"/>
              <a:t>artikulasi</a:t>
            </a:r>
            <a:r>
              <a:rPr lang="en-ID" dirty="0"/>
              <a:t> (P4), dan </a:t>
            </a:r>
            <a:r>
              <a:rPr lang="en-ID" dirty="0" err="1"/>
              <a:t>naturalisasi</a:t>
            </a:r>
            <a:r>
              <a:rPr lang="en-ID" dirty="0"/>
              <a:t> (P5). </a:t>
            </a:r>
          </a:p>
          <a:p>
            <a:pPr marL="354013" indent="0">
              <a:buNone/>
            </a:pPr>
            <a:endParaRPr lang="en-ID" dirty="0"/>
          </a:p>
          <a:p>
            <a:r>
              <a:rPr lang="en-ID" b="1" dirty="0"/>
              <a:t>Menyusun </a:t>
            </a:r>
            <a:r>
              <a:rPr lang="en-ID" b="1" dirty="0" err="1"/>
              <a:t>Indikator</a:t>
            </a:r>
            <a:r>
              <a:rPr lang="en-ID" b="1" dirty="0"/>
              <a:t> </a:t>
            </a:r>
            <a:r>
              <a:rPr lang="en-ID" b="1" dirty="0" err="1"/>
              <a:t>Pencapaian</a:t>
            </a:r>
            <a:r>
              <a:rPr lang="en-ID" b="1" dirty="0"/>
              <a:t> </a:t>
            </a:r>
            <a:r>
              <a:rPr lang="en-ID" b="1" dirty="0" err="1"/>
              <a:t>Kompetensi</a:t>
            </a:r>
            <a:r>
              <a:rPr lang="en-ID" b="1" dirty="0"/>
              <a:t> (IPK)</a:t>
            </a:r>
            <a:r>
              <a:rPr lang="en-ID" dirty="0"/>
              <a:t>:</a:t>
            </a:r>
          </a:p>
          <a:p>
            <a:pPr marL="446088" indent="0">
              <a:buNone/>
            </a:pPr>
            <a:r>
              <a:rPr lang="en-ID" dirty="0" err="1"/>
              <a:t>Merumuskan</a:t>
            </a:r>
            <a:r>
              <a:rPr lang="en-ID" dirty="0"/>
              <a:t> IPK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KD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mengukur</a:t>
            </a:r>
            <a:r>
              <a:rPr lang="en-ID" dirty="0"/>
              <a:t> </a:t>
            </a:r>
            <a:r>
              <a:rPr lang="en-ID" dirty="0" err="1"/>
              <a:t>pencapaian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. </a:t>
            </a:r>
          </a:p>
          <a:p>
            <a:pPr marL="446088" indent="0">
              <a:buNone/>
            </a:pPr>
            <a:endParaRPr lang="en-ID" dirty="0"/>
          </a:p>
          <a:p>
            <a:r>
              <a:rPr lang="en-ID" b="1" dirty="0" err="1"/>
              <a:t>Mengembangkan</a:t>
            </a:r>
            <a:r>
              <a:rPr lang="en-ID" b="1" dirty="0"/>
              <a:t> </a:t>
            </a:r>
            <a:r>
              <a:rPr lang="en-ID" b="1" dirty="0" err="1"/>
              <a:t>Matriks</a:t>
            </a:r>
            <a:r>
              <a:rPr lang="en-ID" b="1" dirty="0"/>
              <a:t> </a:t>
            </a:r>
            <a:r>
              <a:rPr lang="en-ID" b="1" dirty="0" err="1"/>
              <a:t>Sumbu</a:t>
            </a:r>
            <a:r>
              <a:rPr lang="en-ID" b="1" dirty="0"/>
              <a:t> </a:t>
            </a:r>
            <a:r>
              <a:rPr lang="en-ID" b="1" dirty="0" err="1"/>
              <a:t>Simetri</a:t>
            </a:r>
            <a:r>
              <a:rPr lang="en-ID" dirty="0"/>
              <a:t>:</a:t>
            </a:r>
          </a:p>
          <a:p>
            <a:pPr marL="354013" indent="0">
              <a:buNone/>
            </a:pP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matriks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memvisualisasikan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KD dan </a:t>
            </a:r>
            <a:r>
              <a:rPr lang="en-ID" dirty="0" err="1"/>
              <a:t>kompetensi</a:t>
            </a:r>
            <a:r>
              <a:rPr lang="en-ID" dirty="0"/>
              <a:t> yang </a:t>
            </a:r>
            <a:r>
              <a:rPr lang="en-ID" dirty="0" err="1"/>
              <a:t>ditargetkan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rancangan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endParaRPr lang="en-ID" dirty="0"/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7144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7538-F021-8143-7079-742A7FC1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13194"/>
            <a:ext cx="5943600" cy="1066800"/>
          </a:xfrm>
        </p:spPr>
        <p:txBody>
          <a:bodyPr/>
          <a:lstStyle/>
          <a:p>
            <a:r>
              <a:rPr lang="en-US" dirty="0"/>
              <a:t>Tujuan </a:t>
            </a:r>
            <a:r>
              <a:rPr lang="en-US" dirty="0" err="1"/>
              <a:t>Analisis</a:t>
            </a:r>
            <a:r>
              <a:rPr lang="en-US" dirty="0"/>
              <a:t> KD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D854-D3E2-09F7-6DDE-CD67FB191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83215"/>
            <a:ext cx="8915400" cy="5091321"/>
          </a:xfrm>
        </p:spPr>
        <p:txBody>
          <a:bodyPr>
            <a:normAutofit fontScale="85000" lnSpcReduction="20000"/>
          </a:bodyPr>
          <a:lstStyle/>
          <a:p>
            <a:r>
              <a:rPr lang="en-ID" b="1" dirty="0" err="1"/>
              <a:t>Struktur</a:t>
            </a:r>
            <a:r>
              <a:rPr lang="en-ID" b="1" dirty="0"/>
              <a:t> dan </a:t>
            </a:r>
            <a:r>
              <a:rPr lang="en-ID" b="1" dirty="0" err="1"/>
              <a:t>Sistematisasi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dirty="0"/>
              <a:t>: </a:t>
            </a:r>
          </a:p>
          <a:p>
            <a:pPr marL="354013" indent="0">
              <a:buNone/>
            </a:pPr>
            <a:r>
              <a:rPr lang="en-ID" dirty="0" err="1"/>
              <a:t>Memastikan</a:t>
            </a:r>
            <a:r>
              <a:rPr lang="en-ID" dirty="0"/>
              <a:t> proses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terstruktur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berfokus</a:t>
            </a:r>
            <a:r>
              <a:rPr lang="en-ID" dirty="0"/>
              <a:t> pada </a:t>
            </a:r>
            <a:r>
              <a:rPr lang="en-ID" dirty="0" err="1"/>
              <a:t>materi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juga pada </a:t>
            </a:r>
            <a:r>
              <a:rPr lang="en-ID" dirty="0" err="1"/>
              <a:t>penguasaan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. </a:t>
            </a:r>
          </a:p>
          <a:p>
            <a:r>
              <a:rPr lang="en-ID" b="1" dirty="0" err="1"/>
              <a:t>Pengembangan</a:t>
            </a:r>
            <a:r>
              <a:rPr lang="en-ID" b="1" dirty="0"/>
              <a:t> </a:t>
            </a:r>
            <a:r>
              <a:rPr lang="en-ID" b="1" dirty="0" err="1"/>
              <a:t>Indikator</a:t>
            </a:r>
            <a:r>
              <a:rPr lang="en-ID" dirty="0"/>
              <a:t>: </a:t>
            </a:r>
          </a:p>
          <a:p>
            <a:pPr marL="354013" indent="0">
              <a:buNone/>
            </a:pP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Pencapaian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(IPK) yang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. </a:t>
            </a:r>
          </a:p>
          <a:p>
            <a:r>
              <a:rPr lang="en-ID" b="1" dirty="0" err="1"/>
              <a:t>Pengembangan</a:t>
            </a:r>
            <a:r>
              <a:rPr lang="en-ID" b="1" dirty="0"/>
              <a:t> </a:t>
            </a:r>
            <a:r>
              <a:rPr lang="en-ID" b="1" dirty="0" err="1"/>
              <a:t>Penilaian</a:t>
            </a:r>
            <a:r>
              <a:rPr lang="en-ID" dirty="0"/>
              <a:t>: </a:t>
            </a:r>
          </a:p>
          <a:p>
            <a:pPr marL="354013" indent="0">
              <a:buNone/>
            </a:pP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acuan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merancang</a:t>
            </a:r>
            <a:r>
              <a:rPr lang="en-ID" dirty="0"/>
              <a:t> </a:t>
            </a:r>
            <a:r>
              <a:rPr lang="en-ID" dirty="0" err="1"/>
              <a:t>penilaian</a:t>
            </a:r>
            <a:r>
              <a:rPr lang="en-ID" dirty="0"/>
              <a:t> yang </a:t>
            </a:r>
            <a:r>
              <a:rPr lang="en-ID" dirty="0" err="1"/>
              <a:t>komprehensif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kognitif</a:t>
            </a:r>
            <a:r>
              <a:rPr lang="en-ID" dirty="0"/>
              <a:t>, </a:t>
            </a:r>
            <a:r>
              <a:rPr lang="en-ID" dirty="0" err="1"/>
              <a:t>psikomotorik</a:t>
            </a:r>
            <a:r>
              <a:rPr lang="en-ID" dirty="0"/>
              <a:t>,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afektif</a:t>
            </a:r>
            <a:r>
              <a:rPr lang="en-ID" dirty="0"/>
              <a:t>. </a:t>
            </a:r>
          </a:p>
          <a:p>
            <a:r>
              <a:rPr lang="en-ID" b="1" dirty="0" err="1"/>
              <a:t>Penentuan</a:t>
            </a:r>
            <a:r>
              <a:rPr lang="en-ID" b="1" dirty="0"/>
              <a:t> Metode dan Media Tepat</a:t>
            </a:r>
            <a:r>
              <a:rPr lang="en-ID" dirty="0"/>
              <a:t>: </a:t>
            </a:r>
          </a:p>
          <a:p>
            <a:pPr marL="354013" indent="0">
              <a:buNone/>
            </a:pPr>
            <a:r>
              <a:rPr lang="en-ID" dirty="0" err="1"/>
              <a:t>Membantu</a:t>
            </a:r>
            <a:r>
              <a:rPr lang="en-ID" dirty="0"/>
              <a:t> guru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dan media </a:t>
            </a:r>
            <a:r>
              <a:rPr lang="en-ID" dirty="0" err="1"/>
              <a:t>pembelajaran</a:t>
            </a:r>
            <a:r>
              <a:rPr lang="en-ID" dirty="0"/>
              <a:t> yang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KD dan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. </a:t>
            </a:r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9A755-3B69-2BEB-0DD7-9B9A9C7F5D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" y="0"/>
            <a:ext cx="1752600" cy="786916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2764CC5D-BD57-EDF3-C74B-DC1BACBB6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7832231" y="7620"/>
            <a:ext cx="1296528" cy="12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10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5CF5-4A28-5EB6-B2B1-A6A6A1FC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indikator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E427A-9E53-43AB-03D4-576EBF379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 err="1"/>
              <a:t>Pembuatan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(KD) </a:t>
            </a:r>
            <a:r>
              <a:rPr lang="en-ID" dirty="0" err="1"/>
              <a:t>mencakup</a:t>
            </a:r>
            <a:r>
              <a:rPr lang="en-ID" dirty="0"/>
              <a:t> 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definisi</a:t>
            </a:r>
            <a:r>
              <a:rPr lang="en-ID" dirty="0"/>
              <a:t> dan </a:t>
            </a:r>
            <a:r>
              <a:rPr lang="en-ID" dirty="0" err="1"/>
              <a:t>fungsi</a:t>
            </a:r>
            <a:r>
              <a:rPr lang="en-ID" dirty="0"/>
              <a:t> KD </a:t>
            </a:r>
            <a:r>
              <a:rPr lang="en-ID" dirty="0" err="1"/>
              <a:t>serta</a:t>
            </a:r>
            <a:r>
              <a:rPr lang="en-ID" dirty="0"/>
              <a:t> IPK, </a:t>
            </a:r>
            <a:r>
              <a:rPr lang="en-ID" dirty="0" err="1"/>
              <a:t>langkah-langkah</a:t>
            </a:r>
            <a:r>
              <a:rPr lang="en-ID" dirty="0"/>
              <a:t> </a:t>
            </a:r>
            <a:r>
              <a:rPr lang="en-ID" dirty="0" err="1"/>
              <a:t>perumusan</a:t>
            </a:r>
            <a:r>
              <a:rPr lang="en-ID" dirty="0"/>
              <a:t> IPK yang </a:t>
            </a:r>
            <a:r>
              <a:rPr lang="en-ID" dirty="0" err="1"/>
              <a:t>mengacu</a:t>
            </a:r>
            <a:r>
              <a:rPr lang="en-ID" dirty="0"/>
              <a:t> pada KD, dan </a:t>
            </a:r>
            <a:r>
              <a:rPr lang="en-ID" dirty="0" err="1"/>
              <a:t>prinsip-prinsip</a:t>
            </a:r>
            <a:r>
              <a:rPr lang="en-ID" dirty="0"/>
              <a:t> </a:t>
            </a:r>
            <a:r>
              <a:rPr lang="en-ID" dirty="0" err="1"/>
              <a:t>perumusannya</a:t>
            </a:r>
            <a:r>
              <a:rPr lang="en-ID" dirty="0"/>
              <a:t> yang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penjabaran</a:t>
            </a:r>
            <a:r>
              <a:rPr lang="en-ID" dirty="0"/>
              <a:t> KD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diukur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taksonomi</a:t>
            </a:r>
            <a:r>
              <a:rPr lang="en-ID" dirty="0"/>
              <a:t> Bloom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kedalaman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kognitif</a:t>
            </a:r>
            <a:r>
              <a:rPr lang="en-ID" dirty="0"/>
              <a:t> dan </a:t>
            </a:r>
            <a:r>
              <a:rPr lang="en-ID" dirty="0" err="1"/>
              <a:t>keterampilan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D056B-1484-2FE8-4E37-65BE888C59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" y="0"/>
            <a:ext cx="1752600" cy="786916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BE90900E-54CB-36C2-A48E-D4E2EB888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7847471" y="0"/>
            <a:ext cx="1296528" cy="12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259D-B0F1-9AD6-E720-A4FEF791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Rubrik </a:t>
            </a:r>
            <a:r>
              <a:rPr lang="en-US" dirty="0" err="1"/>
              <a:t>penilaian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42E5B-6AA5-FDB2-12B3-D9CF01D60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Rubrik </a:t>
            </a:r>
            <a:r>
              <a:rPr lang="en-ID" dirty="0" err="1"/>
              <a:t>penilaian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 </a:t>
            </a:r>
            <a:r>
              <a:rPr lang="en-ID" dirty="0" err="1"/>
              <a:t>definisi</a:t>
            </a:r>
            <a:r>
              <a:rPr lang="en-ID" dirty="0"/>
              <a:t> </a:t>
            </a:r>
            <a:r>
              <a:rPr lang="en-ID" dirty="0" err="1"/>
              <a:t>rubrik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instrumen</a:t>
            </a:r>
            <a:r>
              <a:rPr lang="en-ID" dirty="0"/>
              <a:t> </a:t>
            </a:r>
            <a:r>
              <a:rPr lang="en-ID" dirty="0" err="1"/>
              <a:t>penilaian</a:t>
            </a:r>
            <a:r>
              <a:rPr lang="en-ID" dirty="0"/>
              <a:t> </a:t>
            </a:r>
            <a:r>
              <a:rPr lang="en-ID" dirty="0" err="1"/>
              <a:t>objektif</a:t>
            </a:r>
            <a:r>
              <a:rPr lang="en-ID" dirty="0"/>
              <a:t> yang </a:t>
            </a:r>
            <a:r>
              <a:rPr lang="en-ID" dirty="0" err="1"/>
              <a:t>memuat</a:t>
            </a:r>
            <a:r>
              <a:rPr lang="en-ID" dirty="0"/>
              <a:t> </a:t>
            </a:r>
            <a:r>
              <a:rPr lang="en-ID" dirty="0" err="1"/>
              <a:t>kriteria</a:t>
            </a:r>
            <a:r>
              <a:rPr lang="en-ID" dirty="0"/>
              <a:t> dan </a:t>
            </a:r>
            <a:r>
              <a:rPr lang="en-ID" dirty="0" err="1"/>
              <a:t>deskripsi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,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penggunaannya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kejelasan</a:t>
            </a:r>
            <a:r>
              <a:rPr lang="en-ID" dirty="0"/>
              <a:t> </a:t>
            </a:r>
            <a:r>
              <a:rPr lang="en-ID" dirty="0" err="1"/>
              <a:t>penilaian</a:t>
            </a:r>
            <a:r>
              <a:rPr lang="en-ID" dirty="0"/>
              <a:t> dan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umpan</a:t>
            </a:r>
            <a:r>
              <a:rPr lang="en-ID" dirty="0"/>
              <a:t> </a:t>
            </a:r>
            <a:r>
              <a:rPr lang="en-ID" dirty="0" err="1"/>
              <a:t>balik</a:t>
            </a:r>
            <a:r>
              <a:rPr lang="en-ID" dirty="0"/>
              <a:t> yang </a:t>
            </a:r>
            <a:r>
              <a:rPr lang="en-ID" dirty="0" err="1"/>
              <a:t>konstruktif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jenis-jenisnya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rubrik</a:t>
            </a:r>
            <a:r>
              <a:rPr lang="en-ID" dirty="0"/>
              <a:t> </a:t>
            </a:r>
            <a:r>
              <a:rPr lang="en-ID" dirty="0" err="1"/>
              <a:t>holistik</a:t>
            </a:r>
            <a:r>
              <a:rPr lang="en-ID" dirty="0"/>
              <a:t> (</a:t>
            </a:r>
            <a:r>
              <a:rPr lang="en-ID" dirty="0" err="1"/>
              <a:t>penilaian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) dan </a:t>
            </a:r>
            <a:r>
              <a:rPr lang="en-ID" dirty="0" err="1"/>
              <a:t>rubrik</a:t>
            </a:r>
            <a:r>
              <a:rPr lang="en-ID" dirty="0"/>
              <a:t> </a:t>
            </a:r>
            <a:r>
              <a:rPr lang="en-ID" dirty="0" err="1"/>
              <a:t>analitik</a:t>
            </a:r>
            <a:r>
              <a:rPr lang="en-ID" dirty="0"/>
              <a:t> (</a:t>
            </a:r>
            <a:r>
              <a:rPr lang="en-ID" dirty="0" err="1"/>
              <a:t>penilaian</a:t>
            </a:r>
            <a:r>
              <a:rPr lang="en-ID" dirty="0"/>
              <a:t> per </a:t>
            </a:r>
            <a:r>
              <a:rPr lang="en-ID" dirty="0" err="1"/>
              <a:t>aspek</a:t>
            </a:r>
            <a:r>
              <a:rPr lang="en-ID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21121-A031-BE50-5731-4704DF97C8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" y="0"/>
            <a:ext cx="1752600" cy="786916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E7428D5A-BC6E-476C-3025-449BDD639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7832231" y="0"/>
            <a:ext cx="1296528" cy="12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2BFC-669F-D5AD-14BC-A380C97F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Keputusan </a:t>
            </a:r>
            <a:r>
              <a:rPr lang="en-US" dirty="0" err="1"/>
              <a:t>Stategis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D08FD-FAEB-E9B6-13E3-027520539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D" dirty="0"/>
              <a:t>Keputusan </a:t>
            </a:r>
            <a:r>
              <a:rPr lang="en-ID" dirty="0" err="1"/>
              <a:t>Strategis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strategis</a:t>
            </a:r>
            <a:r>
              <a:rPr lang="en-ID" dirty="0"/>
              <a:t>, </a:t>
            </a:r>
            <a:r>
              <a:rPr lang="en-ID" dirty="0" err="1"/>
              <a:t>tahapan</a:t>
            </a:r>
            <a:r>
              <a:rPr lang="en-ID" dirty="0"/>
              <a:t> proses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jenis-jenis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strategis</a:t>
            </a:r>
            <a:r>
              <a:rPr lang="en-ID" dirty="0"/>
              <a:t> yang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dan </a:t>
            </a:r>
            <a:r>
              <a:rPr lang="en-ID" dirty="0" err="1"/>
              <a:t>berdampak</a:t>
            </a:r>
            <a:r>
              <a:rPr lang="en-ID" dirty="0"/>
              <a:t> pada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 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dasarnya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, </a:t>
            </a:r>
            <a:r>
              <a:rPr lang="en-ID" dirty="0" err="1"/>
              <a:t>mengumpulkan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relevan</a:t>
            </a:r>
            <a:r>
              <a:rPr lang="en-ID" dirty="0"/>
              <a:t>, </a:t>
            </a:r>
            <a:r>
              <a:rPr lang="en-ID" dirty="0" err="1"/>
              <a:t>mengevaluasi</a:t>
            </a:r>
            <a:r>
              <a:rPr lang="en-ID" dirty="0"/>
              <a:t> </a:t>
            </a:r>
            <a:r>
              <a:rPr lang="en-ID" dirty="0" err="1"/>
              <a:t>alternatif</a:t>
            </a:r>
            <a:r>
              <a:rPr lang="en-ID" dirty="0"/>
              <a:t> </a:t>
            </a:r>
            <a:r>
              <a:rPr lang="en-ID" dirty="0" err="1"/>
              <a:t>solusi</a:t>
            </a:r>
            <a:r>
              <a:rPr lang="en-ID" dirty="0"/>
              <a:t>,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solusi</a:t>
            </a:r>
            <a:r>
              <a:rPr lang="en-ID" dirty="0"/>
              <a:t> </a:t>
            </a:r>
            <a:r>
              <a:rPr lang="en-ID" dirty="0" err="1"/>
              <a:t>terbaik</a:t>
            </a:r>
            <a:r>
              <a:rPr lang="en-ID" dirty="0"/>
              <a:t>,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dan </a:t>
            </a:r>
            <a:r>
              <a:rPr lang="en-ID" dirty="0" err="1"/>
              <a:t>menindaklanjuti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C6335-BA6C-D176-8157-EA063CCB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" y="0"/>
            <a:ext cx="1752600" cy="786916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5D8DDBBB-5179-D6BE-6206-89785BA15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7824611" y="22860"/>
            <a:ext cx="1296528" cy="12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1AEA9DC-043E-2171-D75F-829B823B1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7782137" y="9676"/>
            <a:ext cx="1296528" cy="12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02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85</TotalTime>
  <Words>861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Georgia</vt:lpstr>
      <vt:lpstr>Trebuchet MS</vt:lpstr>
      <vt:lpstr>Wingdings 2</vt:lpstr>
      <vt:lpstr>Urban</vt:lpstr>
      <vt:lpstr>KURIKULUM  TIK SEKOLAH </vt:lpstr>
      <vt:lpstr>Analisis Kompetensi Dasar</vt:lpstr>
      <vt:lpstr>Pengertian Dasar dan analisis KD</vt:lpstr>
      <vt:lpstr>Analisis capaian pembelajaran</vt:lpstr>
      <vt:lpstr>PowerPoint Presentation</vt:lpstr>
      <vt:lpstr>Tujuan Analisis KD</vt:lpstr>
      <vt:lpstr>Pembuatan indikator</vt:lpstr>
      <vt:lpstr>Rubrik penilaian</vt:lpstr>
      <vt:lpstr>Keputusan Stategis</vt:lpstr>
      <vt:lpstr>Tanggung Jawab</vt:lpstr>
      <vt:lpstr>Pembelajaran Diri</vt:lpstr>
      <vt:lpstr>TIM Teaching</vt:lpstr>
      <vt:lpstr>Teknologi sebagai pemecah masalah</vt:lpstr>
      <vt:lpstr>Sekian Materi Pertemuan tiga sampai jumpa di pertemuan ke-empat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 PENELITIAN  PENDIDIKAN</dc:title>
  <dc:creator>User</dc:creator>
  <cp:lastModifiedBy>Amnah Amnah</cp:lastModifiedBy>
  <cp:revision>12</cp:revision>
  <dcterms:created xsi:type="dcterms:W3CDTF">2024-08-16T02:02:40Z</dcterms:created>
  <dcterms:modified xsi:type="dcterms:W3CDTF">2025-09-27T06:56:31Z</dcterms:modified>
</cp:coreProperties>
</file>