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9"/>
  </p:handoutMasterIdLst>
  <p:sldIdLst>
    <p:sldId id="256" r:id="rId3"/>
    <p:sldId id="385" r:id="rId5"/>
    <p:sldId id="411" r:id="rId6"/>
    <p:sldId id="412" r:id="rId7"/>
    <p:sldId id="413" r:id="rId8"/>
    <p:sldId id="414" r:id="rId9"/>
    <p:sldId id="420" r:id="rId10"/>
    <p:sldId id="415" r:id="rId11"/>
    <p:sldId id="421" r:id="rId12"/>
    <p:sldId id="416" r:id="rId13"/>
    <p:sldId id="417" r:id="rId14"/>
    <p:sldId id="422" r:id="rId15"/>
    <p:sldId id="418" r:id="rId16"/>
    <p:sldId id="419" r:id="rId17"/>
    <p:sldId id="300" r:id="rId18"/>
  </p:sldIdLst>
  <p:sldSz cx="9144000" cy="6858000" type="screen4x3"/>
  <p:notesSz cx="7045325" cy="9345295"/>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7" userDrawn="1">
          <p15:clr>
            <a:srgbClr val="A4A3A4"/>
          </p15:clr>
        </p15:guide>
        <p15:guide id="2" pos="286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 initials="R" lastIdx="4" clrIdx="0"/>
  <p:cmAuthor id="2"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6" autoAdjust="0"/>
    <p:restoredTop sz="81339" autoAdjust="0"/>
  </p:normalViewPr>
  <p:slideViewPr>
    <p:cSldViewPr showGuides="1">
      <p:cViewPr>
        <p:scale>
          <a:sx n="50" d="100"/>
          <a:sy n="50" d="100"/>
        </p:scale>
        <p:origin x="1584" y="-40"/>
      </p:cViewPr>
      <p:guideLst>
        <p:guide orient="horz" pos="2197"/>
        <p:guide pos="2863"/>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46" y="-96"/>
      </p:cViewPr>
      <p:guideLst>
        <p:guide orient="horz" pos="2994"/>
        <p:guide pos="2206"/>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4" Type="http://schemas.openxmlformats.org/officeDocument/2006/relationships/tags" Target="tags/tag2.xml"/><Relationship Id="rId23" Type="http://schemas.openxmlformats.org/officeDocument/2006/relationships/commentAuthors" Target="commentAuthors.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handoutMaster" Target="handoutMasters/handoutMaster1.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4-30T14:37:44.232" idx="1">
    <p:pos x="10" y="10"/>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sz="quarter"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Footer Placeholder 3"/>
          <p:cNvSpPr>
            <a:spLocks noGrp="1"/>
          </p:cNvSpPr>
          <p:nvPr>
            <p:ph type="ftr" sz="quarter" idx="2"/>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5" name="Slide Number Placeholder 4"/>
          <p:cNvSpPr>
            <a:spLocks noGrp="1"/>
          </p:cNvSpPr>
          <p:nvPr>
            <p:ph type="sldNum" sz="quarter" idx="3"/>
          </p:nvPr>
        </p:nvSpPr>
        <p:spPr>
          <a:xfrm>
            <a:off x="3990721" y="8876711"/>
            <a:ext cx="3052974" cy="467281"/>
          </a:xfrm>
          <a:prstGeom prst="rect">
            <a:avLst/>
          </a:prstGeom>
        </p:spPr>
        <p:txBody>
          <a:bodyPr vert="horz" lIns="92556" tIns="46278" rIns="92556" bIns="46278" rtlCol="0" anchor="b"/>
          <a:lstStyle>
            <a:lvl1pPr algn="r">
              <a:defRPr sz="1200"/>
            </a:lvl1pPr>
          </a:lstStyle>
          <a:p>
            <a:fld id="{8BA5DDAD-591B-4217-B96A-323B84A14E26}" type="slidenum">
              <a:rPr lang="en-US" smtClean="0"/>
            </a:fld>
            <a:endParaRPr lang="en-US"/>
          </a:p>
        </p:txBody>
      </p:sp>
    </p:spTree>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Slide Image Placeholder 3"/>
          <p:cNvSpPr>
            <a:spLocks noGrp="1" noRot="1" noChangeAspect="1"/>
          </p:cNvSpPr>
          <p:nvPr>
            <p:ph type="sldImg" idx="2"/>
          </p:nvPr>
        </p:nvSpPr>
        <p:spPr>
          <a:xfrm>
            <a:off x="1187450" y="701675"/>
            <a:ext cx="4670425" cy="3503613"/>
          </a:xfrm>
          <a:prstGeom prst="rect">
            <a:avLst/>
          </a:prstGeom>
          <a:noFill/>
          <a:ln w="12700">
            <a:solidFill>
              <a:prstClr val="black"/>
            </a:solidFill>
          </a:ln>
        </p:spPr>
        <p:txBody>
          <a:bodyPr vert="horz" lIns="92556" tIns="46278" rIns="92556" bIns="46278" rtlCol="0" anchor="ctr"/>
          <a:lstStyle/>
          <a:p>
            <a:endParaRPr lang="en-US"/>
          </a:p>
        </p:txBody>
      </p:sp>
      <p:sp>
        <p:nvSpPr>
          <p:cNvPr id="5" name="Notes Placeholder 4"/>
          <p:cNvSpPr>
            <a:spLocks noGrp="1"/>
          </p:cNvSpPr>
          <p:nvPr>
            <p:ph type="body" sz="quarter" idx="3"/>
          </p:nvPr>
        </p:nvSpPr>
        <p:spPr>
          <a:xfrm>
            <a:off x="704533" y="4439167"/>
            <a:ext cx="5636260" cy="4205526"/>
          </a:xfrm>
          <a:prstGeom prst="rect">
            <a:avLst/>
          </a:prstGeom>
        </p:spPr>
        <p:txBody>
          <a:bodyPr vert="horz" lIns="92556" tIns="46278" rIns="92556" bIns="4627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1"/>
            <a:ext cx="3052974" cy="467281"/>
          </a:xfrm>
          <a:prstGeom prst="rect">
            <a:avLst/>
          </a:prstGeom>
        </p:spPr>
        <p:txBody>
          <a:bodyPr vert="horz" lIns="92556" tIns="46278" rIns="92556" bIns="46278" rtlCol="0" anchor="b"/>
          <a:lstStyle>
            <a:lvl1pPr algn="r">
              <a:defRPr sz="1200"/>
            </a:lvl1pPr>
          </a:lstStyle>
          <a:p>
            <a:fld id="{C1A58231-9198-4C99-9FBD-A70F6638DE2B}" type="slidenum">
              <a:rPr lang="en-US" smtClean="0"/>
            </a:fld>
            <a:endParaRPr lang="en-US"/>
          </a:p>
        </p:txBody>
      </p:sp>
    </p:spTree>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Rectangle 1"/>
          <p:cNvSpPr>
            <a:spLocks noChangeArrowheads="1"/>
          </p:cNvSpPr>
          <p:nvPr userDrawn="1"/>
        </p:nvSpPr>
        <p:spPr bwMode="auto">
          <a:xfrm>
            <a:off x="899592" y="287700"/>
            <a:ext cx="7632848" cy="26035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120" algn="ctr"/>
                <a:tab pos="5730875" algn="r"/>
              </a:tabLst>
              <a:defRPr/>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HKB24413</a:t>
            </a:r>
            <a:r>
              <a:rPr kumimoji="0" lang="en-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r>
              <a:rPr kumimoji="0" lang="id-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ID" sz="1100" dirty="0">
                <a:ln>
                  <a:noFill/>
                </a:ln>
                <a:effectLst/>
                <a:latin typeface="Arial" panose="020B0604020202020204" pitchFamily="34" charset="0"/>
                <a:ea typeface="Calibri" panose="020F0502020204030204" pitchFamily="34" charset="0"/>
                <a:cs typeface="Times New Roman" panose="02020603050405020304" pitchFamily="18" charset="0"/>
                <a:sym typeface="+mn-ea"/>
              </a:rPr>
              <a:t>HUKUM </a:t>
            </a:r>
            <a:r>
              <a:rPr lang="en-US" altLang="en-ID" sz="1100" dirty="0">
                <a:ln>
                  <a:noFill/>
                </a:ln>
                <a:effectLst/>
                <a:latin typeface="Arial" panose="020B0604020202020204" pitchFamily="34" charset="0"/>
                <a:ea typeface="Calibri" panose="020F0502020204030204" pitchFamily="34" charset="0"/>
                <a:cs typeface="Times New Roman" panose="02020603050405020304" pitchFamily="18" charset="0"/>
                <a:sym typeface="+mn-ea"/>
              </a:rPr>
              <a:t>PERUSAHAAN</a:t>
            </a:r>
            <a:endParaRPr kumimoji="0" lang="en-US" altLang="en-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sym typeface="+mn-ea"/>
            </a:endParaRP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No.</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Dokumen</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4FM-DP40101                             </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isi</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00                                     Tanggal Berlaku : </a:t>
            </a:r>
            <a:r>
              <a:rPr lang="en-US" sz="1200" dirty="0">
                <a:latin typeface="Arial" panose="020B0604020202020204" pitchFamily="34" charset="0"/>
                <a:ea typeface="Calibri" panose="020F0502020204030204" pitchFamily="34" charset="0"/>
                <a:cs typeface="Times New Roman" panose="02020603050405020304" pitchFamily="18" charset="0"/>
              </a:rPr>
              <a:t>07 April 2021</a:t>
            </a:r>
            <a:endParaRPr kumimoji="0" lang="id-ID"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Rectangle 1"/>
          <p:cNvSpPr>
            <a:spLocks noChangeArrowheads="1"/>
          </p:cNvSpPr>
          <p:nvPr userDrawn="1"/>
        </p:nvSpPr>
        <p:spPr bwMode="auto">
          <a:xfrm>
            <a:off x="899592" y="287700"/>
            <a:ext cx="7632848" cy="26035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120" algn="ctr"/>
                <a:tab pos="5730875" algn="r"/>
              </a:tabLst>
              <a:defRPr/>
            </a:pPr>
            <a:r>
              <a:rPr lang="en-US" altLang="en-US" sz="1100" dirty="0">
                <a:ln>
                  <a:noFill/>
                </a:ln>
                <a:effectLst/>
                <a:latin typeface="Arial" panose="020B0604020202020204" pitchFamily="34" charset="0"/>
                <a:ea typeface="Calibri" panose="020F0502020204030204" pitchFamily="34" charset="0"/>
                <a:cs typeface="Times New Roman" panose="02020603050405020304" pitchFamily="18" charset="0"/>
                <a:sym typeface="+mn-ea"/>
              </a:rPr>
              <a:t>HKB24413</a:t>
            </a:r>
            <a:r>
              <a:rPr lang="en-ID" sz="1100" dirty="0">
                <a:ln>
                  <a:noFill/>
                </a:ln>
                <a:effectLst/>
                <a:latin typeface="Arial" panose="020B0604020202020204" pitchFamily="34" charset="0"/>
                <a:ea typeface="Calibri" panose="020F0502020204030204" pitchFamily="34" charset="0"/>
                <a:cs typeface="Times New Roman" panose="02020603050405020304" pitchFamily="18" charset="0"/>
                <a:sym typeface="+mn-ea"/>
              </a:rPr>
              <a:t>:</a:t>
            </a:r>
            <a:r>
              <a:rPr lang="id-ID" sz="1100" dirty="0">
                <a:ln>
                  <a:noFill/>
                </a:ln>
                <a:effectLst/>
                <a:latin typeface="Arial" panose="020B0604020202020204" pitchFamily="34" charset="0"/>
                <a:ea typeface="Calibri" panose="020F0502020204030204" pitchFamily="34" charset="0"/>
                <a:cs typeface="Times New Roman" panose="02020603050405020304" pitchFamily="18" charset="0"/>
                <a:sym typeface="+mn-ea"/>
              </a:rPr>
              <a:t> </a:t>
            </a:r>
            <a:r>
              <a:rPr lang="en-ID" sz="1100" dirty="0">
                <a:ln>
                  <a:noFill/>
                </a:ln>
                <a:effectLst/>
                <a:latin typeface="Arial" panose="020B0604020202020204" pitchFamily="34" charset="0"/>
                <a:ea typeface="Calibri" panose="020F0502020204030204" pitchFamily="34" charset="0"/>
                <a:cs typeface="Times New Roman" panose="02020603050405020304" pitchFamily="18" charset="0"/>
                <a:sym typeface="+mn-ea"/>
              </a:rPr>
              <a:t>HUKUM </a:t>
            </a:r>
            <a:r>
              <a:rPr lang="en-US" altLang="en-ID" sz="1100" dirty="0">
                <a:ln>
                  <a:noFill/>
                </a:ln>
                <a:effectLst/>
                <a:latin typeface="Arial" panose="020B0604020202020204" pitchFamily="34" charset="0"/>
                <a:ea typeface="Calibri" panose="020F0502020204030204" pitchFamily="34" charset="0"/>
                <a:cs typeface="Times New Roman" panose="02020603050405020304" pitchFamily="18" charset="0"/>
                <a:sym typeface="+mn-ea"/>
              </a:rPr>
              <a:t>PERUSAHAAN</a:t>
            </a:r>
            <a:endParaRPr kumimoji="0" lang="en-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No.</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Dokumen</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4FM-DP40101                             </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isi</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00                                     Tanggal Berlaku : </a:t>
            </a:r>
            <a:r>
              <a:rPr lang="en-US" sz="1200" dirty="0">
                <a:latin typeface="Arial" panose="020B0604020202020204" pitchFamily="34" charset="0"/>
                <a:ea typeface="Calibri" panose="020F0502020204030204" pitchFamily="34" charset="0"/>
                <a:cs typeface="Times New Roman" panose="02020603050405020304" pitchFamily="18" charset="0"/>
              </a:rPr>
              <a:t>07 April 2021</a:t>
            </a:r>
            <a:endParaRPr kumimoji="0" lang="id-ID"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Rectangle 1"/>
          <p:cNvSpPr>
            <a:spLocks noChangeArrowheads="1"/>
          </p:cNvSpPr>
          <p:nvPr userDrawn="1"/>
        </p:nvSpPr>
        <p:spPr bwMode="auto">
          <a:xfrm>
            <a:off x="899592" y="287700"/>
            <a:ext cx="7704856" cy="26035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120" algn="ctr"/>
                <a:tab pos="5730875" algn="r"/>
              </a:tabLst>
              <a:defRPr/>
            </a:pPr>
            <a:r>
              <a:rPr lang="en-US" altLang="en-US" sz="1100" dirty="0">
                <a:ln>
                  <a:noFill/>
                </a:ln>
                <a:effectLst/>
                <a:latin typeface="Arial" panose="020B0604020202020204" pitchFamily="34" charset="0"/>
                <a:ea typeface="Calibri" panose="020F0502020204030204" pitchFamily="34" charset="0"/>
                <a:cs typeface="Times New Roman" panose="02020603050405020304" pitchFamily="18" charset="0"/>
                <a:sym typeface="+mn-ea"/>
              </a:rPr>
              <a:t>HKB24413</a:t>
            </a:r>
            <a:r>
              <a:rPr lang="en-ID" sz="1100" dirty="0">
                <a:ln>
                  <a:noFill/>
                </a:ln>
                <a:effectLst/>
                <a:latin typeface="Arial" panose="020B0604020202020204" pitchFamily="34" charset="0"/>
                <a:ea typeface="Calibri" panose="020F0502020204030204" pitchFamily="34" charset="0"/>
                <a:cs typeface="Times New Roman" panose="02020603050405020304" pitchFamily="18" charset="0"/>
                <a:sym typeface="+mn-ea"/>
              </a:rPr>
              <a:t>:</a:t>
            </a:r>
            <a:r>
              <a:rPr lang="id-ID" sz="1100" dirty="0">
                <a:ln>
                  <a:noFill/>
                </a:ln>
                <a:effectLst/>
                <a:latin typeface="Arial" panose="020B0604020202020204" pitchFamily="34" charset="0"/>
                <a:ea typeface="Calibri" panose="020F0502020204030204" pitchFamily="34" charset="0"/>
                <a:cs typeface="Times New Roman" panose="02020603050405020304" pitchFamily="18" charset="0"/>
                <a:sym typeface="+mn-ea"/>
              </a:rPr>
              <a:t> </a:t>
            </a:r>
            <a:r>
              <a:rPr lang="en-ID" sz="1100" dirty="0">
                <a:ln>
                  <a:noFill/>
                </a:ln>
                <a:effectLst/>
                <a:latin typeface="Arial" panose="020B0604020202020204" pitchFamily="34" charset="0"/>
                <a:ea typeface="Calibri" panose="020F0502020204030204" pitchFamily="34" charset="0"/>
                <a:cs typeface="Times New Roman" panose="02020603050405020304" pitchFamily="18" charset="0"/>
                <a:sym typeface="+mn-ea"/>
              </a:rPr>
              <a:t>HUKUM </a:t>
            </a:r>
            <a:r>
              <a:rPr lang="en-US" altLang="en-ID" sz="1100" dirty="0">
                <a:ln>
                  <a:noFill/>
                </a:ln>
                <a:effectLst/>
                <a:latin typeface="Arial" panose="020B0604020202020204" pitchFamily="34" charset="0"/>
                <a:ea typeface="Calibri" panose="020F0502020204030204" pitchFamily="34" charset="0"/>
                <a:cs typeface="Times New Roman" panose="02020603050405020304" pitchFamily="18" charset="0"/>
                <a:sym typeface="+mn-ea"/>
              </a:rPr>
              <a:t>PERUSAHAAN</a:t>
            </a:r>
            <a:endParaRPr kumimoji="0" lang="en-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Rectangle 1"/>
          <p:cNvSpPr>
            <a:spLocks noChangeArrowheads="1"/>
          </p:cNvSpPr>
          <p:nvPr userDrawn="1"/>
        </p:nvSpPr>
        <p:spPr bwMode="auto">
          <a:xfrm>
            <a:off x="179512" y="6327411"/>
            <a:ext cx="864096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No.</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Dokumen</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4FM-DP40101                             </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isi</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00                                     Tanggal Berlaku : </a:t>
            </a:r>
            <a:r>
              <a:rPr lang="en-US" sz="1200" dirty="0">
                <a:latin typeface="Arial" panose="020B0604020202020204" pitchFamily="34" charset="0"/>
                <a:ea typeface="Calibri" panose="020F0502020204030204" pitchFamily="34" charset="0"/>
                <a:cs typeface="Times New Roman" panose="02020603050405020304" pitchFamily="18" charset="0"/>
              </a:rPr>
              <a:t>07 April 2021</a:t>
            </a:r>
            <a:endParaRPr kumimoji="0" lang="id-ID"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ransition spd="slow">
    <p:fade thruBlk="1"/>
  </p:transition>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image" Target="../media/image1.jpe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6" name="Rectangle 1"/>
          <p:cNvSpPr>
            <a:spLocks noChangeArrowheads="1"/>
          </p:cNvSpPr>
          <p:nvPr userDrawn="1"/>
        </p:nvSpPr>
        <p:spPr bwMode="auto">
          <a:xfrm>
            <a:off x="899592" y="287070"/>
            <a:ext cx="7704856" cy="26161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8" name="Rectangle 1"/>
          <p:cNvSpPr>
            <a:spLocks noChangeArrowheads="1"/>
          </p:cNvSpPr>
          <p:nvPr userDrawn="1"/>
        </p:nvSpPr>
        <p:spPr bwMode="auto">
          <a:xfrm>
            <a:off x="179512" y="6327411"/>
            <a:ext cx="864096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No.</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Dokumen</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4FM-DP40101                             </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isi</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00                                     Tanggal Berlaku : </a:t>
            </a:r>
            <a:r>
              <a:rPr lang="en-US" sz="1200" dirty="0">
                <a:latin typeface="Arial" panose="020B0604020202020204" pitchFamily="34" charset="0"/>
                <a:ea typeface="Calibri" panose="020F0502020204030204" pitchFamily="34" charset="0"/>
                <a:cs typeface="Times New Roman" panose="02020603050405020304" pitchFamily="18" charset="0"/>
              </a:rPr>
              <a:t>07 April 2021</a:t>
            </a:r>
            <a:endParaRPr kumimoji="0" lang="id-ID"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slow">
    <p:fade thruBlk="1"/>
  </p:transition>
  <p:hf sldNum="0" hdr="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comments" Target="../comments/comment1.xml"/><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tags" Target="../tags/tag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2"/>
            </p:custDataLst>
          </p:nvPr>
        </p:nvSpPr>
        <p:spPr>
          <a:xfrm>
            <a:off x="0" y="2276872"/>
            <a:ext cx="9144000" cy="1938020"/>
          </a:xfrm>
          <a:prstGeom prst="rect">
            <a:avLst/>
          </a:prstGeom>
          <a:noFill/>
        </p:spPr>
        <p:txBody>
          <a:bodyPr wrap="square" lIns="91440" tIns="45720" rIns="91440" bIns="45720">
            <a:spAutoFit/>
          </a:bodyPr>
          <a:lstStyle/>
          <a:p>
            <a:pPr algn="ctr"/>
            <a:r>
              <a:rPr lang="en-US" altLang="en-US" sz="4000" b="1" dirty="0">
                <a:ln w="19050">
                  <a:solidFill>
                    <a:schemeClr val="tx2">
                      <a:tint val="1000"/>
                    </a:schemeClr>
                  </a:solidFill>
                  <a:prstDash val="solid"/>
                </a:ln>
                <a:solidFill>
                  <a:schemeClr val="tx1"/>
                </a:solidFill>
                <a:effectLst>
                  <a:reflection blurRad="6350" stA="55000" endA="300" endPos="45500" dir="5400000" sy="-100000" algn="bl" rotWithShape="0"/>
                </a:effectLst>
                <a:latin typeface="Cambria" panose="02040503050406030204" pitchFamily="18" charset="0"/>
                <a:cs typeface="Arial" panose="020B0604020202020204" pitchFamily="34" charset="0"/>
              </a:rPr>
              <a:t>Badan Usaha Non</a:t>
            </a:r>
            <a:endParaRPr lang="en-US" altLang="en-US" sz="4000" b="1" dirty="0">
              <a:ln w="19050">
                <a:solidFill>
                  <a:schemeClr val="tx2">
                    <a:tint val="1000"/>
                  </a:schemeClr>
                </a:solidFill>
                <a:prstDash val="solid"/>
              </a:ln>
              <a:solidFill>
                <a:schemeClr val="tx1"/>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a:p>
            <a:pPr algn="ctr"/>
            <a:r>
              <a:rPr lang="en-US" altLang="en-US" sz="4000" b="1" dirty="0">
                <a:ln w="19050">
                  <a:solidFill>
                    <a:schemeClr val="tx2">
                      <a:tint val="1000"/>
                    </a:schemeClr>
                  </a:solidFill>
                  <a:prstDash val="solid"/>
                </a:ln>
                <a:solidFill>
                  <a:schemeClr val="tx1"/>
                </a:solidFill>
                <a:effectLst>
                  <a:reflection blurRad="6350" stA="55000" endA="300" endPos="45500" dir="5400000" sy="-100000" algn="bl" rotWithShape="0"/>
                </a:effectLst>
                <a:latin typeface="Cambria" panose="02040503050406030204" pitchFamily="18" charset="0"/>
                <a:cs typeface="Arial" panose="020B0604020202020204" pitchFamily="34" charset="0"/>
              </a:rPr>
              <a:t>Badan Hukum Dan  Badan Usaha</a:t>
            </a:r>
            <a:endParaRPr lang="en-US" altLang="en-US" sz="4000" b="1" dirty="0">
              <a:ln w="19050">
                <a:solidFill>
                  <a:schemeClr val="tx2">
                    <a:tint val="1000"/>
                  </a:schemeClr>
                </a:solidFill>
                <a:prstDash val="solid"/>
              </a:ln>
              <a:solidFill>
                <a:schemeClr val="tx1"/>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a:p>
            <a:pPr algn="ctr"/>
            <a:r>
              <a:rPr lang="en-US" altLang="en-US" sz="4000" b="1" dirty="0">
                <a:ln w="19050">
                  <a:solidFill>
                    <a:schemeClr val="tx2">
                      <a:tint val="1000"/>
                    </a:schemeClr>
                  </a:solidFill>
                  <a:prstDash val="solid"/>
                </a:ln>
                <a:solidFill>
                  <a:schemeClr val="tx1"/>
                </a:solidFill>
                <a:effectLst>
                  <a:reflection blurRad="6350" stA="55000" endA="300" endPos="45500" dir="5400000" sy="-100000" algn="bl" rotWithShape="0"/>
                </a:effectLst>
                <a:latin typeface="Cambria" panose="02040503050406030204" pitchFamily="18" charset="0"/>
                <a:cs typeface="Arial" panose="020B0604020202020204" pitchFamily="34" charset="0"/>
              </a:rPr>
              <a:t>Badan Hukum</a:t>
            </a:r>
            <a:endParaRPr lang="en-US" altLang="en-US" sz="4000" b="1" dirty="0">
              <a:ln w="19050">
                <a:solidFill>
                  <a:schemeClr val="tx2">
                    <a:tint val="1000"/>
                  </a:schemeClr>
                </a:solidFill>
                <a:prstDash val="solid"/>
              </a:ln>
              <a:solidFill>
                <a:schemeClr val="tx1"/>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pic>
        <p:nvPicPr>
          <p:cNvPr id="5" name="Picture 4" descr="D:\!!!DATA RETNO_QAC\ARSIP Internal Memo\LOGO IM.png"/>
          <p:cNvPicPr/>
          <p:nvPr/>
        </p:nvPicPr>
        <p:blipFill>
          <a:blip r:embed="rId3">
            <a:extLst>
              <a:ext uri="{28A0092B-C50C-407E-A947-70E740481C1C}">
                <a14:useLocalDpi xmlns:a14="http://schemas.microsoft.com/office/drawing/2010/main" val="0"/>
              </a:ext>
            </a:extLst>
          </a:blip>
          <a:srcRect l="4669" t="15303" r="72530" b="16026"/>
          <a:stretch>
            <a:fillRect/>
          </a:stretch>
        </p:blipFill>
        <p:spPr bwMode="auto">
          <a:xfrm>
            <a:off x="7812360" y="60608"/>
            <a:ext cx="1276350" cy="1280160"/>
          </a:xfrm>
          <a:prstGeom prst="rect">
            <a:avLst/>
          </a:prstGeom>
          <a:noFill/>
          <a:ln>
            <a:noFill/>
          </a:ln>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1"/>
          <p:cNvSpPr txBox="1"/>
          <p:nvPr/>
        </p:nvSpPr>
        <p:spPr>
          <a:xfrm>
            <a:off x="618490" y="1331595"/>
            <a:ext cx="7811135" cy="47434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just">
              <a:lnSpc>
                <a:spcPts val="2350"/>
              </a:lnSpc>
              <a:buFont typeface="+mj-lt"/>
              <a:buAutoNum type="arabicPeriod"/>
            </a:pPr>
            <a:endParaRPr lang="en-US" altLang="en-US" sz="1900" dirty="0">
              <a:solidFill>
                <a:schemeClr val="tx1"/>
              </a:solidFill>
            </a:endParaRPr>
          </a:p>
        </p:txBody>
      </p:sp>
      <p:pic>
        <p:nvPicPr>
          <p:cNvPr id="4" name="Picture 3"/>
          <p:cNvPicPr>
            <a:picLocks noChangeAspect="1"/>
          </p:cNvPicPr>
          <p:nvPr/>
        </p:nvPicPr>
        <p:blipFill>
          <a:blip r:embed="rId1"/>
          <a:stretch>
            <a:fillRect/>
          </a:stretch>
        </p:blipFill>
        <p:spPr>
          <a:xfrm>
            <a:off x="34290" y="1149985"/>
            <a:ext cx="8979535" cy="4636135"/>
          </a:xfrm>
          <a:prstGeom prst="rect">
            <a:avLst/>
          </a:prstGeom>
        </p:spPr>
      </p:pic>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863600" y="694055"/>
            <a:ext cx="7416800" cy="1139825"/>
          </a:xfrm>
        </p:spPr>
        <p:txBody>
          <a:bodyPr>
            <a:normAutofit/>
          </a:bodyPr>
          <a:lstStyle/>
          <a:p>
            <a:pPr algn="ctr">
              <a:lnSpc>
                <a:spcPts val="2350"/>
              </a:lnSpc>
              <a:buFont typeface="Wingdings" panose="05000000000000000000" charset="0"/>
            </a:pPr>
            <a:r>
              <a:rPr lang="en-US" altLang="en-US" sz="2400" b="1" dirty="0">
                <a:solidFill>
                  <a:schemeClr val="tx1"/>
                </a:solidFill>
              </a:rPr>
              <a:t>Contoh Nyata dan Transformasi Badan Usaha di Indonesia</a:t>
            </a:r>
            <a:endParaRPr lang="en-US" altLang="en-US" sz="2400" b="1" dirty="0">
              <a:solidFill>
                <a:schemeClr val="tx1"/>
              </a:solidFill>
            </a:endParaRPr>
          </a:p>
        </p:txBody>
      </p:sp>
      <p:sp>
        <p:nvSpPr>
          <p:cNvPr id="3" name="Subtitle 1"/>
          <p:cNvSpPr txBox="1"/>
          <p:nvPr/>
        </p:nvSpPr>
        <p:spPr>
          <a:xfrm>
            <a:off x="461645" y="1546860"/>
            <a:ext cx="8168640" cy="50596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just">
              <a:lnSpc>
                <a:spcPts val="2350"/>
              </a:lnSpc>
              <a:buFont typeface="Wingdings" panose="05000000000000000000" charset="0"/>
              <a:buChar char="v"/>
            </a:pPr>
            <a:r>
              <a:rPr lang="en-US" altLang="en-US" sz="2000" dirty="0">
                <a:solidFill>
                  <a:schemeClr val="tx1"/>
                </a:solidFill>
              </a:rPr>
              <a:t>Studi Kasus Transformasi</a:t>
            </a:r>
            <a:endParaRPr lang="en-US" altLang="en-US" sz="2000" dirty="0">
              <a:solidFill>
                <a:schemeClr val="tx1"/>
              </a:solidFill>
            </a:endParaRPr>
          </a:p>
          <a:p>
            <a:pPr algn="just">
              <a:lnSpc>
                <a:spcPts val="2350"/>
              </a:lnSpc>
              <a:buFont typeface="+mj-lt"/>
            </a:pPr>
            <a:r>
              <a:rPr lang="en-US" altLang="en-US" sz="2000" dirty="0">
                <a:solidFill>
                  <a:schemeClr val="tx1"/>
                </a:solidFill>
              </a:rPr>
              <a:t>PT Kimia Farma Tbk merupakan contoh sempurna BUMN berbadan hukum dengan modal besar dan pengelolaan profesional. Perusahaan ini menunjukkan bagaimana struktur PT memungkinkan ekspansi bisnis dan transparansi kepada publik. </a:t>
            </a:r>
            <a:endParaRPr lang="en-US" altLang="en-US" sz="2000" dirty="0">
              <a:solidFill>
                <a:schemeClr val="tx1"/>
              </a:solidFill>
            </a:endParaRPr>
          </a:p>
          <a:p>
            <a:pPr algn="just">
              <a:lnSpc>
                <a:spcPts val="2350"/>
              </a:lnSpc>
              <a:buFont typeface="+mj-lt"/>
            </a:pPr>
            <a:endParaRPr lang="en-US" altLang="en-US" sz="2000" dirty="0">
              <a:solidFill>
                <a:schemeClr val="tx1"/>
              </a:solidFill>
            </a:endParaRPr>
          </a:p>
          <a:p>
            <a:pPr algn="just">
              <a:lnSpc>
                <a:spcPts val="2350"/>
              </a:lnSpc>
              <a:buFont typeface="+mj-lt"/>
            </a:pPr>
            <a:r>
              <a:rPr lang="en-US" altLang="en-US" sz="2000" dirty="0">
                <a:solidFill>
                  <a:schemeClr val="tx1"/>
                </a:solidFill>
              </a:rPr>
              <a:t>Di sisi lain, CV dan UD banyak ditemukan di sektor perdagangan tradisional dan jasa skala kecil seperti warung, toko kelontong, dan usaha keluarga. Fleksibilitas pengelolaan menjadi keunggulan utama.</a:t>
            </a:r>
            <a:endParaRPr lang="en-US" altLang="en-US" sz="2000" dirty="0">
              <a:solidFill>
                <a:schemeClr val="tx1"/>
              </a:solidFill>
            </a:endParaRPr>
          </a:p>
          <a:p>
            <a:pPr algn="just">
              <a:lnSpc>
                <a:spcPts val="2350"/>
              </a:lnSpc>
              <a:buFont typeface="+mj-lt"/>
            </a:pPr>
            <a:endParaRPr lang="en-US" altLang="en-US" sz="2000" dirty="0">
              <a:solidFill>
                <a:schemeClr val="tx1"/>
              </a:solidFill>
            </a:endParaRPr>
          </a:p>
          <a:p>
            <a:pPr algn="just">
              <a:lnSpc>
                <a:spcPts val="2350"/>
              </a:lnSpc>
              <a:buFont typeface="+mj-lt"/>
            </a:pPr>
            <a:r>
              <a:rPr lang="en-US" altLang="en-US" sz="2000" dirty="0">
                <a:solidFill>
                  <a:schemeClr val="tx1"/>
                </a:solidFill>
              </a:rPr>
              <a:t>Fenomena menarik terjadi ketika usaha berkembang: banyak pengusaha</a:t>
            </a:r>
            <a:endParaRPr lang="en-US" altLang="en-US" sz="2000" dirty="0">
              <a:solidFill>
                <a:schemeClr val="tx1"/>
              </a:solidFill>
            </a:endParaRPr>
          </a:p>
          <a:p>
            <a:pPr algn="just">
              <a:lnSpc>
                <a:spcPts val="2350"/>
              </a:lnSpc>
              <a:buFont typeface="+mj-lt"/>
            </a:pPr>
            <a:r>
              <a:rPr lang="en-US" altLang="en-US" sz="2000" dirty="0">
                <a:solidFill>
                  <a:schemeClr val="tx1"/>
                </a:solidFill>
              </a:rPr>
              <a:t>mentransformasi UD menjadi PT untuk memenuhi kebutuhan modal besar,</a:t>
            </a:r>
            <a:endParaRPr lang="en-US" altLang="en-US" sz="2000" dirty="0">
              <a:solidFill>
                <a:schemeClr val="tx1"/>
              </a:solidFill>
            </a:endParaRPr>
          </a:p>
          <a:p>
            <a:pPr algn="just">
              <a:lnSpc>
                <a:spcPts val="2350"/>
              </a:lnSpc>
              <a:buFont typeface="+mj-lt"/>
            </a:pPr>
            <a:r>
              <a:rPr lang="en-US" altLang="en-US" sz="2000" dirty="0">
                <a:solidFill>
                  <a:schemeClr val="tx1"/>
                </a:solidFill>
              </a:rPr>
              <a:t>perlindungan hukum, dan kredibilitas bisnis yang lebih baik.</a:t>
            </a:r>
            <a:endParaRPr lang="en-US" altLang="en-US" sz="2000" dirty="0">
              <a:solidFill>
                <a:schemeClr val="tx1"/>
              </a:solidFill>
            </a:endParaRPr>
          </a:p>
          <a:p>
            <a:pPr algn="just">
              <a:lnSpc>
                <a:spcPts val="2350"/>
              </a:lnSpc>
              <a:buFont typeface="+mj-lt"/>
            </a:pPr>
            <a:endParaRPr lang="en-US" altLang="en-US" sz="2000" dirty="0">
              <a:solidFill>
                <a:schemeClr val="tx1"/>
              </a:solidFill>
            </a:endParaRPr>
          </a:p>
        </p:txBody>
      </p:sp>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1"/>
          <p:cNvSpPr txBox="1"/>
          <p:nvPr/>
        </p:nvSpPr>
        <p:spPr>
          <a:xfrm>
            <a:off x="461645" y="1403350"/>
            <a:ext cx="8168640" cy="50596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lnSpc>
                <a:spcPts val="2350"/>
              </a:lnSpc>
              <a:buFont typeface="+mj-lt"/>
            </a:pPr>
            <a:r>
              <a:rPr lang="en-US" altLang="en-US" sz="2000" dirty="0">
                <a:solidFill>
                  <a:schemeClr val="tx1"/>
                </a:solidFill>
              </a:rPr>
              <a:t>Digitalisasi Era Modern Regulasi mendorong digitalisasi pendaftaran badan</a:t>
            </a:r>
            <a:endParaRPr lang="en-US" altLang="en-US" sz="2000" dirty="0">
              <a:solidFill>
                <a:schemeClr val="tx1"/>
              </a:solidFill>
            </a:endParaRPr>
          </a:p>
          <a:p>
            <a:pPr algn="just">
              <a:lnSpc>
                <a:spcPts val="2350"/>
              </a:lnSpc>
              <a:buFont typeface="+mj-lt"/>
            </a:pPr>
            <a:r>
              <a:rPr lang="en-US" altLang="en-US" sz="2000" dirty="0">
                <a:solidFill>
                  <a:schemeClr val="tx1"/>
                </a:solidFill>
              </a:rPr>
              <a:t>usaha melalui sistem Online Single Submission (OSS) sejak 2021. Proses yang dulu memakan waktuberminggu-minggu kini dapat diselesaikan dalam</a:t>
            </a:r>
            <a:endParaRPr lang="en-US" altLang="en-US" sz="2000" dirty="0">
              <a:solidFill>
                <a:schemeClr val="tx1"/>
              </a:solidFill>
            </a:endParaRPr>
          </a:p>
          <a:p>
            <a:pPr algn="just">
              <a:lnSpc>
                <a:spcPts val="2350"/>
              </a:lnSpc>
              <a:buFont typeface="+mj-lt"/>
            </a:pPr>
            <a:r>
              <a:rPr lang="en-US" altLang="en-US" sz="2000" dirty="0">
                <a:solidFill>
                  <a:schemeClr val="tx1"/>
                </a:solidFill>
              </a:rPr>
              <a:t>hitungan hari.</a:t>
            </a:r>
            <a:endParaRPr lang="en-US" altLang="en-US" sz="2000" dirty="0">
              <a:solidFill>
                <a:schemeClr val="tx1"/>
              </a:solidFill>
            </a:endParaRPr>
          </a:p>
        </p:txBody>
      </p:sp>
      <p:sp>
        <p:nvSpPr>
          <p:cNvPr id="4" name="Subtitle 3"/>
          <p:cNvSpPr/>
          <p:nvPr>
            <p:ph type="subTitle" idx="1"/>
          </p:nvPr>
        </p:nvSpPr>
        <p:spPr/>
        <p:txBody>
          <a:bodyPr/>
          <a:p>
            <a:endParaRPr lang="en-US"/>
          </a:p>
        </p:txBody>
      </p:sp>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863600" y="694055"/>
            <a:ext cx="7416800" cy="1139825"/>
          </a:xfrm>
        </p:spPr>
        <p:txBody>
          <a:bodyPr>
            <a:normAutofit/>
          </a:bodyPr>
          <a:lstStyle/>
          <a:p>
            <a:pPr algn="ctr">
              <a:lnSpc>
                <a:spcPts val="2350"/>
              </a:lnSpc>
              <a:buFont typeface="+mj-lt"/>
            </a:pPr>
            <a:r>
              <a:rPr lang="en-US" altLang="en-US" sz="2400" dirty="0">
                <a:solidFill>
                  <a:schemeClr val="tx1"/>
                </a:solidFill>
                <a:sym typeface="+mn-ea"/>
              </a:rPr>
              <a:t>Kesimpulan: </a:t>
            </a:r>
            <a:endParaRPr lang="en-US" altLang="en-US" sz="2400" dirty="0">
              <a:solidFill>
                <a:schemeClr val="tx1"/>
              </a:solidFill>
              <a:sym typeface="+mn-ea"/>
            </a:endParaRPr>
          </a:p>
          <a:p>
            <a:pPr algn="ctr">
              <a:lnSpc>
                <a:spcPts val="2350"/>
              </a:lnSpc>
              <a:buFont typeface="+mj-lt"/>
            </a:pPr>
            <a:r>
              <a:rPr lang="en-US" altLang="en-US" sz="2400" dirty="0">
                <a:solidFill>
                  <a:schemeClr val="tx1"/>
                </a:solidFill>
                <a:sym typeface="+mn-ea"/>
              </a:rPr>
              <a:t>Memilih Bentuk Badan Usaha yang Tepat</a:t>
            </a:r>
            <a:endParaRPr lang="en-US" altLang="en-US" sz="2400" dirty="0">
              <a:solidFill>
                <a:schemeClr val="tx1"/>
              </a:solidFill>
            </a:endParaRPr>
          </a:p>
          <a:p>
            <a:pPr algn="ctr">
              <a:lnSpc>
                <a:spcPts val="2350"/>
              </a:lnSpc>
              <a:buFont typeface="+mj-lt"/>
            </a:pPr>
            <a:endParaRPr lang="en-US" altLang="en-US" sz="2400" b="1" dirty="0">
              <a:solidFill>
                <a:schemeClr val="tx1"/>
              </a:solidFill>
            </a:endParaRPr>
          </a:p>
        </p:txBody>
      </p:sp>
      <p:sp>
        <p:nvSpPr>
          <p:cNvPr id="3" name="Subtitle 1"/>
          <p:cNvSpPr txBox="1"/>
          <p:nvPr/>
        </p:nvSpPr>
        <p:spPr>
          <a:xfrm>
            <a:off x="461645" y="1423035"/>
            <a:ext cx="8168640" cy="482473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just">
              <a:lnSpc>
                <a:spcPts val="2350"/>
              </a:lnSpc>
              <a:buFont typeface="+mj-lt"/>
              <a:buAutoNum type="arabicPeriod"/>
            </a:pPr>
            <a:r>
              <a:rPr lang="en-US" altLang="en-US" sz="1850" dirty="0">
                <a:solidFill>
                  <a:schemeClr val="tx1"/>
                </a:solidFill>
              </a:rPr>
              <a:t>Analisis Kebutuhan Evaluasi skala usaha, modal yang tersedia, dan tingkat risiko yang dapat ditanggung. Pertimbangkan juga rencana pengembangan jangka panjang</a:t>
            </a:r>
            <a:endParaRPr lang="en-US" altLang="en-US" sz="1850" dirty="0">
              <a:solidFill>
                <a:schemeClr val="tx1"/>
              </a:solidFill>
            </a:endParaRPr>
          </a:p>
          <a:p>
            <a:pPr marL="457200" indent="-457200" algn="just">
              <a:lnSpc>
                <a:spcPts val="2350"/>
              </a:lnSpc>
              <a:buFont typeface="+mj-lt"/>
              <a:buAutoNum type="arabicPeriod"/>
            </a:pPr>
            <a:r>
              <a:rPr lang="en-US" altLang="en-US" sz="1850" dirty="0">
                <a:solidFill>
                  <a:schemeClr val="tx1"/>
                </a:solidFill>
              </a:rPr>
              <a:t>Pilih Struktur Tepat Badan hukum untuk perlindungan aset dan skala besar. Non badan hukum untuk usaha kecil dengan pengelolaan sederhana dan modal terbatas.</a:t>
            </a:r>
            <a:endParaRPr lang="en-US" altLang="en-US" sz="1850" dirty="0">
              <a:solidFill>
                <a:schemeClr val="tx1"/>
              </a:solidFill>
            </a:endParaRPr>
          </a:p>
          <a:p>
            <a:pPr marL="457200" indent="-457200" algn="just">
              <a:lnSpc>
                <a:spcPts val="2350"/>
              </a:lnSpc>
              <a:buFont typeface="+mj-lt"/>
              <a:buAutoNum type="arabicPeriod"/>
            </a:pPr>
            <a:r>
              <a:rPr lang="en-US" altLang="en-US" sz="1850" dirty="0">
                <a:solidFill>
                  <a:schemeClr val="tx1"/>
                </a:solidFill>
              </a:rPr>
              <a:t>Patuhi Regulasi Pahami syarat dan regulasi agar usaha berjalan legal dan berkelanjutan. Manfaatkan kemudahan konsultasi hukum dan pendaftaran digital.</a:t>
            </a:r>
            <a:endParaRPr lang="en-US" altLang="en-US" sz="1850" dirty="0">
              <a:solidFill>
                <a:schemeClr val="tx1"/>
              </a:solidFill>
            </a:endParaRPr>
          </a:p>
          <a:p>
            <a:pPr marL="457200" indent="-457200" algn="just">
              <a:lnSpc>
                <a:spcPts val="2350"/>
              </a:lnSpc>
              <a:buFont typeface="+mj-lt"/>
              <a:buAutoNum type="arabicPeriod"/>
            </a:pPr>
            <a:endParaRPr lang="en-US" altLang="en-US" sz="1850" dirty="0">
              <a:solidFill>
                <a:schemeClr val="tx1"/>
              </a:solidFill>
            </a:endParaRPr>
          </a:p>
          <a:p>
            <a:pPr algn="just">
              <a:lnSpc>
                <a:spcPts val="2350"/>
              </a:lnSpc>
              <a:buFont typeface="+mj-lt"/>
            </a:pPr>
            <a:r>
              <a:rPr lang="en-US" altLang="en-US" sz="1850" dirty="0">
                <a:solidFill>
                  <a:schemeClr val="tx1"/>
                </a:solidFill>
              </a:rPr>
              <a:t>Ingat: Pilihan bentuk badan usaha adalah keputusan strategis yang akan mempengaruhi seluruh perjalanan bisnis Anda. Konsultasikan dengan ahli hukum untuk memastikan keputusan yang optimal sesuai visi dan misi perusahaan.</a:t>
            </a:r>
            <a:endParaRPr lang="en-US" altLang="en-US" sz="1850" dirty="0">
              <a:solidFill>
                <a:schemeClr val="tx1"/>
              </a:solidFill>
            </a:endParaRPr>
          </a:p>
        </p:txBody>
      </p:sp>
    </p:spTree>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863600" y="694055"/>
            <a:ext cx="7416800" cy="1139825"/>
          </a:xfrm>
        </p:spPr>
        <p:txBody>
          <a:bodyPr>
            <a:normAutofit/>
          </a:bodyPr>
          <a:lstStyle/>
          <a:p>
            <a:pPr algn="ctr">
              <a:lnSpc>
                <a:spcPts val="2350"/>
              </a:lnSpc>
              <a:buFont typeface="Wingdings" panose="05000000000000000000" charset="0"/>
            </a:pPr>
            <a:r>
              <a:rPr lang="en-US" altLang="en-US" sz="2400" b="1" dirty="0">
                <a:solidFill>
                  <a:schemeClr val="tx1"/>
                </a:solidFill>
              </a:rPr>
              <a:t>Pentingnya Memahami Hukum Perusahaan</a:t>
            </a:r>
            <a:endParaRPr lang="en-US" altLang="en-US" sz="2400" b="1" dirty="0">
              <a:solidFill>
                <a:schemeClr val="tx1"/>
              </a:solidFill>
            </a:endParaRPr>
          </a:p>
        </p:txBody>
      </p:sp>
      <p:sp>
        <p:nvSpPr>
          <p:cNvPr id="3" name="Subtitle 1"/>
          <p:cNvSpPr txBox="1"/>
          <p:nvPr/>
        </p:nvSpPr>
        <p:spPr>
          <a:xfrm>
            <a:off x="461645" y="1188085"/>
            <a:ext cx="8168640" cy="50596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just">
              <a:lnSpc>
                <a:spcPts val="2350"/>
              </a:lnSpc>
              <a:buFont typeface="+mj-lt"/>
              <a:buAutoNum type="arabicPeriod"/>
            </a:pPr>
            <a:endParaRPr lang="en-US" altLang="en-US" sz="1850" dirty="0">
              <a:solidFill>
                <a:schemeClr val="tx1"/>
              </a:solidFill>
            </a:endParaRPr>
          </a:p>
        </p:txBody>
      </p:sp>
      <p:pic>
        <p:nvPicPr>
          <p:cNvPr id="5" name="Picture 4"/>
          <p:cNvPicPr>
            <a:picLocks noChangeAspect="1"/>
          </p:cNvPicPr>
          <p:nvPr/>
        </p:nvPicPr>
        <p:blipFill>
          <a:blip r:embed="rId1"/>
          <a:stretch>
            <a:fillRect/>
          </a:stretch>
        </p:blipFill>
        <p:spPr>
          <a:xfrm>
            <a:off x="150495" y="1171575"/>
            <a:ext cx="8633460" cy="5038725"/>
          </a:xfrm>
          <a:prstGeom prst="rect">
            <a:avLst/>
          </a:prstGeom>
        </p:spPr>
      </p:pic>
    </p:spTree>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4000" b="1"/>
              <a:t>	</a:t>
            </a:r>
            <a:endParaRPr lang="en-US" sz="4000" b="1"/>
          </a:p>
          <a:p>
            <a:endParaRPr lang="en-US" sz="4000" b="1"/>
          </a:p>
          <a:p>
            <a:endParaRPr lang="id-ID" sz="2400" b="1">
              <a:sym typeface="Wingdings" panose="05000000000000000000" pitchFamily="2" charset="2"/>
            </a:endParaRPr>
          </a:p>
          <a:p>
            <a:r>
              <a:rPr lang="id-ID" sz="4000" b="1">
                <a:sym typeface="Wingdings" panose="05000000000000000000" pitchFamily="2" charset="2"/>
              </a:rPr>
              <a:t> </a:t>
            </a:r>
            <a:r>
              <a:rPr lang="en-US" sz="4000" b="1"/>
              <a:t>END</a:t>
            </a:r>
            <a:r>
              <a:rPr lang="id-ID" sz="4000" b="1"/>
              <a:t> </a:t>
            </a:r>
            <a:r>
              <a:rPr lang="id-ID" sz="4000" b="1">
                <a:sym typeface="Wingdings" panose="05000000000000000000" pitchFamily="2" charset="2"/>
              </a:rPr>
              <a:t></a:t>
            </a:r>
            <a:endParaRPr lang="en-US" sz="4000" b="1" dirty="0"/>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863600" y="909320"/>
            <a:ext cx="7416800" cy="1139825"/>
          </a:xfrm>
        </p:spPr>
        <p:txBody>
          <a:bodyPr>
            <a:normAutofit/>
          </a:bodyPr>
          <a:lstStyle/>
          <a:p>
            <a:pPr algn="ctr">
              <a:lnSpc>
                <a:spcPct val="100000"/>
              </a:lnSpc>
              <a:buFont typeface="Wingdings" panose="05000000000000000000" charset="0"/>
            </a:pPr>
            <a:r>
              <a:rPr lang="en-US" altLang="en-US" sz="2400" b="1" dirty="0">
                <a:solidFill>
                  <a:schemeClr val="tx1"/>
                </a:solidFill>
              </a:rPr>
              <a:t>Klasifikasi Badan Usaha di Indonesia: Memahami Bentuk dan Aturannya</a:t>
            </a:r>
            <a:endParaRPr lang="en-US" altLang="en-US" sz="2400" b="1" dirty="0">
              <a:solidFill>
                <a:schemeClr val="tx1"/>
              </a:solidFill>
            </a:endParaRPr>
          </a:p>
        </p:txBody>
      </p:sp>
      <p:sp>
        <p:nvSpPr>
          <p:cNvPr id="3" name="Subtitle 1"/>
          <p:cNvSpPr txBox="1"/>
          <p:nvPr/>
        </p:nvSpPr>
        <p:spPr>
          <a:xfrm>
            <a:off x="618490" y="2049145"/>
            <a:ext cx="7811135" cy="405066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lnSpc>
                <a:spcPts val="2350"/>
              </a:lnSpc>
              <a:buFont typeface="Wingdings" panose="05000000000000000000" charset="0"/>
            </a:pPr>
            <a:r>
              <a:rPr lang="en-US" altLang="en-US" sz="2780" dirty="0">
                <a:solidFill>
                  <a:schemeClr val="tx1"/>
                </a:solidFill>
              </a:rPr>
              <a:t>Memahami klasifikasi badan usaha merupakan langkah fundamental dalam memulai dan menjalankan bisnis di Indonesia. Setiap bentuk badan usaha memiliki karakteristik, persyaratan, dan konsekuensi hukum yang berbeda. Pengetahuan ini akan membantu pengusaha membuat keputusan strategis yang tepat untuk perkembangan usaha mereka.</a:t>
            </a:r>
            <a:endParaRPr lang="en-US" altLang="en-US" sz="2780" dirty="0">
              <a:solidFill>
                <a:schemeClr val="tx1"/>
              </a:solidFill>
            </a:endParaRPr>
          </a:p>
        </p:txBody>
      </p:sp>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863600" y="909320"/>
            <a:ext cx="7416800" cy="1139825"/>
          </a:xfrm>
        </p:spPr>
        <p:txBody>
          <a:bodyPr>
            <a:normAutofit/>
          </a:bodyPr>
          <a:lstStyle/>
          <a:p>
            <a:pPr algn="ctr">
              <a:lnSpc>
                <a:spcPct val="100000"/>
              </a:lnSpc>
              <a:buFont typeface="Wingdings" panose="05000000000000000000" charset="0"/>
            </a:pPr>
            <a:r>
              <a:rPr lang="en-US" altLang="en-US" sz="2400" b="1" dirty="0">
                <a:solidFill>
                  <a:schemeClr val="tx1"/>
                </a:solidFill>
              </a:rPr>
              <a:t>Perbedaan Badan Usaha Non Badan Hukum dan Badan Usaha Berbadan Hukum</a:t>
            </a:r>
            <a:endParaRPr lang="en-US" altLang="en-US" sz="2400" b="1" dirty="0">
              <a:solidFill>
                <a:schemeClr val="tx1"/>
              </a:solidFill>
            </a:endParaRPr>
          </a:p>
        </p:txBody>
      </p:sp>
      <p:sp>
        <p:nvSpPr>
          <p:cNvPr id="3" name="Subtitle 1"/>
          <p:cNvSpPr txBox="1"/>
          <p:nvPr/>
        </p:nvSpPr>
        <p:spPr>
          <a:xfrm>
            <a:off x="618490" y="2049145"/>
            <a:ext cx="7811135" cy="4050665"/>
          </a:xfrm>
          <a:prstGeom prst="rect">
            <a:avLst/>
          </a:prstGeom>
        </p:spPr>
        <p:txBody>
          <a:bodyPr vert="horz" lIns="91440" tIns="45720" rIns="91440" bIns="45720" rtlCol="0">
            <a:normAutofit fontScale="70000"/>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514350" indent="-514350" algn="just">
              <a:lnSpc>
                <a:spcPts val="2350"/>
              </a:lnSpc>
              <a:buFont typeface="+mj-lt"/>
              <a:buAutoNum type="arabicPeriod"/>
            </a:pPr>
            <a:r>
              <a:rPr lang="en-US" altLang="en-US" sz="2780" dirty="0">
                <a:solidFill>
                  <a:schemeClr val="tx1"/>
                </a:solidFill>
              </a:rPr>
              <a:t>Badan Usaha Berbadan Hukum</a:t>
            </a:r>
            <a:endParaRPr lang="en-US" altLang="en-US" sz="2780" dirty="0">
              <a:solidFill>
                <a:schemeClr val="tx1"/>
              </a:solidFill>
            </a:endParaRPr>
          </a:p>
          <a:p>
            <a:pPr algn="just">
              <a:lnSpc>
                <a:spcPts val="2350"/>
              </a:lnSpc>
              <a:buFont typeface="Wingdings" panose="05000000000000000000" charset="0"/>
            </a:pPr>
            <a:r>
              <a:rPr lang="en-US" altLang="en-US" sz="2780" dirty="0">
                <a:solidFill>
                  <a:schemeClr val="tx1"/>
                </a:solidFill>
              </a:rPr>
              <a:t>- Status hukum terpisah dari pemilik</a:t>
            </a:r>
            <a:endParaRPr lang="en-US" altLang="en-US" sz="2780" dirty="0">
              <a:solidFill>
                <a:schemeClr val="tx1"/>
              </a:solidFill>
            </a:endParaRPr>
          </a:p>
          <a:p>
            <a:pPr algn="just">
              <a:lnSpc>
                <a:spcPts val="2350"/>
              </a:lnSpc>
              <a:buFont typeface="Wingdings" panose="05000000000000000000" charset="0"/>
            </a:pPr>
            <a:r>
              <a:rPr lang="en-US" altLang="en-US" sz="2780" dirty="0">
                <a:solidFill>
                  <a:schemeClr val="tx1"/>
                </a:solidFill>
              </a:rPr>
              <a:t>- Aset perusahaan dan pribadi dipisahkan</a:t>
            </a:r>
            <a:endParaRPr lang="en-US" altLang="en-US" sz="2780" dirty="0">
              <a:solidFill>
                <a:schemeClr val="tx1"/>
              </a:solidFill>
            </a:endParaRPr>
          </a:p>
          <a:p>
            <a:pPr algn="just">
              <a:lnSpc>
                <a:spcPts val="2350"/>
              </a:lnSpc>
              <a:buFont typeface="Wingdings" panose="05000000000000000000" charset="0"/>
            </a:pPr>
            <a:r>
              <a:rPr lang="en-US" altLang="en-US" sz="2780" dirty="0">
                <a:solidFill>
                  <a:schemeClr val="tx1"/>
                </a:solidFill>
              </a:rPr>
              <a:t>- Tanggung jawab terbatas pada modal yang disetor</a:t>
            </a:r>
            <a:endParaRPr lang="en-US" altLang="en-US" sz="2780" dirty="0">
              <a:solidFill>
                <a:schemeClr val="tx1"/>
              </a:solidFill>
            </a:endParaRPr>
          </a:p>
          <a:p>
            <a:pPr algn="just">
              <a:lnSpc>
                <a:spcPts val="2350"/>
              </a:lnSpc>
              <a:buFont typeface="Wingdings" panose="05000000000000000000" charset="0"/>
            </a:pPr>
            <a:r>
              <a:rPr lang="en-US" altLang="en-US" sz="2780" dirty="0">
                <a:solidFill>
                  <a:schemeClr val="tx1"/>
                </a:solidFill>
              </a:rPr>
              <a:t>- Dapat melakukan tindakan hukum atas nama sendiri</a:t>
            </a:r>
            <a:endParaRPr lang="en-US" altLang="en-US" sz="2780" dirty="0">
              <a:solidFill>
                <a:schemeClr val="tx1"/>
              </a:solidFill>
            </a:endParaRPr>
          </a:p>
          <a:p>
            <a:pPr algn="just">
              <a:lnSpc>
                <a:spcPts val="2350"/>
              </a:lnSpc>
              <a:buFont typeface="Wingdings" panose="05000000000000000000" charset="0"/>
            </a:pPr>
            <a:endParaRPr lang="en-US" altLang="en-US" sz="2780" dirty="0">
              <a:solidFill>
                <a:schemeClr val="tx1"/>
              </a:solidFill>
            </a:endParaRPr>
          </a:p>
          <a:p>
            <a:pPr marL="514350" indent="-514350" algn="just">
              <a:lnSpc>
                <a:spcPts val="2350"/>
              </a:lnSpc>
              <a:buFont typeface="+mj-lt"/>
              <a:buAutoNum type="arabicPeriod" startAt="2"/>
            </a:pPr>
            <a:r>
              <a:rPr lang="en-US" altLang="en-US" sz="2780" dirty="0">
                <a:solidFill>
                  <a:schemeClr val="tx1"/>
                </a:solidFill>
              </a:rPr>
              <a:t>Badan Usaha Non Badan Hukum</a:t>
            </a:r>
            <a:endParaRPr lang="en-US" altLang="en-US" sz="2780" dirty="0">
              <a:solidFill>
                <a:schemeClr val="tx1"/>
              </a:solidFill>
            </a:endParaRPr>
          </a:p>
          <a:p>
            <a:pPr algn="just">
              <a:lnSpc>
                <a:spcPts val="2350"/>
              </a:lnSpc>
              <a:buFont typeface="+mj-lt"/>
            </a:pPr>
            <a:r>
              <a:rPr lang="en-US" altLang="en-US" sz="2780" dirty="0">
                <a:solidFill>
                  <a:schemeClr val="tx1"/>
                </a:solidFill>
              </a:rPr>
              <a:t>- Tidak terpisah secara hukum dari pemilik</a:t>
            </a:r>
            <a:endParaRPr lang="en-US" altLang="en-US" sz="2780" dirty="0">
              <a:solidFill>
                <a:schemeClr val="tx1"/>
              </a:solidFill>
            </a:endParaRPr>
          </a:p>
          <a:p>
            <a:pPr algn="just">
              <a:lnSpc>
                <a:spcPts val="2350"/>
              </a:lnSpc>
              <a:buFont typeface="+mj-lt"/>
            </a:pPr>
            <a:r>
              <a:rPr lang="en-US" altLang="en-US" sz="2780" dirty="0">
                <a:solidFill>
                  <a:schemeClr val="tx1"/>
                </a:solidFill>
              </a:rPr>
              <a:t>- Aset dan tanggung jawab menyatu dengan pemilik</a:t>
            </a:r>
            <a:endParaRPr lang="en-US" altLang="en-US" sz="2780" dirty="0">
              <a:solidFill>
                <a:schemeClr val="tx1"/>
              </a:solidFill>
            </a:endParaRPr>
          </a:p>
          <a:p>
            <a:pPr algn="just">
              <a:lnSpc>
                <a:spcPts val="2350"/>
              </a:lnSpc>
              <a:buFont typeface="+mj-lt"/>
            </a:pPr>
            <a:r>
              <a:rPr lang="en-US" altLang="en-US" sz="2780" dirty="0">
                <a:solidFill>
                  <a:schemeClr val="tx1"/>
                </a:solidFill>
              </a:rPr>
              <a:t>- Tanggung jawab tidak terbatas</a:t>
            </a:r>
            <a:endParaRPr lang="en-US" altLang="en-US" sz="2780" dirty="0">
              <a:solidFill>
                <a:schemeClr val="tx1"/>
              </a:solidFill>
            </a:endParaRPr>
          </a:p>
          <a:p>
            <a:pPr algn="just">
              <a:lnSpc>
                <a:spcPts val="2350"/>
              </a:lnSpc>
              <a:buFont typeface="+mj-lt"/>
            </a:pPr>
            <a:r>
              <a:rPr lang="en-US" altLang="en-US" sz="2780" dirty="0">
                <a:solidFill>
                  <a:schemeClr val="tx1"/>
                </a:solidFill>
              </a:rPr>
              <a:t>- Risiko pribadi terlibat langsung</a:t>
            </a:r>
            <a:endParaRPr lang="en-US" altLang="en-US" sz="2780" dirty="0">
              <a:solidFill>
                <a:schemeClr val="tx1"/>
              </a:solidFill>
            </a:endParaRPr>
          </a:p>
        </p:txBody>
      </p:sp>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863600" y="909320"/>
            <a:ext cx="7416800" cy="1139825"/>
          </a:xfrm>
        </p:spPr>
        <p:txBody>
          <a:bodyPr>
            <a:normAutofit/>
          </a:bodyPr>
          <a:lstStyle/>
          <a:p>
            <a:pPr algn="ctr">
              <a:lnSpc>
                <a:spcPts val="2350"/>
              </a:lnSpc>
              <a:buFont typeface="Wingdings" panose="05000000000000000000" charset="0"/>
            </a:pPr>
            <a:r>
              <a:rPr lang="en-US" altLang="en-US" sz="2400" b="1" dirty="0">
                <a:solidFill>
                  <a:schemeClr val="tx1"/>
                </a:solidFill>
              </a:rPr>
              <a:t>Contoh Badan Hukum dan Non Badan Hukum</a:t>
            </a:r>
            <a:endParaRPr lang="en-US" altLang="en-US" sz="2400" b="1" dirty="0">
              <a:solidFill>
                <a:schemeClr val="tx1"/>
              </a:solidFill>
            </a:endParaRPr>
          </a:p>
        </p:txBody>
      </p:sp>
      <p:sp>
        <p:nvSpPr>
          <p:cNvPr id="3" name="Subtitle 1"/>
          <p:cNvSpPr txBox="1"/>
          <p:nvPr/>
        </p:nvSpPr>
        <p:spPr>
          <a:xfrm>
            <a:off x="618490" y="1259840"/>
            <a:ext cx="7811135" cy="47434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lnSpc>
                <a:spcPts val="2350"/>
              </a:lnSpc>
              <a:buFont typeface="Wingdings" panose="05000000000000000000" charset="0"/>
            </a:pPr>
            <a:endParaRPr lang="en-US" altLang="en-US" sz="1900" dirty="0">
              <a:solidFill>
                <a:schemeClr val="tx1"/>
              </a:solidFill>
            </a:endParaRPr>
          </a:p>
        </p:txBody>
      </p:sp>
      <p:pic>
        <p:nvPicPr>
          <p:cNvPr id="4" name="Picture 3"/>
          <p:cNvPicPr>
            <a:picLocks noChangeAspect="1"/>
          </p:cNvPicPr>
          <p:nvPr/>
        </p:nvPicPr>
        <p:blipFill>
          <a:blip r:embed="rId1"/>
          <a:stretch>
            <a:fillRect/>
          </a:stretch>
        </p:blipFill>
        <p:spPr>
          <a:xfrm>
            <a:off x="178435" y="2223770"/>
            <a:ext cx="8794750" cy="2830195"/>
          </a:xfrm>
          <a:prstGeom prst="rect">
            <a:avLst/>
          </a:prstGeom>
        </p:spPr>
      </p:pic>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863600" y="694055"/>
            <a:ext cx="7416800" cy="1139825"/>
          </a:xfrm>
        </p:spPr>
        <p:txBody>
          <a:bodyPr>
            <a:normAutofit/>
          </a:bodyPr>
          <a:lstStyle/>
          <a:p>
            <a:pPr algn="ctr">
              <a:lnSpc>
                <a:spcPts val="2350"/>
              </a:lnSpc>
              <a:buFont typeface="Wingdings" panose="05000000000000000000" charset="0"/>
            </a:pPr>
            <a:r>
              <a:rPr lang="en-US" altLang="en-US" sz="2400" b="1" dirty="0">
                <a:solidFill>
                  <a:schemeClr val="tx1"/>
                </a:solidFill>
              </a:rPr>
              <a:t>Syarat Materil dan Formil Badan dan </a:t>
            </a:r>
            <a:endParaRPr lang="en-US" altLang="en-US" sz="2400" b="1" dirty="0">
              <a:solidFill>
                <a:schemeClr val="tx1"/>
              </a:solidFill>
            </a:endParaRPr>
          </a:p>
        </p:txBody>
      </p:sp>
      <p:sp>
        <p:nvSpPr>
          <p:cNvPr id="3" name="Subtitle 1"/>
          <p:cNvSpPr txBox="1"/>
          <p:nvPr/>
        </p:nvSpPr>
        <p:spPr>
          <a:xfrm>
            <a:off x="422910" y="1259840"/>
            <a:ext cx="8180070" cy="5080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just">
              <a:lnSpc>
                <a:spcPts val="2350"/>
              </a:lnSpc>
              <a:buFont typeface="Wingdings" panose="05000000000000000000" charset="0"/>
              <a:buChar char="v"/>
            </a:pPr>
            <a:r>
              <a:rPr lang="en-US" altLang="en-US" sz="1900" dirty="0">
                <a:solidFill>
                  <a:schemeClr val="tx1"/>
                </a:solidFill>
              </a:rPr>
              <a:t>Syarat Materil</a:t>
            </a:r>
            <a:endParaRPr lang="en-US" altLang="en-US" sz="1900" dirty="0">
              <a:solidFill>
                <a:schemeClr val="tx1"/>
              </a:solidFill>
            </a:endParaRPr>
          </a:p>
          <a:p>
            <a:pPr algn="just">
              <a:lnSpc>
                <a:spcPts val="2350"/>
              </a:lnSpc>
              <a:buFont typeface="Wingdings" panose="05000000000000000000" charset="0"/>
            </a:pPr>
            <a:r>
              <a:rPr lang="en-US" altLang="en-US" sz="1900" dirty="0">
                <a:solidFill>
                  <a:schemeClr val="tx1"/>
                </a:solidFill>
              </a:rPr>
              <a:t>Persyaratan substantif yang harus dipenuhi sesuai UU No. 40 Tahun 2007 tentang Perseroan Terbatas. Meliputi modal dasar, tujuan usaha yang jelas, dan struktur organisasi yang memadai.</a:t>
            </a:r>
            <a:endParaRPr lang="en-US" altLang="en-US" sz="1900" dirty="0">
              <a:solidFill>
                <a:schemeClr val="tx1"/>
              </a:solidFill>
            </a:endParaRPr>
          </a:p>
          <a:p>
            <a:pPr marL="342900" indent="-342900" algn="just">
              <a:lnSpc>
                <a:spcPts val="2350"/>
              </a:lnSpc>
              <a:buFont typeface="Wingdings" panose="05000000000000000000" charset="0"/>
              <a:buChar char="v"/>
            </a:pPr>
            <a:r>
              <a:rPr lang="en-US" altLang="en-US" sz="1900" dirty="0">
                <a:solidFill>
                  <a:schemeClr val="tx1"/>
                </a:solidFill>
              </a:rPr>
              <a:t>Modal dan Setoran</a:t>
            </a:r>
            <a:endParaRPr lang="en-US" altLang="en-US" sz="1900" dirty="0">
              <a:solidFill>
                <a:schemeClr val="tx1"/>
              </a:solidFill>
            </a:endParaRPr>
          </a:p>
          <a:p>
            <a:pPr algn="just">
              <a:lnSpc>
                <a:spcPts val="2350"/>
              </a:lnSpc>
              <a:buFont typeface="Wingdings" panose="05000000000000000000" charset="0"/>
            </a:pPr>
            <a:r>
              <a:rPr lang="en-US" altLang="en-US" sz="1900" dirty="0">
                <a:solidFill>
                  <a:schemeClr val="tx1"/>
                </a:solidFill>
              </a:rPr>
              <a:t>Modal dasar PT minimal disetor 25% dari modal yang ditetapkan dalam anggaran dasar. Modal ini menjadi jaminan bagi kreditor dan mencerminkan keseriusan bisnis.</a:t>
            </a:r>
            <a:endParaRPr lang="en-US" altLang="en-US" sz="1900" dirty="0">
              <a:solidFill>
                <a:schemeClr val="tx1"/>
              </a:solidFill>
            </a:endParaRPr>
          </a:p>
          <a:p>
            <a:pPr marL="342900" indent="-342900" algn="just">
              <a:lnSpc>
                <a:spcPts val="2350"/>
              </a:lnSpc>
              <a:buFont typeface="Wingdings" panose="05000000000000000000" charset="0"/>
              <a:buChar char="v"/>
            </a:pPr>
            <a:r>
              <a:rPr lang="en-US" altLang="en-US" sz="1900" dirty="0">
                <a:solidFill>
                  <a:schemeClr val="tx1"/>
                </a:solidFill>
              </a:rPr>
              <a:t>Organ Perusahaan</a:t>
            </a:r>
            <a:endParaRPr lang="en-US" altLang="en-US" sz="1900" dirty="0">
              <a:solidFill>
                <a:schemeClr val="tx1"/>
              </a:solidFill>
            </a:endParaRPr>
          </a:p>
          <a:p>
            <a:pPr algn="just">
              <a:lnSpc>
                <a:spcPts val="2350"/>
              </a:lnSpc>
              <a:buFont typeface="Wingdings" panose="05000000000000000000" charset="0"/>
            </a:pPr>
            <a:r>
              <a:rPr lang="en-US" altLang="en-US" sz="1900" dirty="0">
                <a:solidFill>
                  <a:schemeClr val="tx1"/>
                </a:solidFill>
              </a:rPr>
              <a:t>Wajib memiliki struktur organisasi lengkap: Rapat Umum Pemegang Saham</a:t>
            </a:r>
            <a:endParaRPr lang="en-US" altLang="en-US" sz="1900" dirty="0">
              <a:solidFill>
                <a:schemeClr val="tx1"/>
              </a:solidFill>
            </a:endParaRPr>
          </a:p>
          <a:p>
            <a:pPr algn="just">
              <a:lnSpc>
                <a:spcPts val="2350"/>
              </a:lnSpc>
              <a:buFont typeface="Wingdings" panose="05000000000000000000" charset="0"/>
            </a:pPr>
            <a:r>
              <a:rPr lang="en-US" altLang="en-US" sz="1900" dirty="0">
                <a:solidFill>
                  <a:schemeClr val="tx1"/>
                </a:solidFill>
              </a:rPr>
              <a:t>(RUPS), Direksi sebagai eksekutif, dan Dewan Komisaris sebagai pengawas</a:t>
            </a:r>
            <a:endParaRPr lang="en-US" altLang="en-US" sz="1900" dirty="0">
              <a:solidFill>
                <a:schemeClr val="tx1"/>
              </a:solidFill>
            </a:endParaRPr>
          </a:p>
          <a:p>
            <a:pPr marL="342900" indent="-342900" algn="just">
              <a:lnSpc>
                <a:spcPts val="2350"/>
              </a:lnSpc>
              <a:buFont typeface="Wingdings" panose="05000000000000000000" charset="0"/>
              <a:buChar char="v"/>
            </a:pPr>
            <a:r>
              <a:rPr lang="en-US" altLang="en-US" sz="1900" dirty="0">
                <a:solidFill>
                  <a:schemeClr val="tx1"/>
                </a:solidFill>
              </a:rPr>
              <a:t>Syarat Formil</a:t>
            </a:r>
            <a:endParaRPr lang="en-US" altLang="en-US" sz="1900" dirty="0">
              <a:solidFill>
                <a:schemeClr val="tx1"/>
              </a:solidFill>
            </a:endParaRPr>
          </a:p>
          <a:p>
            <a:pPr algn="just">
              <a:lnSpc>
                <a:spcPts val="2350"/>
              </a:lnSpc>
              <a:buFont typeface="Wingdings" panose="05000000000000000000" charset="0"/>
            </a:pPr>
            <a:r>
              <a:rPr lang="en-US" altLang="en-US" sz="1900" dirty="0">
                <a:solidFill>
                  <a:schemeClr val="tx1"/>
                </a:solidFill>
              </a:rPr>
              <a:t>Pendirian melalui akta notaris, pengesahan oleh Kementerian Hukum dan HAM,pendaftaran resmi di sistem OSS, dan pengumuman dalam Berita Negara.</a:t>
            </a:r>
            <a:endParaRPr lang="en-US" altLang="en-US" sz="1900" dirty="0">
              <a:solidFill>
                <a:schemeClr val="tx1"/>
              </a:solidFill>
            </a:endParaRPr>
          </a:p>
        </p:txBody>
      </p:sp>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863600" y="694055"/>
            <a:ext cx="7416800" cy="770890"/>
          </a:xfrm>
        </p:spPr>
        <p:txBody>
          <a:bodyPr>
            <a:normAutofit/>
          </a:bodyPr>
          <a:lstStyle/>
          <a:p>
            <a:pPr algn="ctr">
              <a:lnSpc>
                <a:spcPts val="2350"/>
              </a:lnSpc>
              <a:buFont typeface="Wingdings" panose="05000000000000000000" charset="0"/>
            </a:pPr>
            <a:endParaRPr lang="en-US" altLang="en-US" sz="2400" b="1" dirty="0">
              <a:solidFill>
                <a:schemeClr val="tx1"/>
              </a:solidFill>
            </a:endParaRPr>
          </a:p>
        </p:txBody>
      </p:sp>
      <p:sp>
        <p:nvSpPr>
          <p:cNvPr id="3" name="Subtitle 1"/>
          <p:cNvSpPr txBox="1"/>
          <p:nvPr/>
        </p:nvSpPr>
        <p:spPr>
          <a:xfrm>
            <a:off x="618490" y="1618615"/>
            <a:ext cx="7811135" cy="47434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lnSpc>
                <a:spcPts val="2350"/>
              </a:lnSpc>
              <a:buFont typeface="Wingdings" panose="05000000000000000000" charset="0"/>
            </a:pPr>
            <a:endParaRPr lang="en-US" altLang="en-US" sz="1900" dirty="0">
              <a:solidFill>
                <a:schemeClr val="tx1"/>
              </a:solidFill>
            </a:endParaRPr>
          </a:p>
        </p:txBody>
      </p:sp>
      <p:pic>
        <p:nvPicPr>
          <p:cNvPr id="4" name="Picture 3"/>
          <p:cNvPicPr>
            <a:picLocks noChangeAspect="1"/>
          </p:cNvPicPr>
          <p:nvPr/>
        </p:nvPicPr>
        <p:blipFill>
          <a:blip r:embed="rId1"/>
          <a:stretch>
            <a:fillRect/>
          </a:stretch>
        </p:blipFill>
        <p:spPr>
          <a:xfrm>
            <a:off x="71120" y="1335405"/>
            <a:ext cx="8971280" cy="4318635"/>
          </a:xfrm>
          <a:prstGeom prst="rect">
            <a:avLst/>
          </a:prstGeom>
        </p:spPr>
      </p:pic>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863600" y="694055"/>
            <a:ext cx="7416800" cy="1139825"/>
          </a:xfrm>
        </p:spPr>
        <p:txBody>
          <a:bodyPr>
            <a:normAutofit/>
          </a:bodyPr>
          <a:lstStyle/>
          <a:p>
            <a:pPr algn="ctr">
              <a:lnSpc>
                <a:spcPts val="2350"/>
              </a:lnSpc>
              <a:buFont typeface="Wingdings" panose="05000000000000000000" charset="0"/>
            </a:pPr>
            <a:r>
              <a:rPr lang="en-US" altLang="en-US" sz="2400" b="1" dirty="0">
                <a:solidFill>
                  <a:schemeClr val="tx1"/>
                </a:solidFill>
              </a:rPr>
              <a:t>Pengaturan Hukum Badan Usaha</a:t>
            </a:r>
            <a:endParaRPr lang="en-US" altLang="en-US" sz="2400" b="1" dirty="0">
              <a:solidFill>
                <a:schemeClr val="tx1"/>
              </a:solidFill>
            </a:endParaRPr>
          </a:p>
          <a:p>
            <a:pPr algn="ctr">
              <a:lnSpc>
                <a:spcPts val="2350"/>
              </a:lnSpc>
              <a:buFont typeface="Wingdings" panose="05000000000000000000" charset="0"/>
            </a:pPr>
            <a:r>
              <a:rPr lang="en-US" altLang="en-US" sz="2400" b="1" dirty="0">
                <a:solidFill>
                  <a:schemeClr val="tx1"/>
                </a:solidFill>
              </a:rPr>
              <a:t>Berbadan Hukum</a:t>
            </a:r>
            <a:endParaRPr lang="en-US" altLang="en-US" sz="2400" b="1" dirty="0">
              <a:solidFill>
                <a:schemeClr val="tx1"/>
              </a:solidFill>
            </a:endParaRPr>
          </a:p>
        </p:txBody>
      </p:sp>
      <p:sp>
        <p:nvSpPr>
          <p:cNvPr id="3" name="Subtitle 1"/>
          <p:cNvSpPr txBox="1"/>
          <p:nvPr/>
        </p:nvSpPr>
        <p:spPr>
          <a:xfrm>
            <a:off x="618490" y="1699895"/>
            <a:ext cx="7811135" cy="415988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just">
              <a:lnSpc>
                <a:spcPts val="2350"/>
              </a:lnSpc>
              <a:buFont typeface="+mj-lt"/>
              <a:buAutoNum type="arabicPeriod"/>
            </a:pPr>
            <a:r>
              <a:rPr lang="en-US" altLang="en-US" sz="1900" dirty="0">
                <a:solidFill>
                  <a:schemeClr val="tx1"/>
                </a:solidFill>
              </a:rPr>
              <a:t>UU No. 40 Tahun 2007 Undang-undang tentang Perseroan Terbatas sebagai landasan utama pengaturan PT. Mengatur pendirian, organ perusahaan, modal, dan pembubaran PT secara komprehensif.</a:t>
            </a:r>
            <a:endParaRPr lang="en-US" altLang="en-US" sz="1900" dirty="0">
              <a:solidFill>
                <a:schemeClr val="tx1"/>
              </a:solidFill>
            </a:endParaRPr>
          </a:p>
          <a:p>
            <a:pPr marL="457200" indent="-457200" algn="just">
              <a:lnSpc>
                <a:spcPts val="2350"/>
              </a:lnSpc>
              <a:buFont typeface="+mj-lt"/>
              <a:buAutoNum type="arabicPeriod"/>
            </a:pPr>
            <a:r>
              <a:rPr lang="en-US" altLang="en-US" sz="1900" dirty="0">
                <a:solidFill>
                  <a:schemeClr val="tx1"/>
                </a:solidFill>
              </a:rPr>
              <a:t>Peraturan Kementerian Peraturan Menteri Hukum dan HAM Nomor 17 Tahun 2018 mengatur tata cara pendaftaran PT, CV, dan Firma. Menyederhanakan prosedur administratif dan digitalisasi layanan.</a:t>
            </a:r>
            <a:endParaRPr lang="en-US" altLang="en-US" sz="1900" dirty="0">
              <a:solidFill>
                <a:schemeClr val="tx1"/>
              </a:solidFill>
            </a:endParaRPr>
          </a:p>
          <a:p>
            <a:pPr marL="457200" indent="-457200" algn="just">
              <a:lnSpc>
                <a:spcPts val="2350"/>
              </a:lnSpc>
              <a:buFont typeface="+mj-lt"/>
              <a:buAutoNum type="arabicPeriod"/>
            </a:pPr>
            <a:r>
              <a:rPr lang="en-US" altLang="en-US" sz="1900" dirty="0">
                <a:solidFill>
                  <a:schemeClr val="tx1"/>
                </a:solidFill>
              </a:rPr>
              <a:t>UU Cipta Kerja UU dan Perppu terkait penyederhanaan proses pendirian dan perizinan berusaha. Mengintegrasikan sistem OSS untuk kemudahan investasi dan UMKM.</a:t>
            </a:r>
            <a:endParaRPr lang="en-US" altLang="en-US" sz="1900" dirty="0">
              <a:solidFill>
                <a:schemeClr val="tx1"/>
              </a:solidFill>
            </a:endParaRPr>
          </a:p>
          <a:p>
            <a:pPr marL="457200" indent="-457200" algn="just">
              <a:lnSpc>
                <a:spcPts val="2350"/>
              </a:lnSpc>
              <a:buFont typeface="+mj-lt"/>
              <a:buAutoNum type="arabicPeriod"/>
            </a:pPr>
            <a:r>
              <a:rPr lang="en-US" altLang="en-US" sz="1900" dirty="0">
                <a:solidFill>
                  <a:schemeClr val="tx1"/>
                </a:solidFill>
              </a:rPr>
              <a:t>Kewajiban Pelaporan Badan hukum wajib melaporkan kegiatan tahunan dan laporan keuangan. Transparansi ini menjamin akuntabilitas kepada stakeholder dan otoritas pengawas</a:t>
            </a:r>
            <a:endParaRPr lang="en-US" altLang="en-US" sz="1900" dirty="0">
              <a:solidFill>
                <a:schemeClr val="tx1"/>
              </a:solidFill>
            </a:endParaRPr>
          </a:p>
        </p:txBody>
      </p:sp>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863600" y="694055"/>
            <a:ext cx="7416800" cy="1139825"/>
          </a:xfrm>
        </p:spPr>
        <p:txBody>
          <a:bodyPr>
            <a:normAutofit/>
          </a:bodyPr>
          <a:lstStyle/>
          <a:p>
            <a:pPr algn="ctr">
              <a:lnSpc>
                <a:spcPts val="2350"/>
              </a:lnSpc>
              <a:buFont typeface="Wingdings" panose="05000000000000000000" charset="0"/>
            </a:pPr>
            <a:r>
              <a:rPr lang="en-US" altLang="en-US" sz="2400" b="1" dirty="0">
                <a:solidFill>
                  <a:schemeClr val="tx1"/>
                </a:solidFill>
              </a:rPr>
              <a:t>Pengaturan Hukum Badan Usaha Non Badan Hukum</a:t>
            </a:r>
            <a:endParaRPr lang="en-US" altLang="en-US" sz="2400" b="1" dirty="0">
              <a:solidFill>
                <a:schemeClr val="tx1"/>
              </a:solidFill>
            </a:endParaRPr>
          </a:p>
        </p:txBody>
      </p:sp>
      <p:sp>
        <p:nvSpPr>
          <p:cNvPr id="3" name="Subtitle 1"/>
          <p:cNvSpPr txBox="1"/>
          <p:nvPr/>
        </p:nvSpPr>
        <p:spPr>
          <a:xfrm>
            <a:off x="618490" y="1546860"/>
            <a:ext cx="7811135" cy="47434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just">
              <a:lnSpc>
                <a:spcPts val="2350"/>
              </a:lnSpc>
              <a:buFont typeface="+mj-lt"/>
              <a:buAutoNum type="arabicPeriod"/>
            </a:pPr>
            <a:r>
              <a:rPr lang="en-US" altLang="en-US" sz="2000" dirty="0">
                <a:solidFill>
                  <a:schemeClr val="tx1"/>
                </a:solidFill>
              </a:rPr>
              <a:t>KUHD (Kitab Undang-Undang Hukum Dagang) Mengatur persekutuan seperti Firma dan CV. Warisan hukum kolonial yang masih berlaku hingga kini dengan beberapa penyesuaian.</a:t>
            </a:r>
            <a:endParaRPr lang="en-US" altLang="en-US" sz="2000" dirty="0">
              <a:solidFill>
                <a:schemeClr val="tx1"/>
              </a:solidFill>
            </a:endParaRPr>
          </a:p>
          <a:p>
            <a:pPr marL="457200" indent="-457200" algn="just">
              <a:lnSpc>
                <a:spcPts val="2350"/>
              </a:lnSpc>
              <a:buFont typeface="+mj-lt"/>
              <a:buAutoNum type="arabicPeriod"/>
            </a:pPr>
            <a:r>
              <a:rPr lang="en-US" altLang="en-US" sz="2000" dirty="0">
                <a:solidFill>
                  <a:schemeClr val="tx1"/>
                </a:solidFill>
              </a:rPr>
              <a:t>Kewajiban Perizinan Meskipun pengaturan longgar, tetap wajib memiliki izin usaha dan memenuhi kewajiban perpajakan sesuai ketentuan yang berlaku.</a:t>
            </a:r>
            <a:endParaRPr lang="en-US" altLang="en-US" sz="2000" dirty="0">
              <a:solidFill>
                <a:schemeClr val="tx1"/>
              </a:solidFill>
            </a:endParaRPr>
          </a:p>
          <a:p>
            <a:pPr marL="457200" indent="-457200" algn="just">
              <a:lnSpc>
                <a:spcPts val="2350"/>
              </a:lnSpc>
              <a:buFont typeface="+mj-lt"/>
              <a:buAutoNum type="arabicPeriod"/>
            </a:pPr>
            <a:r>
              <a:rPr lang="en-US" altLang="en-US" sz="2000" dirty="0">
                <a:solidFill>
                  <a:schemeClr val="tx1"/>
                </a:solidFill>
              </a:rPr>
              <a:t>Peraturan Daerah Setiap daerah memiliki peraturan khusus untuk perizinan usaha lokal. Mengatur aspek teknis seperti izin tempat usaha dan retribusi daerah.</a:t>
            </a:r>
            <a:endParaRPr lang="en-US" altLang="en-US" sz="2000" dirty="0">
              <a:solidFill>
                <a:schemeClr val="tx1"/>
              </a:solidFill>
            </a:endParaRPr>
          </a:p>
          <a:p>
            <a:pPr marL="457200" indent="-457200" algn="just">
              <a:lnSpc>
                <a:spcPts val="2350"/>
              </a:lnSpc>
              <a:buFont typeface="+mj-lt"/>
              <a:buAutoNum type="arabicPeriod"/>
            </a:pPr>
            <a:endParaRPr lang="en-US" altLang="en-US" sz="2000" dirty="0">
              <a:solidFill>
                <a:schemeClr val="tx1"/>
              </a:solidFill>
            </a:endParaRPr>
          </a:p>
          <a:p>
            <a:pPr algn="just">
              <a:lnSpc>
                <a:spcPts val="2350"/>
              </a:lnSpc>
              <a:buFont typeface="+mj-lt"/>
            </a:pPr>
            <a:r>
              <a:rPr lang="en-US" altLang="en-US" sz="2000" dirty="0">
                <a:solidFill>
                  <a:schemeClr val="tx1"/>
                </a:solidFill>
              </a:rPr>
              <a:t>Catatan Penting: CV diatur dalam KUHD dan Peraturan Menteri terkait. Meskipun non badan hukum, CV memerlukan akta pendirian</a:t>
            </a:r>
            <a:endParaRPr lang="en-US" altLang="en-US" sz="2000" dirty="0">
              <a:solidFill>
                <a:schemeClr val="tx1"/>
              </a:solidFill>
            </a:endParaRPr>
          </a:p>
          <a:p>
            <a:pPr algn="just">
              <a:lnSpc>
                <a:spcPts val="2350"/>
              </a:lnSpc>
              <a:buFont typeface="+mj-lt"/>
            </a:pPr>
            <a:r>
              <a:rPr lang="en-US" altLang="en-US" sz="2000" dirty="0">
                <a:solidFill>
                  <a:schemeClr val="tx1"/>
                </a:solidFill>
              </a:rPr>
              <a:t>dan pendaftaran di Pengadilan Negeri untuk memperoleh kepastian hukum.</a:t>
            </a:r>
            <a:endParaRPr lang="en-US" altLang="en-US" sz="2000" dirty="0">
              <a:solidFill>
                <a:schemeClr val="tx1"/>
              </a:solidFill>
            </a:endParaRPr>
          </a:p>
        </p:txBody>
      </p:sp>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863600" y="694055"/>
            <a:ext cx="7416800" cy="1139825"/>
          </a:xfrm>
        </p:spPr>
        <p:txBody>
          <a:bodyPr>
            <a:normAutofit/>
          </a:bodyPr>
          <a:lstStyle/>
          <a:p>
            <a:pPr algn="ctr">
              <a:lnSpc>
                <a:spcPts val="2350"/>
              </a:lnSpc>
              <a:buFont typeface="Wingdings" panose="05000000000000000000" charset="0"/>
            </a:pPr>
            <a:r>
              <a:rPr lang="en-US" altLang="en-US" sz="2400" b="1" dirty="0">
                <a:solidFill>
                  <a:schemeClr val="tx1"/>
                </a:solidFill>
              </a:rPr>
              <a:t>Macam-Macam Badan Usaha Non Badan Hukum</a:t>
            </a:r>
            <a:endParaRPr lang="en-US" altLang="en-US" sz="2400" b="1" dirty="0">
              <a:solidFill>
                <a:schemeClr val="tx1"/>
              </a:solidFill>
            </a:endParaRPr>
          </a:p>
        </p:txBody>
      </p:sp>
      <p:sp>
        <p:nvSpPr>
          <p:cNvPr id="3" name="Subtitle 1"/>
          <p:cNvSpPr txBox="1"/>
          <p:nvPr/>
        </p:nvSpPr>
        <p:spPr>
          <a:xfrm>
            <a:off x="618490" y="1618615"/>
            <a:ext cx="7811135" cy="47434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just">
              <a:lnSpc>
                <a:spcPts val="2350"/>
              </a:lnSpc>
              <a:buFont typeface="+mj-lt"/>
              <a:buAutoNum type="arabicPeriod"/>
            </a:pPr>
            <a:r>
              <a:rPr lang="en-US" altLang="en-US" sz="2000" dirty="0">
                <a:solidFill>
                  <a:schemeClr val="tx1"/>
                </a:solidFill>
              </a:rPr>
              <a:t>Perusahaan Perorangan (UD/PD) Dijalankan oleh satu orang dengan tanggung jawab penuh. Cocok untuk usaha retail, jasa, atau perdagangan skala kecil. Modal fleksibel sesuai kemampuan pemilik.</a:t>
            </a:r>
            <a:endParaRPr lang="en-US" altLang="en-US" sz="2000" dirty="0">
              <a:solidFill>
                <a:schemeClr val="tx1"/>
              </a:solidFill>
            </a:endParaRPr>
          </a:p>
          <a:p>
            <a:pPr marL="457200" indent="-457200" algn="just">
              <a:lnSpc>
                <a:spcPts val="2350"/>
              </a:lnSpc>
              <a:buFont typeface="+mj-lt"/>
              <a:buAutoNum type="arabicPeriod"/>
            </a:pPr>
            <a:r>
              <a:rPr lang="en-US" altLang="en-US" sz="2000" dirty="0">
                <a:solidFill>
                  <a:schemeClr val="tx1"/>
                </a:solidFill>
              </a:rPr>
              <a:t>Commanditaire Vennootschap (CV) Persekutuan komanditer dengan sekutu aktif (mengelola) dan sekutu pasif (hanya menyetor modal). Kombinasi manajemen profesional dengan investor</a:t>
            </a:r>
            <a:endParaRPr lang="en-US" altLang="en-US" sz="2000" dirty="0">
              <a:solidFill>
                <a:schemeClr val="tx1"/>
              </a:solidFill>
            </a:endParaRPr>
          </a:p>
          <a:p>
            <a:pPr marL="457200" indent="-457200" algn="just">
              <a:lnSpc>
                <a:spcPts val="2350"/>
              </a:lnSpc>
              <a:buFont typeface="+mj-lt"/>
              <a:buAutoNum type="arabicPeriod"/>
            </a:pPr>
            <a:r>
              <a:rPr lang="en-US" altLang="en-US" sz="2000" dirty="0">
                <a:solidFill>
                  <a:schemeClr val="tx1"/>
                </a:solidFill>
              </a:rPr>
              <a:t>Firma (Fa) Persekutuan dengan tanggung jawab tidak terbatas antar semua anggota. Setiap sekutu dapat bertindak atas nama firma dan bertanggung jawab penuh.</a:t>
            </a:r>
            <a:endParaRPr lang="en-US" altLang="en-US" sz="2000" dirty="0">
              <a:solidFill>
                <a:schemeClr val="tx1"/>
              </a:solidFill>
            </a:endParaRPr>
          </a:p>
          <a:p>
            <a:pPr marL="457200" indent="-457200" algn="just">
              <a:lnSpc>
                <a:spcPts val="2350"/>
              </a:lnSpc>
              <a:buFont typeface="+mj-lt"/>
              <a:buAutoNum type="arabicPeriod"/>
            </a:pPr>
            <a:endParaRPr lang="en-US" altLang="en-US" sz="2000" dirty="0">
              <a:solidFill>
                <a:schemeClr val="tx1"/>
              </a:solidFill>
            </a:endParaRPr>
          </a:p>
          <a:p>
            <a:pPr algn="just">
              <a:lnSpc>
                <a:spcPts val="2350"/>
              </a:lnSpc>
              <a:buFont typeface="+mj-lt"/>
            </a:pPr>
            <a:r>
              <a:rPr lang="en-US" altLang="en-US" sz="2000" dirty="0">
                <a:solidFill>
                  <a:schemeClr val="tx1"/>
                </a:solidFill>
              </a:rPr>
              <a:t>Karakteristik Umum: Mudah didirikan dengan biaya rendah, namun risiko pribadi tinggi. Sangat cocok untuk usaha kecil-menengah yang</a:t>
            </a:r>
            <a:endParaRPr lang="en-US" altLang="en-US" sz="2000" dirty="0">
              <a:solidFill>
                <a:schemeClr val="tx1"/>
              </a:solidFill>
            </a:endParaRPr>
          </a:p>
          <a:p>
            <a:pPr algn="just">
              <a:lnSpc>
                <a:spcPts val="2350"/>
              </a:lnSpc>
              <a:buFont typeface="+mj-lt"/>
            </a:pPr>
            <a:r>
              <a:rPr lang="en-US" altLang="en-US" sz="2000" dirty="0">
                <a:solidFill>
                  <a:schemeClr val="tx1"/>
                </a:solidFill>
              </a:rPr>
              <a:t>membutuhkan fleksibilitas operasional tinggi.</a:t>
            </a:r>
            <a:endParaRPr lang="en-US" altLang="en-US" sz="2000" dirty="0">
              <a:solidFill>
                <a:schemeClr val="tx1"/>
              </a:solidFill>
            </a:endParaRPr>
          </a:p>
        </p:txBody>
      </p:sp>
    </p:spTree>
  </p:cSld>
  <p:clrMapOvr>
    <a:masterClrMapping/>
  </p:clrMapOvr>
  <p:transition spd="slow">
    <p:fade thruBlk="1"/>
  </p:transition>
</p:sld>
</file>

<file path=ppt/tags/tag1.xml><?xml version="1.0" encoding="utf-8"?>
<p:tagLst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ags/tag2.xml><?xml version="1.0" encoding="utf-8"?>
<p:tagLst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5523</Words>
  <Application>WPS Presentation</Application>
  <PresentationFormat>On-screen Show (4:3)</PresentationFormat>
  <Paragraphs>95</Paragraphs>
  <Slides>15</Slides>
  <Notes>7</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15</vt:i4>
      </vt:variant>
    </vt:vector>
  </HeadingPairs>
  <TitlesOfParts>
    <vt:vector size="25" baseType="lpstr">
      <vt:lpstr>Arial</vt:lpstr>
      <vt:lpstr>SimSun</vt:lpstr>
      <vt:lpstr>Wingdings</vt:lpstr>
      <vt:lpstr>Calibri</vt:lpstr>
      <vt:lpstr>Times New Roman</vt:lpstr>
      <vt:lpstr>Cambria</vt:lpstr>
      <vt:lpstr>Wingdings</vt:lpstr>
      <vt:lpstr>Microsoft YaHei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IBI Darmajaya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Intan Meitasari</cp:lastModifiedBy>
  <cp:revision>524</cp:revision>
  <cp:lastPrinted>2017-08-29T02:54:00Z</cp:lastPrinted>
  <dcterms:created xsi:type="dcterms:W3CDTF">2010-04-18T12:06:00Z</dcterms:created>
  <dcterms:modified xsi:type="dcterms:W3CDTF">2025-09-29T05:03:35Z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63FF5585FBAC497AA5C1E1856302071D_12</vt:lpwstr>
  </property>
  <property fmtid="{D5CDD505-2E9C-101B-9397-08002B2CF9AE}" pid="3" name="KSOProductBuildVer">
    <vt:lpwstr>1033-12.2.0.22549</vt:lpwstr>
  </property>
</Properties>
</file>