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9" r:id="rId3"/>
    <p:sldId id="302" r:id="rId4"/>
    <p:sldId id="30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23" r:id="rId21"/>
    <p:sldId id="318" r:id="rId22"/>
    <p:sldId id="319" r:id="rId23"/>
    <p:sldId id="320" r:id="rId24"/>
    <p:sldId id="321" r:id="rId25"/>
    <p:sldId id="322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00" r:id="rId34"/>
  </p:sldIdLst>
  <p:sldSz cx="9144000" cy="6858000" type="screen4x3"/>
  <p:notesSz cx="7045325" cy="9345613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61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/>
              <a:t>RUANG LINGKUP DAN TAHAPAN </a:t>
            </a:r>
            <a:r>
              <a:rPr lang="id-ID" sz="4000" b="1" dirty="0"/>
              <a:t> S</a:t>
            </a:r>
            <a:r>
              <a:rPr lang="en-US" sz="4000" b="1" dirty="0"/>
              <a:t>TUDI KELAYAKAN BISNIS PARIWISATA</a:t>
            </a:r>
            <a:endParaRPr lang="id-ID" sz="4000" b="1" dirty="0"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3,4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3762D35B-4E02-C4B6-C767-0DC12A88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692696"/>
            <a:ext cx="7776864" cy="5433467"/>
          </a:xfrm>
        </p:spPr>
        <p:txBody>
          <a:bodyPr>
            <a:normAutofit lnSpcReduction="10000"/>
          </a:bodyPr>
          <a:lstStyle/>
          <a:p>
            <a:r>
              <a:rPr lang="id-ID" b="1" dirty="0"/>
              <a:t>Aspek Finansial</a:t>
            </a:r>
            <a:r>
              <a:rPr lang="id-ID" dirty="0"/>
              <a:t>:</a:t>
            </a:r>
          </a:p>
          <a:p>
            <a:pPr lvl="1"/>
            <a:r>
              <a:rPr lang="id-ID" dirty="0"/>
              <a:t>Investasi awal: Rp 50 miliar.</a:t>
            </a:r>
          </a:p>
          <a:p>
            <a:pPr lvl="1"/>
            <a:r>
              <a:rPr lang="id-ID" dirty="0"/>
              <a:t>Proyeksi pendapatan: Rp 20 miliar/tahun.</a:t>
            </a:r>
          </a:p>
          <a:p>
            <a:pPr lvl="1"/>
            <a:r>
              <a:rPr lang="id-ID" dirty="0"/>
              <a:t>Analisis NPV positif, IRR = 15% &gt; suku bunga bank (10%), </a:t>
            </a:r>
            <a:r>
              <a:rPr lang="id-ID" dirty="0" err="1"/>
              <a:t>Payback</a:t>
            </a:r>
            <a:r>
              <a:rPr lang="id-ID" dirty="0"/>
              <a:t> </a:t>
            </a:r>
            <a:r>
              <a:rPr lang="id-ID" dirty="0" err="1"/>
              <a:t>Period</a:t>
            </a:r>
            <a:r>
              <a:rPr lang="id-ID" dirty="0"/>
              <a:t> = 5 tahun.</a:t>
            </a:r>
          </a:p>
          <a:p>
            <a:r>
              <a:rPr lang="id-ID" b="1" dirty="0"/>
              <a:t>Aspek Hukum</a:t>
            </a:r>
            <a:r>
              <a:rPr lang="id-ID" dirty="0"/>
              <a:t>: Izin usaha pariwisata dan izin lingkungan bisa diperoleh.</a:t>
            </a:r>
          </a:p>
          <a:p>
            <a:r>
              <a:rPr lang="id-ID" b="1" dirty="0"/>
              <a:t>Aspek Sosial Budaya</a:t>
            </a:r>
            <a:r>
              <a:rPr lang="id-ID" dirty="0"/>
              <a:t>: Melibatkan masyarakat lokal (</a:t>
            </a:r>
            <a:r>
              <a:rPr lang="id-ID" dirty="0" err="1"/>
              <a:t>homestay</a:t>
            </a:r>
            <a:r>
              <a:rPr lang="id-ID" dirty="0"/>
              <a:t>, </a:t>
            </a:r>
            <a:r>
              <a:rPr lang="id-ID" dirty="0" err="1"/>
              <a:t>tour</a:t>
            </a:r>
            <a:r>
              <a:rPr lang="id-ID" dirty="0"/>
              <a:t> </a:t>
            </a:r>
            <a:r>
              <a:rPr lang="id-ID" dirty="0" err="1"/>
              <a:t>guide</a:t>
            </a:r>
            <a:r>
              <a:rPr lang="id-ID" dirty="0"/>
              <a:t>, kuliner lokal).</a:t>
            </a:r>
          </a:p>
          <a:p>
            <a:r>
              <a:rPr lang="id-ID" b="1" dirty="0"/>
              <a:t>Aspek Lingkungan</a:t>
            </a:r>
            <a:r>
              <a:rPr lang="id-ID" dirty="0"/>
              <a:t>: Resort menggunakan energi surya, pengelolaan limbah ramah lingkungan.</a:t>
            </a:r>
          </a:p>
          <a:p>
            <a:r>
              <a:rPr lang="id-ID" dirty="0"/>
              <a:t>👉 Kesimpulan: Layak dijalankan.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63553709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F1F6AF37-2F66-B70B-56A0-9A94CB24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36712"/>
            <a:ext cx="7560840" cy="52894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-ID" sz="3400" b="1" dirty="0"/>
              <a:t>5. Evaluasi &amp; Analisis Hasil</a:t>
            </a:r>
          </a:p>
          <a:p>
            <a:r>
              <a:rPr lang="id-ID" sz="3400" dirty="0"/>
              <a:t>Peluang besar karena konsep </a:t>
            </a:r>
            <a:r>
              <a:rPr lang="id-ID" sz="3400" i="1" dirty="0"/>
              <a:t>eco-</a:t>
            </a:r>
            <a:r>
              <a:rPr lang="id-ID" sz="3400" i="1" dirty="0" err="1"/>
              <a:t>resort</a:t>
            </a:r>
            <a:r>
              <a:rPr lang="id-ID" sz="3400" dirty="0"/>
              <a:t> masih jarang di Lombok.</a:t>
            </a:r>
          </a:p>
          <a:p>
            <a:r>
              <a:rPr lang="id-ID" sz="3400" dirty="0"/>
              <a:t>Risiko: Fluktuasi jumlah wisatawan saat musim sepi.</a:t>
            </a:r>
          </a:p>
          <a:p>
            <a:r>
              <a:rPr lang="id-ID" sz="3400" dirty="0"/>
              <a:t>Solusi: Diversifikasi pasar dengan promosi ke komunitas yoga internasional &amp; digital </a:t>
            </a:r>
            <a:r>
              <a:rPr lang="id-ID" sz="3400" dirty="0" err="1"/>
              <a:t>nomads</a:t>
            </a:r>
            <a:r>
              <a:rPr lang="id-ID" sz="3400" dirty="0"/>
              <a:t>.</a:t>
            </a:r>
          </a:p>
          <a:p>
            <a:pPr marL="0" indent="0">
              <a:buNone/>
            </a:pPr>
            <a:r>
              <a:rPr lang="id-ID" sz="3400" b="1" dirty="0"/>
              <a:t>6. Pengambilan Keputusan</a:t>
            </a:r>
          </a:p>
          <a:p>
            <a:r>
              <a:rPr lang="id-ID" sz="3400" dirty="0"/>
              <a:t>Proyek dinyatakan </a:t>
            </a:r>
            <a:r>
              <a:rPr lang="id-ID" sz="3400" b="1" dirty="0"/>
              <a:t>LAYAK</a:t>
            </a:r>
            <a:r>
              <a:rPr lang="id-ID" sz="3400" dirty="0"/>
              <a:t> dan siap untuk tahap pembangunan.</a:t>
            </a:r>
            <a:endParaRPr lang="en-US" sz="3400" dirty="0"/>
          </a:p>
          <a:p>
            <a:pPr marL="0" indent="0">
              <a:buNone/>
            </a:pPr>
            <a:r>
              <a:rPr lang="id-ID" sz="3400" b="1" dirty="0"/>
              <a:t>7. Implementasi &amp; </a:t>
            </a:r>
            <a:r>
              <a:rPr lang="id-ID" sz="3400" b="1" dirty="0" err="1"/>
              <a:t>Monitoring</a:t>
            </a:r>
            <a:endParaRPr lang="id-ID" sz="3400" b="1" dirty="0"/>
          </a:p>
          <a:p>
            <a:r>
              <a:rPr lang="id-ID" sz="3400" dirty="0"/>
              <a:t>Tahap konstruksi: menggunakan material bambu &amp; kayu lokal.</a:t>
            </a:r>
          </a:p>
          <a:p>
            <a:r>
              <a:rPr lang="id-ID" sz="3400" dirty="0"/>
              <a:t>Tahap operasional: memantau kepuasan tamu, dampak lingkungan, serta keberlanjutan bisnis.</a:t>
            </a:r>
            <a:endParaRPr lang="en-US" sz="3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id-ID" dirty="0"/>
              <a:t>👉 Dengan tahapan ini, bisa dilihat bahwa </a:t>
            </a:r>
            <a:r>
              <a:rPr lang="id-ID" b="1" dirty="0"/>
              <a:t>studi kelayakan tidak hanya soal profit finansial, tapi juga keberlanjutan (sosial &amp; lingkungan)</a:t>
            </a:r>
            <a:r>
              <a:rPr lang="id-ID" dirty="0"/>
              <a:t> yang jadi kunci dalam pariwisata modern.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647455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mpungan Konten 5">
            <a:extLst>
              <a:ext uri="{FF2B5EF4-FFF2-40B4-BE49-F238E27FC236}">
                <a16:creationId xmlns:a16="http://schemas.microsoft.com/office/drawing/2014/main" id="{67221A9A-4059-F98A-66AE-91139D11A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777" y="617538"/>
            <a:ext cx="6466447" cy="564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58293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FD35F4D3-86DF-5494-1A43-7F832B66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>
            <a:normAutofit lnSpcReduction="10000"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</a:rPr>
              <a:t>Kerangka Laporan Studi Kelayakan Bisnis Pariwisata</a:t>
            </a:r>
          </a:p>
          <a:p>
            <a:pPr marL="0" indent="0">
              <a:buNone/>
            </a:pPr>
            <a:r>
              <a:rPr lang="id-ID" b="1" dirty="0"/>
              <a:t>BAB I – PENDAHULUAN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1.1 Latar Belakang</a:t>
            </a:r>
          </a:p>
          <a:p>
            <a:r>
              <a:rPr lang="id-ID" dirty="0"/>
              <a:t>Mengapa proyek pariwisata ini direncanakan.</a:t>
            </a:r>
          </a:p>
          <a:p>
            <a:r>
              <a:rPr lang="id-ID" dirty="0"/>
              <a:t>Potensi wilayah (Bali / Desa </a:t>
            </a:r>
            <a:r>
              <a:rPr lang="id-ID" dirty="0" err="1"/>
              <a:t>Candirejo</a:t>
            </a:r>
            <a:r>
              <a:rPr lang="id-ID" dirty="0"/>
              <a:t>).</a:t>
            </a:r>
          </a:p>
          <a:p>
            <a:r>
              <a:rPr lang="id-ID" dirty="0"/>
              <a:t>Kebutuhan dan peluang bisnis pariwisata.</a:t>
            </a:r>
            <a:endParaRPr lang="en-US" dirty="0"/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1.2 Rumusan Masalah</a:t>
            </a:r>
          </a:p>
          <a:p>
            <a:r>
              <a:rPr lang="id-ID" dirty="0"/>
              <a:t>Apakah proyek layak dijalankan dari segi pasar, teknis, finansial, hukum, sosial budaya, dan lingkungan</a:t>
            </a:r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826639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6E327041-4D60-6DBF-D730-B6F096D9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92696"/>
            <a:ext cx="8064896" cy="5433467"/>
          </a:xfrm>
        </p:spPr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1.3 Tujuan Studi Kelayakan</a:t>
            </a:r>
          </a:p>
          <a:p>
            <a:r>
              <a:rPr lang="id-ID" dirty="0"/>
              <a:t>Menilai kelayakan proyek </a:t>
            </a:r>
            <a:r>
              <a:rPr lang="id-ID" dirty="0" err="1"/>
              <a:t>resort</a:t>
            </a:r>
            <a:r>
              <a:rPr lang="id-ID" dirty="0"/>
              <a:t>/desa wisata.</a:t>
            </a:r>
          </a:p>
          <a:p>
            <a:r>
              <a:rPr lang="id-ID" dirty="0"/>
              <a:t>Memberikan rekomendasi keputusan bisnis.</a:t>
            </a:r>
          </a:p>
          <a:p>
            <a:r>
              <a:rPr lang="id-ID" dirty="0">
                <a:solidFill>
                  <a:srgbClr val="FF0000"/>
                </a:solidFill>
              </a:rPr>
              <a:t>1.4 Manfaat Studi Kelayakan</a:t>
            </a:r>
          </a:p>
          <a:p>
            <a:r>
              <a:rPr lang="id-ID" dirty="0"/>
              <a:t>Bagi investor/pengusaha.</a:t>
            </a:r>
          </a:p>
          <a:p>
            <a:r>
              <a:rPr lang="id-ID" dirty="0"/>
              <a:t>Bagi masyarakat.</a:t>
            </a:r>
          </a:p>
          <a:p>
            <a:r>
              <a:rPr lang="id-ID" dirty="0"/>
              <a:t>Bagi pemerintah.</a:t>
            </a:r>
          </a:p>
          <a:p>
            <a:r>
              <a:rPr lang="id-ID" dirty="0"/>
              <a:t>Bagi lingkungan.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756025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D4718413-7491-F067-3CBC-C11EE0E65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BAB II – GAMBARAN UMUM PROYEK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2.1 Deskripsi Proyek</a:t>
            </a:r>
          </a:p>
          <a:p>
            <a:r>
              <a:rPr lang="id-ID" dirty="0"/>
              <a:t>Resort di Bali dengan konsep </a:t>
            </a:r>
            <a:r>
              <a:rPr lang="id-ID" i="1" dirty="0" err="1"/>
              <a:t>wellness</a:t>
            </a:r>
            <a:r>
              <a:rPr lang="id-ID" i="1" dirty="0"/>
              <a:t> </a:t>
            </a:r>
            <a:r>
              <a:rPr lang="id-ID" i="1" dirty="0" err="1"/>
              <a:t>tourism</a:t>
            </a:r>
            <a:r>
              <a:rPr lang="id-ID" dirty="0"/>
              <a:t> / Desa Wisata berbasis masyarakat.</a:t>
            </a:r>
            <a:endParaRPr lang="en-US" dirty="0"/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2.2 Lokasi &amp; Potensi</a:t>
            </a:r>
          </a:p>
          <a:p>
            <a:r>
              <a:rPr lang="id-ID" dirty="0"/>
              <a:t>Ubud, Bali (</a:t>
            </a:r>
            <a:r>
              <a:rPr lang="id-ID" dirty="0" err="1"/>
              <a:t>resort</a:t>
            </a:r>
            <a:r>
              <a:rPr lang="id-ID" dirty="0"/>
              <a:t>).</a:t>
            </a:r>
          </a:p>
          <a:p>
            <a:r>
              <a:rPr lang="id-ID" dirty="0" err="1"/>
              <a:t>Candirejo</a:t>
            </a:r>
            <a:r>
              <a:rPr lang="id-ID" dirty="0"/>
              <a:t>, Magelang (desa wisata).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2.3 Kondisi </a:t>
            </a:r>
            <a:r>
              <a:rPr lang="id-ID" dirty="0" err="1">
                <a:solidFill>
                  <a:srgbClr val="FF0000"/>
                </a:solidFill>
              </a:rPr>
              <a:t>Eksisting</a:t>
            </a:r>
            <a:endParaRPr lang="id-ID" dirty="0">
              <a:solidFill>
                <a:srgbClr val="FF0000"/>
              </a:solidFill>
            </a:endParaRPr>
          </a:p>
          <a:p>
            <a:r>
              <a:rPr lang="id-ID" dirty="0"/>
              <a:t>Infrastruktur, aksesibilitas, fasilitas, daya tarik wisata.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212355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4E768668-733A-8744-060F-06DE917C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064896" cy="5361459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BAB III – ANALISIS ASPEK KELAYAKAN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3.1 Aspek Pasar &amp; Pemasaran</a:t>
            </a:r>
          </a:p>
          <a:p>
            <a:r>
              <a:rPr lang="id-ID" dirty="0"/>
              <a:t>Tren wisatawan, segmentasi, persaingan, strategi promosi.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3.2 Aspek Teknis / Operasional</a:t>
            </a:r>
          </a:p>
          <a:p>
            <a:r>
              <a:rPr lang="id-ID" dirty="0"/>
              <a:t>Luas lahan, desain </a:t>
            </a:r>
            <a:r>
              <a:rPr lang="id-ID" dirty="0" err="1"/>
              <a:t>resort</a:t>
            </a:r>
            <a:r>
              <a:rPr lang="id-ID" dirty="0"/>
              <a:t>/</a:t>
            </a:r>
            <a:r>
              <a:rPr lang="id-ID" dirty="0" err="1"/>
              <a:t>homestay</a:t>
            </a:r>
            <a:r>
              <a:rPr lang="id-ID" dirty="0"/>
              <a:t>, fasilitas, infrastruktur pendukung.</a:t>
            </a:r>
            <a:endParaRPr lang="en-US" dirty="0"/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3.3 Aspek Manajemen &amp; SDM</a:t>
            </a:r>
          </a:p>
          <a:p>
            <a:r>
              <a:rPr lang="id-ID" dirty="0"/>
              <a:t>Struktur organisasi, tenaga kerja lokal, sistem pengelolaan.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0145828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ECC1567-4020-A7BE-E860-942D2CAE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3.4 Aspek Finansial</a:t>
            </a:r>
          </a:p>
          <a:p>
            <a:r>
              <a:rPr lang="id-ID" dirty="0"/>
              <a:t>Investasi awal, proyeksi pendapatan &amp; biaya.</a:t>
            </a:r>
          </a:p>
          <a:p>
            <a:r>
              <a:rPr lang="id-ID" dirty="0"/>
              <a:t>Analisis NPV, IRR, </a:t>
            </a:r>
            <a:r>
              <a:rPr lang="id-ID" dirty="0" err="1"/>
              <a:t>Payback</a:t>
            </a:r>
            <a:r>
              <a:rPr lang="id-ID" dirty="0"/>
              <a:t> </a:t>
            </a:r>
            <a:r>
              <a:rPr lang="id-ID" dirty="0" err="1"/>
              <a:t>Period</a:t>
            </a:r>
            <a:r>
              <a:rPr lang="id-ID" dirty="0"/>
              <a:t>.</a:t>
            </a:r>
            <a:endParaRPr lang="en-US" dirty="0"/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3.5 Aspek Hukum &amp; Legalitas</a:t>
            </a:r>
          </a:p>
          <a:p>
            <a:r>
              <a:rPr lang="id-ID" dirty="0"/>
              <a:t>Status lahan, perizinan usaha, kesesuaian RTRW.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3.6 Aspek Sosial &amp; Budaya</a:t>
            </a:r>
          </a:p>
          <a:p>
            <a:r>
              <a:rPr lang="id-ID" dirty="0"/>
              <a:t>Dukungan masyarakat, keterlibatan komunitas, pelestarian budaya.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3.7 Aspek Lingkungan</a:t>
            </a:r>
          </a:p>
          <a:p>
            <a:r>
              <a:rPr lang="id-ID" dirty="0"/>
              <a:t>Dampak terhadap ekosistem, AMDAL, upaya </a:t>
            </a:r>
            <a:r>
              <a:rPr lang="id-ID" dirty="0" err="1"/>
              <a:t>mitigasi</a:t>
            </a:r>
            <a:r>
              <a:rPr lang="id-ID" dirty="0"/>
              <a:t>, prinsip pariwisata berkelanjutan.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990599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379482D8-3237-F2AD-EB88-A01AE0A05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548680"/>
            <a:ext cx="8003232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b="1" dirty="0"/>
              <a:t>BAB IV – HASIL ANALISIS DAN PEMBAHASAN</a:t>
            </a:r>
          </a:p>
          <a:p>
            <a:r>
              <a:rPr lang="nn-NO" dirty="0"/>
              <a:t>Ringkasan hasil analisis tiap aspek.</a:t>
            </a:r>
          </a:p>
          <a:p>
            <a:r>
              <a:rPr lang="nn-NO" dirty="0"/>
              <a:t>Risiko dan strategi mitigasi.</a:t>
            </a:r>
          </a:p>
          <a:p>
            <a:r>
              <a:rPr lang="nn-NO" dirty="0"/>
              <a:t>Perbandingan keunggulan &amp; kelemahan proyek.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id-ID" b="1" dirty="0"/>
              <a:t>BAB V – KESIMPULAN DAN REKOMENDASI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5.1 Kesimpulan</a:t>
            </a:r>
          </a:p>
          <a:p>
            <a:r>
              <a:rPr lang="id-ID" dirty="0"/>
              <a:t>Apakah proyek </a:t>
            </a:r>
            <a:r>
              <a:rPr lang="id-ID" dirty="0" err="1"/>
              <a:t>resort</a:t>
            </a:r>
            <a:r>
              <a:rPr lang="id-ID" dirty="0"/>
              <a:t>/desa wisata </a:t>
            </a:r>
            <a:r>
              <a:rPr lang="id-ID" b="1" dirty="0"/>
              <a:t>LAYAK</a:t>
            </a:r>
            <a:r>
              <a:rPr lang="id-ID" dirty="0"/>
              <a:t> atau </a:t>
            </a:r>
            <a:r>
              <a:rPr lang="id-ID" b="1" dirty="0"/>
              <a:t>TIDAK LAYAK</a:t>
            </a:r>
            <a:r>
              <a:rPr lang="id-ID" dirty="0"/>
              <a:t> dijalankan.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5.2 Rekomendasi</a:t>
            </a:r>
          </a:p>
          <a:p>
            <a:r>
              <a:rPr lang="id-ID" dirty="0"/>
              <a:t>Jika layak → strategi implementasi.</a:t>
            </a:r>
          </a:p>
          <a:p>
            <a:r>
              <a:rPr lang="id-ID" dirty="0"/>
              <a:t>Jika perlu perbaikan → rekomendasi modifikasi.</a:t>
            </a:r>
          </a:p>
          <a:p>
            <a:r>
              <a:rPr lang="id-ID" dirty="0"/>
              <a:t>Jika tidak layak → alasan penolakan.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455102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A4D4895C-D4A4-FE3A-D857-605096221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052736"/>
            <a:ext cx="6696744" cy="5073427"/>
          </a:xfrm>
        </p:spPr>
        <p:txBody>
          <a:bodyPr/>
          <a:lstStyle/>
          <a:p>
            <a:r>
              <a:rPr lang="id-ID" dirty="0"/>
              <a:t>Dengan kerangka ini, Anda tinggal </a:t>
            </a:r>
            <a:r>
              <a:rPr lang="id-ID" b="1" dirty="0"/>
              <a:t>memasukkan data sesuai kasus</a:t>
            </a:r>
            <a:r>
              <a:rPr lang="id-ID" dirty="0"/>
              <a:t> (misalnya </a:t>
            </a:r>
            <a:r>
              <a:rPr lang="id-ID" dirty="0" err="1"/>
              <a:t>resort</a:t>
            </a:r>
            <a:r>
              <a:rPr lang="id-ID" dirty="0"/>
              <a:t> di Bali atau desa wisata di Magelang).</a:t>
            </a:r>
          </a:p>
          <a:p>
            <a:r>
              <a:rPr lang="id-ID" b="1" dirty="0"/>
              <a:t>contoh ringkasan eksekutif (</a:t>
            </a:r>
            <a:r>
              <a:rPr lang="id-ID" b="1" dirty="0" err="1"/>
              <a:t>executive</a:t>
            </a:r>
            <a:r>
              <a:rPr lang="id-ID" b="1" dirty="0"/>
              <a:t> </a:t>
            </a:r>
            <a:r>
              <a:rPr lang="id-ID" b="1" dirty="0" err="1"/>
              <a:t>summary</a:t>
            </a:r>
            <a:r>
              <a:rPr lang="id-ID" b="1" dirty="0"/>
              <a:t>)</a:t>
            </a:r>
            <a:r>
              <a:rPr lang="id-ID" dirty="0"/>
              <a:t> singkat dari salah satu kasus (misalnya </a:t>
            </a:r>
            <a:r>
              <a:rPr lang="id-ID" dirty="0" err="1"/>
              <a:t>resort</a:t>
            </a:r>
            <a:r>
              <a:rPr lang="id-ID" dirty="0"/>
              <a:t> di Bali) biar lebih realistis seperti laporan profesional?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1223638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RUANG LINGKUP STUDY KELAYAKAN BISNIS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628800"/>
            <a:ext cx="7992888" cy="4815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dirty="0">
                <a:solidFill>
                  <a:schemeClr val="tx1"/>
                </a:solidFill>
              </a:rPr>
              <a:t>Ruang lingkupnya mencakup seluruh aspek yang memengaruhi kelayakan suatu usaha pariwisata, yaitu:</a:t>
            </a:r>
          </a:p>
          <a:p>
            <a:r>
              <a:rPr lang="id-ID" sz="2400" b="1" dirty="0">
                <a:solidFill>
                  <a:schemeClr val="tx1"/>
                </a:solidFill>
              </a:rPr>
              <a:t>Aspek Pasar &amp; Pemasaran</a:t>
            </a:r>
            <a:r>
              <a:rPr lang="id-ID" sz="2400" dirty="0">
                <a:solidFill>
                  <a:schemeClr val="tx1"/>
                </a:solidFill>
              </a:rPr>
              <a:t> → analisis permintaan, segmen wisatawan, tren pariwisata, dan strategi promosi.</a:t>
            </a:r>
          </a:p>
          <a:p>
            <a:r>
              <a:rPr lang="id-ID" sz="2400" b="1" dirty="0">
                <a:solidFill>
                  <a:schemeClr val="tx1"/>
                </a:solidFill>
              </a:rPr>
              <a:t>Aspek Teknis / Operasional</a:t>
            </a:r>
            <a:r>
              <a:rPr lang="id-ID" sz="2400" dirty="0">
                <a:solidFill>
                  <a:schemeClr val="tx1"/>
                </a:solidFill>
              </a:rPr>
              <a:t> → lokasi, infrastruktur, fasilitas, desain usaha, dan teknologi yang digunakan</a:t>
            </a:r>
            <a:r>
              <a:rPr lang="id-ID" sz="2400" dirty="0"/>
              <a:t>.</a:t>
            </a:r>
            <a:endParaRPr lang="en-US" sz="2400" dirty="0"/>
          </a:p>
          <a:p>
            <a:r>
              <a:rPr lang="id-ID" sz="2400" b="1" dirty="0">
                <a:solidFill>
                  <a:schemeClr val="tx1"/>
                </a:solidFill>
              </a:rPr>
              <a:t>Aspek Manajemen &amp; SDM</a:t>
            </a:r>
            <a:r>
              <a:rPr lang="id-ID" sz="2400" dirty="0">
                <a:solidFill>
                  <a:schemeClr val="tx1"/>
                </a:solidFill>
              </a:rPr>
              <a:t> → struktur organisasi, tenaga kerja, pengelolaan operasional.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id-ID" sz="2400" b="1" dirty="0">
                <a:solidFill>
                  <a:schemeClr val="tx1"/>
                </a:solidFill>
              </a:rPr>
              <a:t>Aspek Finansial &amp; Ekonomi</a:t>
            </a:r>
            <a:r>
              <a:rPr lang="id-ID" sz="2400" dirty="0">
                <a:solidFill>
                  <a:schemeClr val="tx1"/>
                </a:solidFill>
              </a:rPr>
              <a:t> → kebutuhan investasi, proyeksi keuntungan, analisis risiko, manfaat ekonomi.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mpungan Konten 2">
            <a:extLst>
              <a:ext uri="{FF2B5EF4-FFF2-40B4-BE49-F238E27FC236}">
                <a16:creationId xmlns:a16="http://schemas.microsoft.com/office/drawing/2014/main" id="{3EED2C66-AEB4-EB18-21EE-22EEEF1C0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063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159425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B9BFC41C-A638-A25F-97FC-9C8B8625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43346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d-ID" sz="3200" dirty="0" err="1">
                <a:solidFill>
                  <a:srgbClr val="FF0000"/>
                </a:solidFill>
              </a:rPr>
              <a:t>Executive</a:t>
            </a:r>
            <a:r>
              <a:rPr lang="id-ID" sz="3200" dirty="0">
                <a:solidFill>
                  <a:srgbClr val="FF0000"/>
                </a:solidFill>
              </a:rPr>
              <a:t> </a:t>
            </a:r>
            <a:r>
              <a:rPr lang="id-ID" sz="3200" dirty="0" err="1">
                <a:solidFill>
                  <a:srgbClr val="FF0000"/>
                </a:solidFill>
              </a:rPr>
              <a:t>Summary</a:t>
            </a:r>
            <a:r>
              <a:rPr lang="id-ID" sz="3200" dirty="0">
                <a:solidFill>
                  <a:srgbClr val="FF0000"/>
                </a:solidFill>
              </a:rPr>
              <a:t> – Studi Kelayakan Pembangunan Resort di Ubud, Bali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id-ID" sz="3200" b="1" dirty="0"/>
              <a:t>Latar Belakang</a:t>
            </a:r>
          </a:p>
          <a:p>
            <a:pPr marL="0" indent="0">
              <a:buNone/>
            </a:pPr>
            <a:r>
              <a:rPr lang="id-ID" sz="3200" dirty="0"/>
              <a:t>Pariwisata Bali merupakan destinasi utama Indonesia dengan jumlah kunjungan wisatawan mancanegara mencapai ±6 juta orang per tahun (</a:t>
            </a:r>
            <a:r>
              <a:rPr lang="id-ID" sz="3200" dirty="0" err="1"/>
              <a:t>pra</a:t>
            </a:r>
            <a:r>
              <a:rPr lang="id-ID" sz="3200" dirty="0"/>
              <a:t>-pandemi). Kawasan Ubud memiliki citra kuat sebagai pusat budaya, seni, dan </a:t>
            </a:r>
            <a:r>
              <a:rPr lang="id-ID" sz="3200" i="1" dirty="0" err="1"/>
              <a:t>wellness</a:t>
            </a:r>
            <a:r>
              <a:rPr lang="id-ID" sz="3200" i="1" dirty="0"/>
              <a:t> </a:t>
            </a:r>
            <a:r>
              <a:rPr lang="id-ID" sz="3200" i="1" dirty="0" err="1"/>
              <a:t>tourism</a:t>
            </a:r>
            <a:r>
              <a:rPr lang="id-ID" sz="3200" dirty="0"/>
              <a:t>. Melihat tren meningkatnya permintaan wisata berbasis kesehatan dan keberlanjutan (</a:t>
            </a:r>
            <a:r>
              <a:rPr lang="id-ID" sz="3200" i="1" dirty="0" err="1"/>
              <a:t>sustainable</a:t>
            </a:r>
            <a:r>
              <a:rPr lang="id-ID" sz="3200" i="1" dirty="0"/>
              <a:t> </a:t>
            </a:r>
            <a:r>
              <a:rPr lang="id-ID" sz="3200" i="1" dirty="0" err="1"/>
              <a:t>tourism</a:t>
            </a:r>
            <a:r>
              <a:rPr lang="id-ID" sz="3200" dirty="0"/>
              <a:t>), investor merencanakan pembangunan </a:t>
            </a:r>
            <a:r>
              <a:rPr lang="id-ID" sz="3200" dirty="0" err="1"/>
              <a:t>resort</a:t>
            </a:r>
            <a:r>
              <a:rPr lang="id-ID" sz="3200" dirty="0"/>
              <a:t> bintang 4 dengan konsep </a:t>
            </a:r>
            <a:r>
              <a:rPr lang="id-ID" sz="3200" i="1" dirty="0"/>
              <a:t>eco-</a:t>
            </a:r>
            <a:r>
              <a:rPr lang="id-ID" sz="3200" i="1" dirty="0" err="1"/>
              <a:t>friendly</a:t>
            </a:r>
            <a:r>
              <a:rPr lang="id-ID" sz="3200" i="1" dirty="0"/>
              <a:t> </a:t>
            </a:r>
            <a:r>
              <a:rPr lang="id-ID" sz="3200" i="1" dirty="0" err="1"/>
              <a:t>wellness</a:t>
            </a:r>
            <a:r>
              <a:rPr lang="id-ID" sz="3200" i="1" dirty="0"/>
              <a:t> </a:t>
            </a:r>
            <a:r>
              <a:rPr lang="id-ID" sz="3200" i="1" dirty="0" err="1"/>
              <a:t>resort</a:t>
            </a:r>
            <a:r>
              <a:rPr lang="id-ID" sz="3200" dirty="0"/>
              <a:t>.</a:t>
            </a:r>
          </a:p>
          <a:p>
            <a:pPr marL="0" indent="0">
              <a:buNone/>
            </a:pPr>
            <a:endParaRPr lang="id-ID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01275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DD0F9659-392D-864D-F930-BBB8F8AAD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/>
          <a:lstStyle/>
          <a:p>
            <a:r>
              <a:rPr lang="id-ID" b="1" dirty="0"/>
              <a:t>Tujuan Proyek</a:t>
            </a:r>
          </a:p>
          <a:p>
            <a:r>
              <a:rPr lang="id-ID" dirty="0"/>
              <a:t>Membangun </a:t>
            </a:r>
            <a:r>
              <a:rPr lang="id-ID" dirty="0" err="1"/>
              <a:t>resort</a:t>
            </a:r>
            <a:r>
              <a:rPr lang="id-ID" dirty="0"/>
              <a:t> ramah lingkungan dengan 80 kamar, restoran, </a:t>
            </a:r>
            <a:r>
              <a:rPr lang="id-ID" dirty="0" err="1"/>
              <a:t>spa</a:t>
            </a:r>
            <a:r>
              <a:rPr lang="id-ID" dirty="0"/>
              <a:t>, dan pusat yoga yang menargetkan wisatawan menengah-atas dari Eropa, Australia, dan domestik.</a:t>
            </a:r>
          </a:p>
          <a:p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F190A1E5-1E57-273E-B904-E13CCF5A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" y="3068960"/>
            <a:ext cx="85072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63709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4CBF854-A6CC-2DD3-D1F6-5DD039E01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20688"/>
            <a:ext cx="7992888" cy="5505475"/>
          </a:xfrm>
        </p:spPr>
        <p:txBody>
          <a:bodyPr/>
          <a:lstStyle/>
          <a:p>
            <a:r>
              <a:rPr lang="id-ID" b="1" dirty="0"/>
              <a:t>Analisis Kelayakan</a:t>
            </a:r>
          </a:p>
          <a:p>
            <a:r>
              <a:rPr lang="id-ID" b="1" dirty="0"/>
              <a:t>Aspek Pasar</a:t>
            </a:r>
            <a:r>
              <a:rPr lang="id-ID" dirty="0"/>
              <a:t>: Potensi permintaan tinggi; segmen wisatawan </a:t>
            </a:r>
            <a:r>
              <a:rPr lang="id-ID" i="1" dirty="0" err="1"/>
              <a:t>wellness</a:t>
            </a:r>
            <a:r>
              <a:rPr lang="id-ID" dirty="0"/>
              <a:t> berkembang pesat. Kompetisi cukup ketat, namun masih sedikit </a:t>
            </a:r>
            <a:r>
              <a:rPr lang="id-ID" dirty="0" err="1"/>
              <a:t>resort</a:t>
            </a:r>
            <a:r>
              <a:rPr lang="id-ID" dirty="0"/>
              <a:t> yang berbasis </a:t>
            </a:r>
            <a:r>
              <a:rPr lang="id-ID" i="1" dirty="0"/>
              <a:t>eco-</a:t>
            </a:r>
            <a:r>
              <a:rPr lang="id-ID" i="1" dirty="0" err="1"/>
              <a:t>sustainable</a:t>
            </a:r>
            <a:r>
              <a:rPr lang="id-ID" dirty="0"/>
              <a:t>.</a:t>
            </a:r>
          </a:p>
          <a:p>
            <a:r>
              <a:rPr lang="id-ID" b="1" dirty="0"/>
              <a:t>Aspek Teknis</a:t>
            </a:r>
            <a:r>
              <a:rPr lang="id-ID" dirty="0"/>
              <a:t>: Lahan seluas 3 hektar di kawasan Ubud, akses transportasi memadai, desain modern dengan material lokal, fasilitas lengkap.</a:t>
            </a:r>
          </a:p>
          <a:p>
            <a:r>
              <a:rPr lang="id-ID" b="1" dirty="0"/>
              <a:t>Aspek Manajemen &amp; SDM</a:t>
            </a:r>
            <a:r>
              <a:rPr lang="id-ID" dirty="0"/>
              <a:t>: Resort dikelola dengan struktur profesional, ±60% tenaga kerja berasal dari masyarakat lokal.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9846604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59960B26-A380-D753-208F-1FB19DBCB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136904" cy="5649491"/>
          </a:xfrm>
        </p:spPr>
        <p:txBody>
          <a:bodyPr>
            <a:normAutofit fontScale="92500" lnSpcReduction="10000"/>
          </a:bodyPr>
          <a:lstStyle/>
          <a:p>
            <a:r>
              <a:rPr lang="id-ID" b="1" dirty="0"/>
              <a:t>Aspek Finansial</a:t>
            </a:r>
            <a:r>
              <a:rPr lang="id-ID" dirty="0"/>
              <a:t>:</a:t>
            </a:r>
          </a:p>
          <a:p>
            <a:r>
              <a:rPr lang="id-ID" dirty="0"/>
              <a:t>Investasi awal: Rp 150 miliar.</a:t>
            </a:r>
          </a:p>
          <a:p>
            <a:r>
              <a:rPr lang="id-ID" dirty="0"/>
              <a:t>Pendapatan rata-rata: Rp 80 miliar/tahun.</a:t>
            </a:r>
          </a:p>
          <a:p>
            <a:r>
              <a:rPr lang="id-ID" dirty="0"/>
              <a:t>Analisis finansial: NPV &gt; 0, IRR = 18%, </a:t>
            </a:r>
            <a:r>
              <a:rPr lang="id-ID" dirty="0" err="1"/>
              <a:t>Payback</a:t>
            </a:r>
            <a:r>
              <a:rPr lang="id-ID" dirty="0"/>
              <a:t> </a:t>
            </a:r>
            <a:r>
              <a:rPr lang="id-ID" dirty="0" err="1"/>
              <a:t>Period</a:t>
            </a:r>
            <a:r>
              <a:rPr lang="id-ID" dirty="0"/>
              <a:t> = 6 tahun → </a:t>
            </a:r>
            <a:r>
              <a:rPr lang="id-ID" b="1" dirty="0"/>
              <a:t>layak secara finansial</a:t>
            </a:r>
            <a:r>
              <a:rPr lang="id-ID" dirty="0"/>
              <a:t>.</a:t>
            </a:r>
          </a:p>
          <a:p>
            <a:r>
              <a:rPr lang="id-ID" b="1" dirty="0"/>
              <a:t>Aspek Hukum</a:t>
            </a:r>
            <a:r>
              <a:rPr lang="id-ID" dirty="0"/>
              <a:t>: Lokasi sesuai RTRW Gianyar, status lahan jelas (HGU), perizinan usaha pariwisata dapat dipenuhi.</a:t>
            </a:r>
            <a:endParaRPr lang="en-US" dirty="0"/>
          </a:p>
          <a:p>
            <a:r>
              <a:rPr lang="id-ID" b="1" dirty="0"/>
              <a:t>Aspek Sosial Budaya</a:t>
            </a:r>
            <a:r>
              <a:rPr lang="id-ID" dirty="0"/>
              <a:t>: Resort melibatkan masyarakat lokal (tarian tradisional, kuliner, kerajinan), serta mendukung pelestarian budaya Bali.</a:t>
            </a:r>
            <a:endParaRPr lang="en-US" dirty="0"/>
          </a:p>
          <a:p>
            <a:r>
              <a:rPr lang="id-ID" b="1" dirty="0"/>
              <a:t>Aspek Lingkungan</a:t>
            </a:r>
            <a:r>
              <a:rPr lang="id-ID" dirty="0"/>
              <a:t>: Menggunakan energi surya, sistem pengelolaan limbah, dan ramah lingkungan sesuai prinsip </a:t>
            </a:r>
            <a:r>
              <a:rPr lang="id-ID" i="1" dirty="0" err="1"/>
              <a:t>sustainable</a:t>
            </a:r>
            <a:r>
              <a:rPr lang="id-ID" i="1" dirty="0"/>
              <a:t> </a:t>
            </a:r>
            <a:r>
              <a:rPr lang="id-ID" i="1" dirty="0" err="1"/>
              <a:t>tourism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555016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E8371CBD-1264-829F-04F4-E84BA830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5505475"/>
          </a:xfrm>
        </p:spPr>
        <p:txBody>
          <a:bodyPr>
            <a:normAutofit fontScale="85000" lnSpcReduction="10000"/>
          </a:bodyPr>
          <a:lstStyle/>
          <a:p>
            <a:r>
              <a:rPr lang="id-ID" b="1" dirty="0"/>
              <a:t>Kesimpulan</a:t>
            </a:r>
          </a:p>
          <a:p>
            <a:pPr marL="0" indent="0">
              <a:buNone/>
            </a:pPr>
            <a:r>
              <a:rPr lang="id-ID" dirty="0"/>
              <a:t>Berdasarkan hasil studi, pembangunan </a:t>
            </a:r>
            <a:r>
              <a:rPr lang="id-ID" i="1" dirty="0"/>
              <a:t>eco-</a:t>
            </a:r>
            <a:r>
              <a:rPr lang="id-ID" i="1" dirty="0" err="1"/>
              <a:t>friendly</a:t>
            </a:r>
            <a:r>
              <a:rPr lang="id-ID" i="1" dirty="0"/>
              <a:t> </a:t>
            </a:r>
            <a:r>
              <a:rPr lang="id-ID" i="1" dirty="0" err="1"/>
              <a:t>wellness</a:t>
            </a:r>
            <a:r>
              <a:rPr lang="id-ID" i="1" dirty="0"/>
              <a:t> </a:t>
            </a:r>
            <a:r>
              <a:rPr lang="id-ID" i="1" dirty="0" err="1"/>
              <a:t>resort</a:t>
            </a:r>
            <a:r>
              <a:rPr lang="id-ID" dirty="0"/>
              <a:t> di Ubud, Bali dinilai </a:t>
            </a:r>
            <a:r>
              <a:rPr lang="id-ID" b="1" dirty="0"/>
              <a:t>LAYAK</a:t>
            </a:r>
            <a:r>
              <a:rPr lang="id-ID" dirty="0"/>
              <a:t> untuk dilaksanakan. Proyek ini tidak hanya memberikan keuntungan finansial yang signifikan, tetapi juga mendukung pembangunan pariwisata berkelanjutan, memberdayakan masyarakat lokal, serta melestarikan budaya Bali.</a:t>
            </a:r>
          </a:p>
          <a:p>
            <a:r>
              <a:rPr lang="id-ID" b="1" dirty="0"/>
              <a:t>Rekomendasi</a:t>
            </a:r>
          </a:p>
          <a:p>
            <a:pPr marL="0" indent="0">
              <a:buNone/>
            </a:pPr>
            <a:r>
              <a:rPr lang="id-ID" dirty="0"/>
              <a:t>Memperkuat strategi promosi digital ke segmen wisatawan Eropa dan Australia.</a:t>
            </a:r>
          </a:p>
          <a:p>
            <a:pPr marL="0" indent="0">
              <a:buNone/>
            </a:pPr>
            <a:r>
              <a:rPr lang="id-ID" dirty="0"/>
              <a:t>Mengembangkan program CSR untuk masyarakat sekitar (pelatihan bahasa, seni, kerajinan).</a:t>
            </a:r>
          </a:p>
          <a:p>
            <a:pPr marL="0" indent="0">
              <a:buNone/>
            </a:pPr>
            <a:r>
              <a:rPr lang="id-ID" dirty="0"/>
              <a:t>Menyusun strategi </a:t>
            </a:r>
            <a:r>
              <a:rPr lang="id-ID" dirty="0" err="1"/>
              <a:t>mitigasi</a:t>
            </a:r>
            <a:r>
              <a:rPr lang="id-ID" dirty="0"/>
              <a:t> risiko fluktuasi kunjungan wisatawan dengan diversifikasi pasar (komunitas yoga internasional, </a:t>
            </a:r>
            <a:r>
              <a:rPr lang="id-ID" i="1" dirty="0"/>
              <a:t>digital </a:t>
            </a:r>
            <a:r>
              <a:rPr lang="id-ID" i="1" dirty="0" err="1"/>
              <a:t>nomads</a:t>
            </a:r>
            <a:r>
              <a:rPr lang="id-ID" dirty="0"/>
              <a:t>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6577983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mpungan Konten 2">
            <a:extLst>
              <a:ext uri="{FF2B5EF4-FFF2-40B4-BE49-F238E27FC236}">
                <a16:creationId xmlns:a16="http://schemas.microsoft.com/office/drawing/2014/main" id="{94C4A820-D1EA-FFEE-43DD-DC1EE8CC6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76" y="188640"/>
            <a:ext cx="8624196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771954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82BB5B90-1F8F-7A76-F8B6-E042D01B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48680"/>
            <a:ext cx="8136904" cy="55774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rgbClr val="FF0000"/>
                </a:solidFill>
              </a:rPr>
              <a:t>Executive Summary – Studi </a:t>
            </a:r>
            <a:r>
              <a:rPr lang="en-US" sz="3800" dirty="0" err="1">
                <a:solidFill>
                  <a:srgbClr val="FF0000"/>
                </a:solidFill>
              </a:rPr>
              <a:t>Kelayakan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Pengembangan</a:t>
            </a:r>
            <a:r>
              <a:rPr lang="en-US" sz="3800" dirty="0">
                <a:solidFill>
                  <a:srgbClr val="FF0000"/>
                </a:solidFill>
              </a:rPr>
              <a:t> Desa </a:t>
            </a:r>
            <a:r>
              <a:rPr lang="en-US" sz="3800" dirty="0" err="1">
                <a:solidFill>
                  <a:srgbClr val="FF0000"/>
                </a:solidFill>
              </a:rPr>
              <a:t>Wisata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Candirejo</a:t>
            </a:r>
            <a:r>
              <a:rPr lang="en-US" sz="3800" dirty="0">
                <a:solidFill>
                  <a:srgbClr val="FF0000"/>
                </a:solidFill>
              </a:rPr>
              <a:t>, </a:t>
            </a:r>
            <a:r>
              <a:rPr lang="en-US" sz="3800" dirty="0" err="1">
                <a:solidFill>
                  <a:srgbClr val="FF0000"/>
                </a:solidFill>
              </a:rPr>
              <a:t>Magelang</a:t>
            </a:r>
            <a:endParaRPr lang="en-US" sz="3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800" dirty="0">
              <a:solidFill>
                <a:srgbClr val="FF0000"/>
              </a:solidFill>
            </a:endParaRPr>
          </a:p>
          <a:p>
            <a:r>
              <a:rPr lang="id-ID" sz="3200" b="1" dirty="0"/>
              <a:t>Latar Belakang</a:t>
            </a:r>
          </a:p>
          <a:p>
            <a:pPr marL="0" indent="0">
              <a:buNone/>
            </a:pPr>
            <a:r>
              <a:rPr lang="id-ID" sz="3200" dirty="0"/>
              <a:t>Candi Borobudur merupakan destinasi wisata kelas dunia dengan jumlah kunjungan wisatawan domestik dan mancanegara mencapai ±4 juta orang per tahun. Namun, kunjungan wisatawan sebagian besar masih terkonsentrasi pada kawasan candi. Desa </a:t>
            </a:r>
            <a:r>
              <a:rPr lang="id-ID" sz="3200" dirty="0" err="1"/>
              <a:t>Candirejo</a:t>
            </a:r>
            <a:r>
              <a:rPr lang="id-ID" sz="3200" dirty="0"/>
              <a:t>, yang berjarak ±3 </a:t>
            </a:r>
            <a:r>
              <a:rPr lang="id-ID" sz="3200" dirty="0" err="1"/>
              <a:t>km</a:t>
            </a:r>
            <a:r>
              <a:rPr lang="id-ID" sz="3200" dirty="0"/>
              <a:t> dari Borobudur, memiliki potensi besar untuk dikembangkan sebagai </a:t>
            </a:r>
            <a:r>
              <a:rPr lang="id-ID" sz="3200" b="1" dirty="0"/>
              <a:t>Desa Wisata berbasis masyarakat</a:t>
            </a:r>
            <a:r>
              <a:rPr lang="id-ID" sz="3200" dirty="0"/>
              <a:t> (</a:t>
            </a:r>
            <a:r>
              <a:rPr lang="id-ID" sz="3200" i="1" dirty="0" err="1"/>
              <a:t>community-based</a:t>
            </a:r>
            <a:r>
              <a:rPr lang="id-ID" sz="3200" i="1" dirty="0"/>
              <a:t> </a:t>
            </a:r>
            <a:r>
              <a:rPr lang="id-ID" sz="3200" i="1" dirty="0" err="1"/>
              <a:t>tourism</a:t>
            </a:r>
            <a:r>
              <a:rPr lang="id-ID" sz="3200" dirty="0"/>
              <a:t>) dengan daya tarik budaya, seni tradisional, </a:t>
            </a:r>
            <a:r>
              <a:rPr lang="id-ID" sz="3200" dirty="0" err="1"/>
              <a:t>homestay</a:t>
            </a:r>
            <a:r>
              <a:rPr lang="id-ID" sz="3200" dirty="0"/>
              <a:t>, kuliner lokal, dan ekowisata.</a:t>
            </a:r>
          </a:p>
          <a:p>
            <a:pPr marL="0" indent="0" algn="ctr">
              <a:buNone/>
            </a:pPr>
            <a:endParaRPr lang="id-ID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0224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8786FA5-ED69-F213-B871-8FAC21B8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48680"/>
            <a:ext cx="7992888" cy="5832648"/>
          </a:xfrm>
        </p:spPr>
        <p:txBody>
          <a:bodyPr>
            <a:normAutofit lnSpcReduction="10000"/>
          </a:bodyPr>
          <a:lstStyle/>
          <a:p>
            <a:r>
              <a:rPr lang="id-ID" b="1" dirty="0"/>
              <a:t>Tujuan Proyek</a:t>
            </a:r>
          </a:p>
          <a:p>
            <a:pPr marL="0" indent="0">
              <a:buNone/>
            </a:pPr>
            <a:r>
              <a:rPr lang="id-ID" dirty="0"/>
              <a:t>Mengembangkan Desa Wisata </a:t>
            </a:r>
            <a:r>
              <a:rPr lang="id-ID" dirty="0" err="1"/>
              <a:t>Candirejo</a:t>
            </a:r>
            <a:r>
              <a:rPr lang="id-ID" dirty="0"/>
              <a:t> agar menjadi destinasi pendukung Borobudur dengan menekankan pada pemberdayaan masyarakat lokal, pelestarian budaya, serta prinsip </a:t>
            </a:r>
            <a:r>
              <a:rPr lang="id-ID" i="1" dirty="0" err="1"/>
              <a:t>sustainable</a:t>
            </a:r>
            <a:r>
              <a:rPr lang="id-ID" i="1" dirty="0"/>
              <a:t> </a:t>
            </a:r>
            <a:r>
              <a:rPr lang="id-ID" i="1" dirty="0" err="1"/>
              <a:t>tourism</a:t>
            </a:r>
            <a:r>
              <a:rPr lang="id-ID" dirty="0"/>
              <a:t>.</a:t>
            </a:r>
          </a:p>
          <a:p>
            <a:r>
              <a:rPr lang="id-ID" b="1" dirty="0"/>
              <a:t>Analisis Kelayakan</a:t>
            </a:r>
          </a:p>
          <a:p>
            <a:pPr marL="0" indent="0">
              <a:buNone/>
            </a:pPr>
            <a:r>
              <a:rPr lang="id-ID" b="1" dirty="0"/>
              <a:t>Aspek Pasar</a:t>
            </a:r>
            <a:r>
              <a:rPr lang="id-ID" dirty="0"/>
              <a:t>: Wisatawan Borobudur mencari pengalaman autentik. Pasar potensial: wisatawan domestik (pelajar, keluarga) dan mancanegara (Eropa, Jepang) yang tertarik pada </a:t>
            </a:r>
            <a:r>
              <a:rPr lang="id-ID" i="1" dirty="0" err="1"/>
              <a:t>living</a:t>
            </a:r>
            <a:r>
              <a:rPr lang="id-ID" i="1" dirty="0"/>
              <a:t> </a:t>
            </a:r>
            <a:r>
              <a:rPr lang="id-ID" i="1" dirty="0" err="1"/>
              <a:t>culture</a:t>
            </a:r>
            <a:r>
              <a:rPr lang="id-ID" i="1" dirty="0"/>
              <a:t> </a:t>
            </a:r>
            <a:r>
              <a:rPr lang="id-ID" i="1" dirty="0" err="1"/>
              <a:t>experience</a:t>
            </a:r>
            <a:r>
              <a:rPr lang="id-ID" dirty="0"/>
              <a:t>.</a:t>
            </a:r>
          </a:p>
          <a:p>
            <a:pPr marL="0" indent="0">
              <a:buNone/>
            </a:pPr>
            <a:r>
              <a:rPr lang="id-ID" b="1" dirty="0"/>
              <a:t>Aspek Teknis</a:t>
            </a:r>
            <a:r>
              <a:rPr lang="id-ID" dirty="0"/>
              <a:t>: Desa memiliki ±40 </a:t>
            </a:r>
            <a:r>
              <a:rPr lang="id-ID" dirty="0" err="1"/>
              <a:t>homestay</a:t>
            </a:r>
            <a:r>
              <a:rPr lang="id-ID" dirty="0"/>
              <a:t>, jalur wisata sepeda, atraksi budaya (gamelan, tari, batik). Perlu peningkatan fasilitas sanitasi dan infrastruktur jalan desa.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9379527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B406AEFC-530B-9DDB-7823-0A642F09B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/>
          <a:lstStyle/>
          <a:p>
            <a:r>
              <a:rPr lang="id-ID" b="1" dirty="0"/>
              <a:t>Aspek Manajemen &amp; SDM</a:t>
            </a:r>
            <a:r>
              <a:rPr lang="id-ID" dirty="0"/>
              <a:t>: Dikelola oleh </a:t>
            </a:r>
            <a:r>
              <a:rPr lang="id-ID" dirty="0" err="1"/>
              <a:t>Pokdarwis</a:t>
            </a:r>
            <a:r>
              <a:rPr lang="id-ID" dirty="0"/>
              <a:t> (kelompok sadar wisata) dengan dukungan pemerintah daerah. Masyarakat dilibatkan langsung dalam pelayanan wisata.</a:t>
            </a:r>
            <a:endParaRPr lang="en-US" dirty="0"/>
          </a:p>
          <a:p>
            <a:r>
              <a:rPr lang="id-ID" b="1" dirty="0"/>
              <a:t>Aspek Finansial</a:t>
            </a:r>
            <a:r>
              <a:rPr lang="id-ID" dirty="0"/>
              <a:t>:</a:t>
            </a:r>
          </a:p>
          <a:p>
            <a:r>
              <a:rPr lang="id-ID" dirty="0"/>
              <a:t>Investasi awal: Rp 5 miliar (infrastruktur kecil, pelatihan SDM, promosi).</a:t>
            </a:r>
          </a:p>
          <a:p>
            <a:r>
              <a:rPr lang="id-ID" dirty="0"/>
              <a:t>Pendapatan rata-rata: Rp 2 miliar/tahun dari </a:t>
            </a:r>
            <a:r>
              <a:rPr lang="id-ID" dirty="0" err="1"/>
              <a:t>homestay</a:t>
            </a:r>
            <a:r>
              <a:rPr lang="id-ID" dirty="0"/>
              <a:t>, kuliner, kerajinan, dan paket wisata.</a:t>
            </a:r>
          </a:p>
          <a:p>
            <a:r>
              <a:rPr lang="id-ID" dirty="0"/>
              <a:t>Analisis finansial: NPV positif, </a:t>
            </a:r>
            <a:r>
              <a:rPr lang="id-ID" dirty="0" err="1"/>
              <a:t>Payback</a:t>
            </a:r>
            <a:r>
              <a:rPr lang="id-ID" dirty="0"/>
              <a:t> </a:t>
            </a:r>
            <a:r>
              <a:rPr lang="id-ID" dirty="0" err="1"/>
              <a:t>Period</a:t>
            </a:r>
            <a:r>
              <a:rPr lang="id-ID" dirty="0"/>
              <a:t> = 4 tahun → </a:t>
            </a:r>
            <a:r>
              <a:rPr lang="id-ID" b="1" dirty="0"/>
              <a:t>layak secara finansial</a:t>
            </a:r>
            <a:r>
              <a:rPr lang="id-ID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054124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BF66E028-3D12-2740-0A4F-18F054B6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476672"/>
            <a:ext cx="7560840" cy="60486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d-ID" b="1" dirty="0"/>
              <a:t>Aspek Finansial &amp; Ekonomi</a:t>
            </a:r>
            <a:r>
              <a:rPr lang="id-ID" dirty="0"/>
              <a:t> → kebutuhan investasi, proyeksi keuntungan, analisis risiko, manfaat ekonomi.</a:t>
            </a:r>
            <a:endParaRPr lang="en-US" dirty="0"/>
          </a:p>
          <a:p>
            <a:pPr marL="0" indent="0" algn="ctr">
              <a:buNone/>
            </a:pPr>
            <a:r>
              <a:rPr lang="id-ID" b="1" dirty="0"/>
              <a:t>Aspek Hukum &amp; Legalitas</a:t>
            </a:r>
            <a:r>
              <a:rPr lang="id-ID" dirty="0"/>
              <a:t> → status lahan, izin usaha, kesesuaian dengan regulasi.</a:t>
            </a:r>
            <a:endParaRPr lang="en-US" dirty="0"/>
          </a:p>
          <a:p>
            <a:pPr marL="0" indent="0" algn="ctr">
              <a:buNone/>
            </a:pPr>
            <a:r>
              <a:rPr lang="nn-NO" b="1" dirty="0"/>
              <a:t>Aspek Sosial &amp; Budaya</a:t>
            </a:r>
            <a:r>
              <a:rPr lang="nn-NO" dirty="0"/>
              <a:t> → penerimaan masyarakat, dampak terhadap adat istiadat, peluang kerja lokal.</a:t>
            </a:r>
          </a:p>
          <a:p>
            <a:pPr marL="0" indent="0" algn="ctr">
              <a:buNone/>
            </a:pPr>
            <a:r>
              <a:rPr lang="id-ID" b="1" dirty="0"/>
              <a:t>Aspek Lingkungan</a:t>
            </a:r>
            <a:r>
              <a:rPr lang="id-ID" dirty="0"/>
              <a:t> → dampak pembangunan terhadap ekosistem, AMDAL, prinsip pariwisata berkelanjutan.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id-ID" dirty="0"/>
              <a:t>Jadi, ruang lingkupnya sangat luas dan </a:t>
            </a:r>
            <a:r>
              <a:rPr lang="id-ID" b="1" dirty="0"/>
              <a:t>bersifat </a:t>
            </a:r>
            <a:r>
              <a:rPr lang="id-ID" b="1" dirty="0" err="1"/>
              <a:t>multidisiplin</a:t>
            </a:r>
            <a:r>
              <a:rPr lang="id-ID" dirty="0"/>
              <a:t>, karena pariwisata menyangkut banyak kepentingan: investor, pemerintah, masyarakat, hingga lingkungan.</a:t>
            </a:r>
          </a:p>
        </p:txBody>
      </p:sp>
    </p:spTree>
    <p:extLst>
      <p:ext uri="{BB962C8B-B14F-4D97-AF65-F5344CB8AC3E}">
        <p14:creationId xmlns:p14="http://schemas.microsoft.com/office/powerpoint/2010/main" val="1660351843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E68F9BF3-3D43-3D8C-0367-39BE67AD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48680"/>
            <a:ext cx="7920880" cy="5577483"/>
          </a:xfrm>
        </p:spPr>
        <p:txBody>
          <a:bodyPr/>
          <a:lstStyle/>
          <a:p>
            <a:r>
              <a:rPr lang="id-ID" b="1" dirty="0"/>
              <a:t>Aspek Hukum</a:t>
            </a:r>
            <a:r>
              <a:rPr lang="id-ID" dirty="0"/>
              <a:t>: Usaha berbasis masyarakat, tidak ada masalah lahan. Didukung oleh peraturan desa dan regulasi pariwisata.</a:t>
            </a:r>
            <a:endParaRPr lang="en-US" dirty="0"/>
          </a:p>
          <a:p>
            <a:r>
              <a:rPr lang="id-ID" b="1" dirty="0"/>
              <a:t>Aspek Sosial Budaya</a:t>
            </a:r>
            <a:r>
              <a:rPr lang="id-ID" dirty="0"/>
              <a:t>: Tingkat partisipasi masyarakat tinggi. Proyek akan meningkatkan pendapatan keluarga desa, sekaligus melestarikan budaya tradisional.</a:t>
            </a:r>
            <a:endParaRPr lang="en-US" dirty="0"/>
          </a:p>
          <a:p>
            <a:r>
              <a:rPr lang="id-ID" b="1" dirty="0"/>
              <a:t>Aspek Lingkungan</a:t>
            </a:r>
            <a:r>
              <a:rPr lang="id-ID" dirty="0"/>
              <a:t>: Mengadopsi konsep </a:t>
            </a:r>
            <a:r>
              <a:rPr lang="id-ID" i="1" dirty="0" err="1"/>
              <a:t>ecotourism</a:t>
            </a:r>
            <a:r>
              <a:rPr lang="id-ID" dirty="0"/>
              <a:t>: pengelolaan sampah, penanaman pohon, dan larangan plastik sekali pakai.</a:t>
            </a:r>
          </a:p>
        </p:txBody>
      </p:sp>
    </p:spTree>
    <p:extLst>
      <p:ext uri="{BB962C8B-B14F-4D97-AF65-F5344CB8AC3E}">
        <p14:creationId xmlns:p14="http://schemas.microsoft.com/office/powerpoint/2010/main" val="1922039146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E49B3F28-5187-A38E-FE10-365BBF44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48680"/>
            <a:ext cx="7992888" cy="5577483"/>
          </a:xfrm>
        </p:spPr>
        <p:txBody>
          <a:bodyPr>
            <a:normAutofit lnSpcReduction="10000"/>
          </a:bodyPr>
          <a:lstStyle/>
          <a:p>
            <a:r>
              <a:rPr lang="id-ID" b="1" dirty="0"/>
              <a:t>Kesimpulan</a:t>
            </a:r>
          </a:p>
          <a:p>
            <a:r>
              <a:rPr lang="id-ID" dirty="0"/>
              <a:t>Pengembangan Desa Wisata </a:t>
            </a:r>
            <a:r>
              <a:rPr lang="id-ID" dirty="0" err="1"/>
              <a:t>Candirejo</a:t>
            </a:r>
            <a:r>
              <a:rPr lang="id-ID" dirty="0"/>
              <a:t> </a:t>
            </a:r>
            <a:r>
              <a:rPr lang="id-ID" b="1" dirty="0"/>
              <a:t>sangat layak</a:t>
            </a:r>
            <a:r>
              <a:rPr lang="id-ID" dirty="0"/>
              <a:t> dilaksanakan. Proyek ini tidak hanya memberi manfaat ekonomi, tetapi juga mendorong pemberdayaan masyarakat, memperkuat identitas budaya, dan menjaga kelestarian lingkungan.</a:t>
            </a:r>
            <a:endParaRPr lang="en-US" dirty="0"/>
          </a:p>
          <a:p>
            <a:r>
              <a:rPr lang="id-ID" b="1" dirty="0"/>
              <a:t>Rekomendasi</a:t>
            </a:r>
          </a:p>
          <a:p>
            <a:r>
              <a:rPr lang="id-ID" dirty="0"/>
              <a:t>Pemerintah daerah perlu mendukung promosi terpadu dengan Candi Borobudur.</a:t>
            </a:r>
          </a:p>
          <a:p>
            <a:r>
              <a:rPr lang="id-ID" dirty="0"/>
              <a:t>Masyarakat perlu pelatihan dalam manajemen </a:t>
            </a:r>
            <a:r>
              <a:rPr lang="id-ID" dirty="0" err="1"/>
              <a:t>homestay</a:t>
            </a:r>
            <a:r>
              <a:rPr lang="id-ID" dirty="0"/>
              <a:t>, bahasa asing, dan pemasaran digital.</a:t>
            </a:r>
          </a:p>
          <a:p>
            <a:r>
              <a:rPr lang="id-ID" dirty="0"/>
              <a:t>Penerapan standar kebersihan dan pelayanan wisata berbasis komunitas agar bisa bersaing secara global.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58008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8EC21F22-1C3A-DE34-1659-A21AA5744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400"/>
              <a:t>Jadi, bedanya dengan </a:t>
            </a:r>
            <a:r>
              <a:rPr lang="id-ID" sz="2400" err="1"/>
              <a:t>resort</a:t>
            </a:r>
            <a:r>
              <a:rPr lang="id-ID" sz="2400"/>
              <a:t> di Bali adalah:</a:t>
            </a:r>
          </a:p>
          <a:p>
            <a:pPr>
              <a:lnSpc>
                <a:spcPct val="90000"/>
              </a:lnSpc>
            </a:pPr>
            <a:r>
              <a:rPr lang="id-ID" sz="2400" b="1"/>
              <a:t>Resort Bali</a:t>
            </a:r>
            <a:r>
              <a:rPr lang="id-ID" sz="2400"/>
              <a:t> → fokus pada </a:t>
            </a:r>
            <a:r>
              <a:rPr lang="id-ID" sz="2400" i="1"/>
              <a:t>profit investor</a:t>
            </a:r>
            <a:r>
              <a:rPr lang="id-ID" sz="2400"/>
              <a:t> dengan tetap memperhatikan keberlanjutan.</a:t>
            </a:r>
          </a:p>
          <a:p>
            <a:pPr>
              <a:lnSpc>
                <a:spcPct val="90000"/>
              </a:lnSpc>
            </a:pPr>
            <a:r>
              <a:rPr lang="id-ID" sz="2400" b="1"/>
              <a:t>Desa Wisata</a:t>
            </a:r>
            <a:r>
              <a:rPr lang="id-ID" sz="2400"/>
              <a:t> → fokus pada </a:t>
            </a:r>
            <a:r>
              <a:rPr lang="id-ID" sz="2400" i="1"/>
              <a:t>pemberdayaan masyarakat</a:t>
            </a:r>
            <a:r>
              <a:rPr lang="id-ID" sz="2400"/>
              <a:t> dan pelestarian budaya dengan dukungan pemerintah.</a:t>
            </a:r>
            <a:endParaRPr lang="en-US" sz="2400"/>
          </a:p>
          <a:p>
            <a:pPr>
              <a:lnSpc>
                <a:spcPct val="90000"/>
              </a:lnSpc>
            </a:pPr>
            <a:endParaRPr lang="id-ID" sz="2400"/>
          </a:p>
          <a:p>
            <a:pPr>
              <a:lnSpc>
                <a:spcPct val="90000"/>
              </a:lnSpc>
            </a:pPr>
            <a:endParaRPr lang="id-ID" sz="2400"/>
          </a:p>
        </p:txBody>
      </p:sp>
      <p:pic>
        <p:nvPicPr>
          <p:cNvPr id="8194" name="Picture 2" descr="Menparekraf Berharap Desa Wisata Bangkitkan Ekonomi Pedesaan">
            <a:extLst>
              <a:ext uri="{FF2B5EF4-FFF2-40B4-BE49-F238E27FC236}">
                <a16:creationId xmlns:a16="http://schemas.microsoft.com/office/drawing/2014/main" id="{293F3C68-3BD9-E50B-AECF-51322CDE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r="28043" b="-1"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08672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r>
              <a:rPr lang="id-ID" sz="4000" b="1" dirty="0">
                <a:sym typeface="Wingdings" panose="05000000000000000000" pitchFamily="2" charset="2"/>
              </a:rPr>
              <a:t> </a:t>
            </a: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2" name="AutoShape 2" descr="Keluaran gambar">
            <a:extLst>
              <a:ext uri="{FF2B5EF4-FFF2-40B4-BE49-F238E27FC236}">
                <a16:creationId xmlns:a16="http://schemas.microsoft.com/office/drawing/2014/main" id="{0402FBF3-BA90-3B98-C57A-0153FAB35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TAHAPAN STUDY KELAYAKAN BISNIS PARIWISATA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EAE1D7F4-34ED-5E58-FC93-6CBBEC2B3BC3}"/>
              </a:ext>
            </a:extLst>
          </p:cNvPr>
          <p:cNvSpPr txBox="1"/>
          <p:nvPr/>
        </p:nvSpPr>
        <p:spPr>
          <a:xfrm>
            <a:off x="827584" y="1556792"/>
            <a:ext cx="7434826" cy="6145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1. </a:t>
            </a:r>
            <a:r>
              <a:rPr lang="id-ID" sz="2400" b="1" dirty="0"/>
              <a:t>Penemuan Gagasan Usaha (</a:t>
            </a:r>
            <a:r>
              <a:rPr lang="id-ID" sz="2400" b="1" dirty="0" err="1"/>
              <a:t>Idea</a:t>
            </a:r>
            <a:r>
              <a:rPr lang="id-ID" sz="2400" b="1" dirty="0"/>
              <a:t> </a:t>
            </a:r>
            <a:r>
              <a:rPr lang="id-ID" sz="2400" b="1" dirty="0" err="1"/>
              <a:t>Generation</a:t>
            </a:r>
            <a:r>
              <a:rPr lang="id-ID" sz="2400" b="1" dirty="0"/>
              <a:t>)</a:t>
            </a:r>
            <a:endParaRPr lang="id-ID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</a:t>
            </a:r>
            <a:r>
              <a:rPr lang="id-ID" sz="2400" dirty="0"/>
              <a:t>Mengidentifikasi peluang bisnis pariwisata (misalnya hotel, desa wisata, biro perjalanan).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</a:t>
            </a:r>
            <a:r>
              <a:rPr lang="id-ID" sz="2400" dirty="0"/>
              <a:t>Menilai potensi daya tarik dan tren pariwisata.</a:t>
            </a:r>
            <a:endParaRPr lang="en-US" sz="2400" dirty="0"/>
          </a:p>
          <a:p>
            <a:r>
              <a:rPr lang="en-US" sz="2400" b="1" dirty="0"/>
              <a:t>2. </a:t>
            </a:r>
            <a:r>
              <a:rPr lang="id-ID" sz="2400" b="1" dirty="0"/>
              <a:t>Penyaringan Gagasan (</a:t>
            </a:r>
            <a:r>
              <a:rPr lang="id-ID" sz="2400" b="1" dirty="0" err="1"/>
              <a:t>Screening</a:t>
            </a:r>
            <a:r>
              <a:rPr lang="id-ID" sz="2400" b="1" dirty="0"/>
              <a:t>)</a:t>
            </a:r>
            <a:endParaRPr lang="id-ID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Memilah ide bisnis mana yang realistis.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Menyaring berdasarkan faktor lokasi, modal, peraturan, dan dukungan masyarakat.</a:t>
            </a:r>
            <a:endParaRPr lang="en-US" sz="2400" dirty="0"/>
          </a:p>
          <a:p>
            <a:r>
              <a:rPr lang="en-US" sz="2400" b="1" dirty="0"/>
              <a:t>3. </a:t>
            </a:r>
            <a:r>
              <a:rPr lang="id-ID" sz="2400" b="1" dirty="0"/>
              <a:t>Penyusunan Studi Pendahuluan (</a:t>
            </a:r>
            <a:r>
              <a:rPr lang="id-ID" sz="2400" b="1" dirty="0" err="1"/>
              <a:t>Preliminary</a:t>
            </a:r>
            <a:r>
              <a:rPr lang="id-ID" sz="2400" b="1" dirty="0"/>
              <a:t> </a:t>
            </a:r>
            <a:r>
              <a:rPr lang="id-ID" sz="2400" b="1" dirty="0" err="1"/>
              <a:t>Feasibility</a:t>
            </a:r>
            <a:r>
              <a:rPr lang="id-ID" sz="2400" b="1" dirty="0"/>
              <a:t> Study)</a:t>
            </a:r>
            <a:endParaRPr lang="id-ID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Analisis awal pasar, teknis, finansial, dan hukum.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Menentukan apakah ide layak dilanjutkan ke studi mendalam.</a:t>
            </a:r>
            <a:endParaRPr lang="en-US" sz="2400" dirty="0"/>
          </a:p>
          <a:p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498269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5510C7DB-3912-D5D2-9759-64E593283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20688"/>
            <a:ext cx="7776864" cy="55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4. </a:t>
            </a:r>
            <a:r>
              <a:rPr lang="id-ID" b="1" dirty="0"/>
              <a:t>Studi Kelayakan Lengkap (</a:t>
            </a:r>
            <a:r>
              <a:rPr lang="id-ID" b="1" dirty="0" err="1"/>
              <a:t>Comprehensive</a:t>
            </a:r>
            <a:r>
              <a:rPr lang="id-ID" b="1" dirty="0"/>
              <a:t> </a:t>
            </a:r>
            <a:r>
              <a:rPr lang="id-ID" b="1" dirty="0" err="1"/>
              <a:t>Feasibility</a:t>
            </a:r>
            <a:r>
              <a:rPr lang="id-ID" b="1" dirty="0"/>
              <a:t> Study)</a:t>
            </a:r>
            <a:endParaRPr lang="id-ID" dirty="0"/>
          </a:p>
          <a:p>
            <a:r>
              <a:rPr lang="id-ID" dirty="0"/>
              <a:t>Analisis mendalam semua aspek (pasar, teknis, finansial, hukum, sosial budaya, lingkungan).</a:t>
            </a:r>
          </a:p>
          <a:p>
            <a:r>
              <a:rPr lang="id-ID" dirty="0"/>
              <a:t>Menggunakan data kuantitatif &amp; kualitatif.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id-ID" b="1" dirty="0"/>
              <a:t>Evaluasi &amp; Analisis Hasil</a:t>
            </a:r>
            <a:endParaRPr lang="id-ID" dirty="0"/>
          </a:p>
          <a:p>
            <a:r>
              <a:rPr lang="id-ID" dirty="0"/>
              <a:t>Menghitung proyeksi keuntungan (NPV, IRR, </a:t>
            </a:r>
            <a:r>
              <a:rPr lang="id-ID" dirty="0" err="1"/>
              <a:t>Payback</a:t>
            </a:r>
            <a:r>
              <a:rPr lang="id-ID" dirty="0"/>
              <a:t> </a:t>
            </a:r>
            <a:r>
              <a:rPr lang="id-ID" dirty="0" err="1"/>
              <a:t>Period</a:t>
            </a:r>
            <a:r>
              <a:rPr lang="id-ID" dirty="0"/>
              <a:t>).</a:t>
            </a:r>
          </a:p>
          <a:p>
            <a:r>
              <a:rPr lang="id-ID" dirty="0"/>
              <a:t>Mengukur dampak sosial, budaya, dan lingkungan.</a:t>
            </a:r>
          </a:p>
          <a:p>
            <a:r>
              <a:rPr lang="id-ID" dirty="0"/>
              <a:t>Menilai risiko bisnis.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6. </a:t>
            </a:r>
            <a:r>
              <a:rPr lang="id-ID" b="1" dirty="0"/>
              <a:t>Pengambilan Keputusan</a:t>
            </a:r>
            <a:endParaRPr lang="id-ID" dirty="0"/>
          </a:p>
          <a:p>
            <a:r>
              <a:rPr lang="id-ID" dirty="0"/>
              <a:t>Menentukan apakah proyek </a:t>
            </a:r>
            <a:r>
              <a:rPr lang="id-ID" b="1" dirty="0"/>
              <a:t>layak dilaksanakan</a:t>
            </a:r>
            <a:r>
              <a:rPr lang="id-ID" dirty="0"/>
              <a:t>, </a:t>
            </a:r>
            <a:r>
              <a:rPr lang="id-ID" b="1" dirty="0"/>
              <a:t>perlu ditunda/dimodifikasi</a:t>
            </a:r>
            <a:r>
              <a:rPr lang="id-ID" dirty="0"/>
              <a:t>, atau </a:t>
            </a:r>
            <a:r>
              <a:rPr lang="id-ID" b="1" dirty="0"/>
              <a:t>ditolak</a:t>
            </a:r>
            <a:r>
              <a:rPr lang="id-ID" dirty="0"/>
              <a:t>.</a:t>
            </a:r>
            <a:endParaRPr lang="en-US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6123467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6F360CB3-6161-9A76-352C-42F1C46F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764704"/>
            <a:ext cx="7848872" cy="53614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7. </a:t>
            </a:r>
            <a:r>
              <a:rPr lang="id-ID" b="1" dirty="0"/>
              <a:t>Implementasi &amp; </a:t>
            </a:r>
            <a:r>
              <a:rPr lang="id-ID" b="1" dirty="0" err="1"/>
              <a:t>Monitoring</a:t>
            </a:r>
            <a:endParaRPr lang="id-ID" dirty="0"/>
          </a:p>
          <a:p>
            <a:r>
              <a:rPr lang="id-ID" dirty="0"/>
              <a:t>Jika layak, dilanjutkan dengan pembangunan usaha.</a:t>
            </a:r>
          </a:p>
          <a:p>
            <a:r>
              <a:rPr lang="id-ID" dirty="0" err="1"/>
              <a:t>Monitoring</a:t>
            </a:r>
            <a:r>
              <a:rPr lang="id-ID" dirty="0"/>
              <a:t> dilakukan agar sesuai dengan rencana, termasuk </a:t>
            </a:r>
            <a:r>
              <a:rPr lang="id-ID" dirty="0" err="1"/>
              <a:t>mitigasi</a:t>
            </a:r>
            <a:r>
              <a:rPr lang="id-ID" dirty="0"/>
              <a:t> risiko dan evaluasi dampak.</a:t>
            </a:r>
            <a:endParaRPr lang="en-US" dirty="0"/>
          </a:p>
          <a:p>
            <a:r>
              <a:rPr lang="id-ID" b="1" dirty="0"/>
              <a:t>Singkatnya:</a:t>
            </a:r>
            <a:endParaRPr lang="id-ID" dirty="0"/>
          </a:p>
          <a:p>
            <a:r>
              <a:rPr lang="id-ID" b="1" dirty="0"/>
              <a:t>Ruang lingkup</a:t>
            </a:r>
            <a:r>
              <a:rPr lang="id-ID" dirty="0"/>
              <a:t> = aspek apa saja yang diteliti.</a:t>
            </a:r>
          </a:p>
          <a:p>
            <a:r>
              <a:rPr lang="id-ID" b="1" dirty="0"/>
              <a:t>Tahapan</a:t>
            </a:r>
            <a:r>
              <a:rPr lang="id-ID" dirty="0"/>
              <a:t> = langkah-langkah proses studi kelayakan sampai ke pengambilan keputusan.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89844810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4D55C394-60FA-E537-33A9-E8CD1CA55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433467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>
                <a:solidFill>
                  <a:srgbClr val="FF0000"/>
                </a:solidFill>
              </a:rPr>
              <a:t>Contoh Tahapan Studi Kelayakan Bisnis Pariwisata</a:t>
            </a:r>
          </a:p>
          <a:p>
            <a:pPr marL="0" indent="0" algn="ctr">
              <a:buNone/>
            </a:pPr>
            <a:r>
              <a:rPr lang="id-ID" dirty="0"/>
              <a:t>(Studi Kasus: Pembangunan </a:t>
            </a:r>
            <a:r>
              <a:rPr lang="id-ID" i="1" dirty="0"/>
              <a:t>Eco-Resort</a:t>
            </a:r>
            <a:r>
              <a:rPr lang="id-ID" dirty="0"/>
              <a:t> di Lombok)</a:t>
            </a:r>
          </a:p>
          <a:p>
            <a:pPr marL="0" indent="0">
              <a:buNone/>
            </a:pPr>
            <a:r>
              <a:rPr lang="id-ID" b="1" dirty="0"/>
              <a:t>1. Penemuan Gagasan Usaha</a:t>
            </a:r>
          </a:p>
          <a:p>
            <a:r>
              <a:rPr lang="id-ID" dirty="0"/>
              <a:t>Ide: Membangun </a:t>
            </a:r>
            <a:r>
              <a:rPr lang="id-ID" i="1" dirty="0"/>
              <a:t>eco-</a:t>
            </a:r>
            <a:r>
              <a:rPr lang="id-ID" i="1" dirty="0" err="1"/>
              <a:t>resort</a:t>
            </a:r>
            <a:r>
              <a:rPr lang="id-ID" dirty="0"/>
              <a:t> di Lombok dengan konsep ramah lingkungan, menggunakan material lokal, tenaga kerja lokal, dan energi terbarukan.</a:t>
            </a:r>
          </a:p>
          <a:p>
            <a:r>
              <a:rPr lang="id-ID" dirty="0"/>
              <a:t>Alasan: Tren wisatawan mancanegara mulai mencari </a:t>
            </a:r>
            <a:r>
              <a:rPr lang="id-ID" b="1" dirty="0" err="1"/>
              <a:t>sustainable</a:t>
            </a:r>
            <a:r>
              <a:rPr lang="id-ID" b="1" dirty="0"/>
              <a:t> </a:t>
            </a:r>
            <a:r>
              <a:rPr lang="id-ID" b="1" dirty="0" err="1"/>
              <a:t>tourism</a:t>
            </a:r>
            <a:r>
              <a:rPr lang="id-ID" dirty="0"/>
              <a:t> (wisata berkelanjutan).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783758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A19B23E8-47C0-176D-8A17-8BE8879F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48680"/>
            <a:ext cx="7776864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b="1" dirty="0"/>
              <a:t>2. Penyaringan Gagasan</a:t>
            </a:r>
          </a:p>
          <a:p>
            <a:r>
              <a:rPr lang="id-ID" dirty="0"/>
              <a:t>Lokasi dekat dengan pantai populer di Lombok, akses transportasi cukup baik.</a:t>
            </a:r>
          </a:p>
          <a:p>
            <a:r>
              <a:rPr lang="id-ID" dirty="0"/>
              <a:t>Modal investasi tersedia dari investor swasta.</a:t>
            </a:r>
          </a:p>
          <a:p>
            <a:r>
              <a:rPr lang="id-ID" dirty="0"/>
              <a:t>Peraturan tata ruang memungkinkan pembangunan </a:t>
            </a:r>
            <a:r>
              <a:rPr lang="id-ID" dirty="0" err="1"/>
              <a:t>resort</a:t>
            </a:r>
            <a:r>
              <a:rPr lang="id-ID" dirty="0"/>
              <a:t>.</a:t>
            </a:r>
            <a:br>
              <a:rPr lang="id-ID" dirty="0"/>
            </a:br>
            <a:r>
              <a:rPr lang="id-ID" dirty="0"/>
              <a:t>👉 Hasil: Gagasan lolos ke tahap berikutnya.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b="1" dirty="0"/>
              <a:t>3. Studi Pendahuluan</a:t>
            </a:r>
          </a:p>
          <a:p>
            <a:r>
              <a:rPr lang="id-ID" dirty="0"/>
              <a:t>Pasar: Tren wisatawan asing meningkat di NTB, terutama setelah </a:t>
            </a:r>
            <a:r>
              <a:rPr lang="id-ID" dirty="0" err="1"/>
              <a:t>MotoGP</a:t>
            </a:r>
            <a:r>
              <a:rPr lang="id-ID" dirty="0"/>
              <a:t> Mandalika.</a:t>
            </a:r>
          </a:p>
          <a:p>
            <a:r>
              <a:rPr lang="id-ID" dirty="0"/>
              <a:t>Kompetitor: Ada beberapa hotel besar, tetapi sedikit yang berbasis </a:t>
            </a:r>
            <a:r>
              <a:rPr lang="id-ID" i="1" dirty="0"/>
              <a:t>eco-</a:t>
            </a:r>
            <a:r>
              <a:rPr lang="id-ID" i="1" dirty="0" err="1"/>
              <a:t>friendly</a:t>
            </a:r>
            <a:r>
              <a:rPr lang="id-ID" dirty="0"/>
              <a:t>.</a:t>
            </a:r>
          </a:p>
          <a:p>
            <a:r>
              <a:rPr lang="id-ID" dirty="0"/>
              <a:t>Finansial: Perkiraan investasi Rp 50 miliar dengan potensi ROI 12%/tahun.</a:t>
            </a:r>
            <a:br>
              <a:rPr lang="id-ID" dirty="0"/>
            </a:br>
            <a:r>
              <a:rPr lang="id-ID" dirty="0"/>
              <a:t>👉 Hasil: Menunjukkan potensi, layak dilanjutkan.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5028357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F32DBF67-B8DE-82AB-D1FB-986F8DDD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64704"/>
            <a:ext cx="7920880" cy="5361459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4. Studi Kelayakan Lengkap</a:t>
            </a:r>
          </a:p>
          <a:p>
            <a:r>
              <a:rPr lang="id-ID" b="1" dirty="0"/>
              <a:t>Aspek Pasar</a:t>
            </a:r>
            <a:r>
              <a:rPr lang="id-ID" dirty="0"/>
              <a:t>: Wisatawan Eropa &amp; Australia cenderung memilih </a:t>
            </a:r>
            <a:r>
              <a:rPr lang="id-ID" i="1" dirty="0"/>
              <a:t>eco-</a:t>
            </a:r>
            <a:r>
              <a:rPr lang="id-ID" i="1" dirty="0" err="1"/>
              <a:t>resort</a:t>
            </a:r>
            <a:r>
              <a:rPr lang="id-ID" dirty="0"/>
              <a:t>. Segmentasi jelas.</a:t>
            </a:r>
          </a:p>
          <a:p>
            <a:r>
              <a:rPr lang="id-ID" b="1" dirty="0"/>
              <a:t>Aspek Teknis</a:t>
            </a:r>
            <a:r>
              <a:rPr lang="id-ID" dirty="0"/>
              <a:t>: Lahan 2 hektar, akses jalan baik, listrik dan air tersedia. Resort didesain 40 kamar + restoran + pusat yoga.</a:t>
            </a:r>
          </a:p>
          <a:p>
            <a:r>
              <a:rPr lang="id-ID" b="1" dirty="0"/>
              <a:t>Aspek Manajemen &amp; SDM</a:t>
            </a:r>
            <a:r>
              <a:rPr lang="id-ID" dirty="0"/>
              <a:t>: Struktur organisasi dibuat. 70% tenaga kerja direncanakan dari masyarakat lokal.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17978730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1991</Words>
  <Application>Microsoft Office PowerPoint</Application>
  <PresentationFormat>Tampilan Layar (4:3)</PresentationFormat>
  <Paragraphs>188</Paragraphs>
  <Slides>33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yusminar wahyuningsih</cp:lastModifiedBy>
  <cp:revision>445</cp:revision>
  <cp:lastPrinted>2017-08-29T02:54:51Z</cp:lastPrinted>
  <dcterms:created xsi:type="dcterms:W3CDTF">2010-04-18T12:06:30Z</dcterms:created>
  <dcterms:modified xsi:type="dcterms:W3CDTF">2025-08-31T05:40:14Z</dcterms:modified>
</cp:coreProperties>
</file>