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5889C1-CE4D-4306-ABAA-94F91D76ABA9}" type="datetimeFigureOut">
              <a:rPr lang="en-ID" smtClean="0"/>
              <a:t>01/10/2025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3CF48-65E5-4FDA-B3F1-E2AAED87591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96462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3CF48-65E5-4FDA-B3F1-E2AAED87591C}" type="slidenum">
              <a:rPr lang="en-ID" smtClean="0"/>
              <a:t>12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9545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F6E9E-98FD-4B86-64F4-4F99EE696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0DFBDC-D63F-761B-AA49-5C9336308E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9E26F-670A-4D21-747F-F5ECCFE8D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B618-DAFA-4074-80EE-DBF8E2189AFC}" type="datetimeFigureOut">
              <a:rPr lang="en-ID" smtClean="0"/>
              <a:t>01/10/2025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1607A-11FA-11C7-6D32-01DA2FEB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2F4FC-AA62-AD12-66B0-3C5F7EF5E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BA2A-C389-4678-99AE-3BF984FCD34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64847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283BE-BD4D-D5EE-9814-E7D17B85F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A5C3CF-50D1-D22F-4E1A-350213A7FE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3D2C4-A902-47BA-03E0-5FF14B43E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B618-DAFA-4074-80EE-DBF8E2189AFC}" type="datetimeFigureOut">
              <a:rPr lang="en-ID" smtClean="0"/>
              <a:t>01/10/2025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9E006-3A10-2EAF-F1F8-966ECBF34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14334-B3A0-99C8-93D9-A655808BA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BA2A-C389-4678-99AE-3BF984FCD34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68433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9C7CD8-9042-3EB7-4980-5CE282F57E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59395D-436F-8CE5-AA55-518E370866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674EE-C13E-8108-BC79-4000B98F4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B618-DAFA-4074-80EE-DBF8E2189AFC}" type="datetimeFigureOut">
              <a:rPr lang="en-ID" smtClean="0"/>
              <a:t>01/10/2025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C49BC-0C8D-25E7-AD0C-D93B54CF4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BFC99-B2E6-DEA0-CAE4-EA021BE07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BA2A-C389-4678-99AE-3BF984FCD34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75649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18651-6A91-DE2F-F24A-D5F327B52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13F2D-DD8F-8647-C8DF-EB7103C9F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1C958-E82F-5349-384B-97D6AE9A1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B618-DAFA-4074-80EE-DBF8E2189AFC}" type="datetimeFigureOut">
              <a:rPr lang="en-ID" smtClean="0"/>
              <a:t>01/10/2025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A5CE2-BA78-9DEE-F30F-68E4805F2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E259A-27E0-A5FC-B243-95F02A0BD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BA2A-C389-4678-99AE-3BF984FCD34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66211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DFD89-A39E-2782-3EF0-D2744C1E0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17799-B180-4657-0CDC-AD60F8A4B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D1782-91EE-EC01-B79C-2B7A2C935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B618-DAFA-4074-80EE-DBF8E2189AFC}" type="datetimeFigureOut">
              <a:rPr lang="en-ID" smtClean="0"/>
              <a:t>01/10/2025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88E4F-649F-0D37-D36F-48970F9FA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AD29C-C721-4C7B-C66F-2FDD06370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BA2A-C389-4678-99AE-3BF984FCD34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65661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89E9F-D9B5-3C31-E03C-F8C303F9E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93119-083F-D0D9-6424-E06B2A5AD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7509F5-00A3-D8CD-69F0-9867F18DA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8EDE-3DD7-7C06-7D1B-DDCEB508F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B618-DAFA-4074-80EE-DBF8E2189AFC}" type="datetimeFigureOut">
              <a:rPr lang="en-ID" smtClean="0"/>
              <a:t>01/10/2025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0F51AD-07F5-5E78-B3E5-9C9CF7245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B316A5-22E0-713A-2564-59BA3EA05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BA2A-C389-4678-99AE-3BF984FCD34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23949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39027-2F24-3445-3E4C-ED1F9C25C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28EA1A-29BE-A85E-1BD8-4F8B80CD2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B1ABEB-D2BC-1043-243C-632C141A2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48CD58-B637-E9D2-3CC8-D75AE20ECE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FE469-F2A4-1441-5F2A-1C8699863D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39253F-74D0-029A-A633-AFBD63ADD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B618-DAFA-4074-80EE-DBF8E2189AFC}" type="datetimeFigureOut">
              <a:rPr lang="en-ID" smtClean="0"/>
              <a:t>01/10/2025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1F64E6-D007-035E-7C32-D373AB669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B557C6-4072-671B-D225-6D128E3C3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BA2A-C389-4678-99AE-3BF984FCD34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75564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5FCE6-21CA-5DE3-DE07-E300D7FD7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DB3032-165B-8629-3328-26C724DF3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B618-DAFA-4074-80EE-DBF8E2189AFC}" type="datetimeFigureOut">
              <a:rPr lang="en-ID" smtClean="0"/>
              <a:t>01/10/2025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54391E-3BF9-BCC3-7F7A-06F7A7AB1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AA5A90-4684-BFD8-E80C-33E26770F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BA2A-C389-4678-99AE-3BF984FCD34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35630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DC8F3E-2DE5-055C-D7C6-2E4F4EC69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B618-DAFA-4074-80EE-DBF8E2189AFC}" type="datetimeFigureOut">
              <a:rPr lang="en-ID" smtClean="0"/>
              <a:t>01/10/2025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B2C7B0-3519-C50D-3902-C4ABED964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6FC2DE-4388-52B8-19CA-1539914D9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BA2A-C389-4678-99AE-3BF984FCD34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16470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BE882-E751-ADF4-DBA1-5F1CB090C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1DBF2-5964-19F6-AF86-F1F1759B9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955B18-F7DA-B38F-5536-717E2D7A04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286B68-7E65-AA4E-AEEE-F2B8D6EE9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B618-DAFA-4074-80EE-DBF8E2189AFC}" type="datetimeFigureOut">
              <a:rPr lang="en-ID" smtClean="0"/>
              <a:t>01/10/2025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FDFA1-7638-C6BB-3099-57D21E484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3C54C0-0FF6-160A-F8CE-489B738A6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BA2A-C389-4678-99AE-3BF984FCD34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46713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B5CB7-3236-F546-2C5E-6D382DBE8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135BA9-6A39-603C-749D-A91B26AB9E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914D31-84B6-867F-F3F8-F804E649D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A4B7C4-0D6F-B6EC-58A1-7B3CDAFF6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B618-DAFA-4074-80EE-DBF8E2189AFC}" type="datetimeFigureOut">
              <a:rPr lang="en-ID" smtClean="0"/>
              <a:t>01/10/2025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219E70-02AE-3FFE-1C5C-7920D095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772BCC-90E8-8B40-9AA6-73C89EA6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BA2A-C389-4678-99AE-3BF984FCD34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2839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067D9C-AEB7-416D-8C74-A609CFB45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465866-1BD6-C902-A4D9-A26A92D35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E5E37-8520-AFCC-78B8-89D378A007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AB618-DAFA-4074-80EE-DBF8E2189AFC}" type="datetimeFigureOut">
              <a:rPr lang="en-ID" smtClean="0"/>
              <a:t>01/10/2025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7CF4F-CA04-2E71-8ADB-33466F4F9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AEFFD-B9E0-AD34-D2CC-2BA5D999C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4BA2A-C389-4678-99AE-3BF984FCD34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0966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61E2BA-CD74-BA8F-E4F9-AED136621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B8F013-0D1E-2257-535D-0A51FC78AC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8552" y="2618232"/>
            <a:ext cx="9144000" cy="2387600"/>
          </a:xfrm>
        </p:spPr>
        <p:txBody>
          <a:bodyPr/>
          <a:lstStyle/>
          <a:p>
            <a:r>
              <a:rPr lang="en-US" b="1" dirty="0" err="1">
                <a:solidFill>
                  <a:srgbClr val="FFC000"/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Konsep</a:t>
            </a:r>
            <a:r>
              <a:rPr lang="en-US" b="1" dirty="0">
                <a:solidFill>
                  <a:srgbClr val="FFC000"/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 Dasar </a:t>
            </a:r>
            <a:r>
              <a:rPr lang="en-US" b="1" dirty="0" err="1">
                <a:solidFill>
                  <a:srgbClr val="FFC000"/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Keamanan</a:t>
            </a:r>
            <a:r>
              <a:rPr lang="en-US" b="1" dirty="0">
                <a:solidFill>
                  <a:srgbClr val="FFC000"/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 Data</a:t>
            </a:r>
            <a:endParaRPr lang="en-ID" b="1" dirty="0">
              <a:solidFill>
                <a:srgbClr val="FFC000"/>
              </a:solidFill>
              <a:latin typeface="Cascadia Mono SemiBold" panose="020B0609020000020004" pitchFamily="49" charset="0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BAC122-C64E-A8C2-4F2F-619D061F40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450629"/>
            <a:ext cx="9144000" cy="38474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>
                <a:solidFill>
                  <a:srgbClr val="00B050"/>
                </a:solidFill>
              </a:rPr>
              <a:t>Part </a:t>
            </a:r>
            <a:r>
              <a:rPr lang="en-US" dirty="0">
                <a:solidFill>
                  <a:srgbClr val="00B050"/>
                </a:solidFill>
              </a:rPr>
              <a:t>1</a:t>
            </a:r>
            <a:endParaRPr lang="en-ID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5F5B2D-B5A8-BDD3-1417-DAD8010FD0A4}"/>
              </a:ext>
            </a:extLst>
          </p:cNvPr>
          <p:cNvSpPr txBox="1"/>
          <p:nvPr/>
        </p:nvSpPr>
        <p:spPr>
          <a:xfrm>
            <a:off x="9354312" y="6412170"/>
            <a:ext cx="2898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highlight>
                  <a:srgbClr val="00FF00"/>
                </a:highlight>
                <a:latin typeface="Arial Black" panose="020B0A04020102020204" pitchFamily="34" charset="0"/>
              </a:rPr>
              <a:t>Keamanan</a:t>
            </a:r>
            <a:r>
              <a:rPr lang="en-US" sz="2400" b="1" dirty="0">
                <a:highlight>
                  <a:srgbClr val="FFFF00"/>
                </a:highlight>
                <a:latin typeface="Arial Black" panose="020B0A04020102020204" pitchFamily="34" charset="0"/>
              </a:rPr>
              <a:t> </a:t>
            </a:r>
            <a:r>
              <a:rPr lang="en-US" sz="2400" b="1" dirty="0">
                <a:highlight>
                  <a:srgbClr val="00FF00"/>
                </a:highlight>
                <a:latin typeface="Arial Black" panose="020B0A04020102020204" pitchFamily="34" charset="0"/>
              </a:rPr>
              <a:t>Data</a:t>
            </a:r>
            <a:endParaRPr lang="en-ID" sz="2400" b="1" dirty="0">
              <a:highlight>
                <a:srgbClr val="00FF00"/>
              </a:highlight>
              <a:latin typeface="Arial Black" panose="020B0A040201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BDA3DA-B388-B623-70E4-738DE8E0D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-64009"/>
            <a:ext cx="758952" cy="8623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8143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C407896-8A8B-FCA2-A417-ECF0B62DC9EE}"/>
              </a:ext>
            </a:extLst>
          </p:cNvPr>
          <p:cNvSpPr txBox="1"/>
          <p:nvPr/>
        </p:nvSpPr>
        <p:spPr>
          <a:xfrm>
            <a:off x="6302502" y="1898827"/>
            <a:ext cx="30975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b="1" dirty="0" err="1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Kontrol</a:t>
            </a:r>
            <a:r>
              <a:rPr lang="en-ID" sz="2400" b="1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Akses</a:t>
            </a:r>
          </a:p>
          <a:p>
            <a:r>
              <a:rPr lang="en-ID" sz="2400" b="1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(Access Control)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A3CD7C-3470-BF0D-E032-B546A2191E18}"/>
              </a:ext>
            </a:extLst>
          </p:cNvPr>
          <p:cNvSpPr txBox="1"/>
          <p:nvPr/>
        </p:nvSpPr>
        <p:spPr>
          <a:xfrm>
            <a:off x="6302502" y="2815674"/>
            <a:ext cx="491718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/>
              <a:t>kontrol</a:t>
            </a:r>
            <a:r>
              <a:rPr lang="en-ID" dirty="0"/>
              <a:t> </a:t>
            </a:r>
            <a:r>
              <a:rPr lang="en-ID" dirty="0" err="1"/>
              <a:t>akses</a:t>
            </a:r>
            <a:r>
              <a:rPr lang="en-ID" dirty="0"/>
              <a:t> </a:t>
            </a:r>
            <a:r>
              <a:rPr lang="en-ID" dirty="0" err="1"/>
              <a:t>berarti</a:t>
            </a:r>
            <a:r>
              <a:rPr lang="en-ID" dirty="0"/>
              <a:t> </a:t>
            </a:r>
            <a:r>
              <a:rPr lang="en-ID" dirty="0" err="1"/>
              <a:t>akses</a:t>
            </a:r>
            <a:r>
              <a:rPr lang="en-ID" dirty="0"/>
              <a:t> data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sistem</a:t>
            </a:r>
            <a:endParaRPr lang="en-ID" dirty="0"/>
          </a:p>
          <a:p>
            <a:r>
              <a:rPr lang="en-ID" dirty="0" err="1"/>
              <a:t>jaringan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diberikan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orang </a:t>
            </a:r>
            <a:r>
              <a:rPr lang="en-ID" dirty="0" err="1"/>
              <a:t>tertentu</a:t>
            </a:r>
            <a:r>
              <a:rPr lang="en-ID" dirty="0"/>
              <a:t>,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diberikan</a:t>
            </a:r>
            <a:r>
              <a:rPr lang="en-ID" dirty="0"/>
              <a:t> </a:t>
            </a:r>
            <a:r>
              <a:rPr lang="en-ID" dirty="0" err="1"/>
              <a:t>terbatas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beberapa</a:t>
            </a:r>
            <a:r>
              <a:rPr lang="en-ID" dirty="0"/>
              <a:t> orang </a:t>
            </a:r>
            <a:r>
              <a:rPr lang="en-ID" dirty="0" err="1"/>
              <a:t>dengan</a:t>
            </a:r>
            <a:r>
              <a:rPr lang="en-ID" dirty="0"/>
              <a:t> role 4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departemen</a:t>
            </a:r>
            <a:r>
              <a:rPr lang="en-ID" dirty="0"/>
              <a:t> </a:t>
            </a:r>
            <a:r>
              <a:rPr lang="en-ID" dirty="0" err="1"/>
              <a:t>tertentu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. Orang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diberi</a:t>
            </a:r>
            <a:r>
              <a:rPr lang="en-ID" dirty="0"/>
              <a:t> </a:t>
            </a:r>
            <a:r>
              <a:rPr lang="en-ID" dirty="0" err="1"/>
              <a:t>akses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melihatnya</a:t>
            </a:r>
            <a:r>
              <a:rPr lang="en-ID" dirty="0"/>
              <a:t>, </a:t>
            </a:r>
            <a:r>
              <a:rPr lang="en-ID" dirty="0" err="1"/>
              <a:t>apalagi</a:t>
            </a:r>
            <a:r>
              <a:rPr lang="en-ID" dirty="0"/>
              <a:t> </a:t>
            </a:r>
            <a:r>
              <a:rPr lang="en-ID" dirty="0" err="1"/>
              <a:t>pihak</a:t>
            </a:r>
            <a:r>
              <a:rPr lang="en-ID" dirty="0"/>
              <a:t> </a:t>
            </a:r>
            <a:r>
              <a:rPr lang="en-ID" dirty="0" err="1"/>
              <a:t>eksternal</a:t>
            </a:r>
            <a:r>
              <a:rPr lang="en-ID" dirty="0"/>
              <a:t> </a:t>
            </a:r>
            <a:r>
              <a:rPr lang="en-ID" dirty="0" err="1"/>
              <a:t>organisasi</a:t>
            </a:r>
            <a:endParaRPr lang="en-ID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1CCAD3-01F5-1E26-A055-336CA0E147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560"/>
          <a:stretch>
            <a:fillRect/>
          </a:stretch>
        </p:blipFill>
        <p:spPr>
          <a:xfrm>
            <a:off x="615225" y="1993323"/>
            <a:ext cx="5480775" cy="36571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BF79EE-E97E-8AF6-94EE-3E6DD8E19A7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324" t="22612" r="27786" b="22292"/>
          <a:stretch>
            <a:fillRect/>
          </a:stretch>
        </p:blipFill>
        <p:spPr>
          <a:xfrm>
            <a:off x="11332464" y="0"/>
            <a:ext cx="859536" cy="67665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D4E61E6-9946-A817-142A-06225BE30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3600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Prinsip Keamanan Data</a:t>
            </a:r>
            <a:endParaRPr lang="en-ID" sz="3600" dirty="0"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419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696B58-F2A3-8FEF-4097-8DC6AD375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137" y="2045131"/>
            <a:ext cx="5962281" cy="40618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73F451-1314-87B2-10AB-39E3A63031CA}"/>
              </a:ext>
            </a:extLst>
          </p:cNvPr>
          <p:cNvSpPr txBox="1"/>
          <p:nvPr/>
        </p:nvSpPr>
        <p:spPr>
          <a:xfrm>
            <a:off x="7171182" y="2876128"/>
            <a:ext cx="418261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ID" dirty="0" err="1"/>
              <a:t>Prinsip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menyatakan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entitas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diberikan</a:t>
            </a:r>
            <a:r>
              <a:rPr lang="en-ID" dirty="0"/>
              <a:t> </a:t>
            </a:r>
            <a:r>
              <a:rPr lang="en-ID" dirty="0" err="1"/>
              <a:t>hak</a:t>
            </a:r>
            <a:r>
              <a:rPr lang="en-ID" dirty="0"/>
              <a:t> </a:t>
            </a:r>
            <a:r>
              <a:rPr lang="en-ID" dirty="0" err="1"/>
              <a:t>akses</a:t>
            </a:r>
            <a:r>
              <a:rPr lang="en-ID" dirty="0"/>
              <a:t> minimal yang </a:t>
            </a:r>
            <a:r>
              <a:rPr lang="en-ID" dirty="0" err="1"/>
              <a:t>diperlukan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menjalankan</a:t>
            </a:r>
            <a:r>
              <a:rPr lang="en-ID" dirty="0"/>
              <a:t> </a:t>
            </a:r>
            <a:r>
              <a:rPr lang="en-ID" dirty="0" err="1"/>
              <a:t>tugas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fungsi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. Hal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mencegah</a:t>
            </a:r>
            <a:r>
              <a:rPr lang="en-ID" dirty="0"/>
              <a:t> </a:t>
            </a:r>
            <a:r>
              <a:rPr lang="en-ID" dirty="0" err="1"/>
              <a:t>penyalahgunaan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akses</a:t>
            </a:r>
            <a:r>
              <a:rPr lang="en-ID" dirty="0"/>
              <a:t>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sah</a:t>
            </a:r>
            <a:r>
              <a:rPr lang="en-ID" dirty="0"/>
              <a:t>,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entitas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hak</a:t>
            </a:r>
            <a:r>
              <a:rPr lang="en-ID" dirty="0"/>
              <a:t> </a:t>
            </a:r>
            <a:r>
              <a:rPr lang="en-ID" dirty="0" err="1"/>
              <a:t>akses</a:t>
            </a:r>
            <a:r>
              <a:rPr lang="en-ID" dirty="0"/>
              <a:t> yang </a:t>
            </a:r>
            <a:r>
              <a:rPr lang="en-ID" dirty="0" err="1"/>
              <a:t>dibutuhkan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spesifik</a:t>
            </a:r>
            <a:r>
              <a:rPr lang="en-ID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8EDABA-890E-2736-14B9-7B8254112402}"/>
              </a:ext>
            </a:extLst>
          </p:cNvPr>
          <p:cNvSpPr txBox="1"/>
          <p:nvPr/>
        </p:nvSpPr>
        <p:spPr>
          <a:xfrm>
            <a:off x="6906006" y="2045131"/>
            <a:ext cx="60944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b="1" dirty="0" err="1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Kebutuhan</a:t>
            </a:r>
            <a:r>
              <a:rPr lang="en-ID" sz="2400" b="1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Paling </a:t>
            </a:r>
            <a:r>
              <a:rPr lang="en-ID" sz="2400" b="1" dirty="0" err="1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Sedikit</a:t>
            </a:r>
            <a:endParaRPr lang="en-ID" sz="2400" b="1" dirty="0"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  <a:p>
            <a:r>
              <a:rPr lang="en-ID" sz="2400" b="1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(Least Privilege)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0EBCA4-71AD-ED06-45CE-9192ADB044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324" t="22612" r="27786" b="22292"/>
          <a:stretch>
            <a:fillRect/>
          </a:stretch>
        </p:blipFill>
        <p:spPr>
          <a:xfrm>
            <a:off x="11332464" y="0"/>
            <a:ext cx="859536" cy="67665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5B17202-D5BD-B2B5-F491-0ADD6DA18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3600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Prinsip Keamanan Data</a:t>
            </a:r>
            <a:endParaRPr lang="en-ID" sz="3600" dirty="0"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760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AB822A0-8E13-8F81-1CCE-714FF53D13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328" t="21450" r="25640"/>
          <a:stretch>
            <a:fillRect/>
          </a:stretch>
        </p:blipFill>
        <p:spPr>
          <a:xfrm>
            <a:off x="695706" y="2182077"/>
            <a:ext cx="5074920" cy="40252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0D0D81-DB7A-9004-29E5-1E6843371D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083" b="79202"/>
          <a:stretch>
            <a:fillRect/>
          </a:stretch>
        </p:blipFill>
        <p:spPr>
          <a:xfrm>
            <a:off x="1173480" y="5737985"/>
            <a:ext cx="5074920" cy="54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C394C6-82B1-0DD1-96F2-C92FAF19394B}"/>
              </a:ext>
            </a:extLst>
          </p:cNvPr>
          <p:cNvSpPr txBox="1"/>
          <p:nvPr/>
        </p:nvSpPr>
        <p:spPr>
          <a:xfrm>
            <a:off x="6421374" y="1807387"/>
            <a:ext cx="60944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b="1" dirty="0" err="1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Pertahanan</a:t>
            </a:r>
            <a:r>
              <a:rPr lang="en-ID" sz="2400" b="1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Dalam </a:t>
            </a:r>
            <a:r>
              <a:rPr lang="en-ID" sz="2400" b="1" dirty="0" err="1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Kedalaman</a:t>
            </a:r>
            <a:endParaRPr lang="en-ID" sz="2400" b="1" dirty="0"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  <a:p>
            <a:r>
              <a:rPr lang="en-ID" sz="2400" b="1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(</a:t>
            </a:r>
            <a:r>
              <a:rPr lang="en-ID" sz="2400" b="1" dirty="0" err="1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Defense</a:t>
            </a:r>
            <a:r>
              <a:rPr lang="en-ID" sz="2400" b="1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in Depth)</a:t>
            </a:r>
          </a:p>
        </p:txBody>
      </p:sp>
      <p:sp>
        <p:nvSpPr>
          <p:cNvPr id="7" name="AutoShape 2" descr="Image of elements in Defence-in-Depth security strategy">
            <a:extLst>
              <a:ext uri="{FF2B5EF4-FFF2-40B4-BE49-F238E27FC236}">
                <a16:creationId xmlns:a16="http://schemas.microsoft.com/office/drawing/2014/main" id="{3F5A8768-B285-9E0C-E37A-BCD34A95F0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8142C1-A3E0-AC4C-401F-B04143BC0D9C}"/>
              </a:ext>
            </a:extLst>
          </p:cNvPr>
          <p:cNvSpPr txBox="1"/>
          <p:nvPr/>
        </p:nvSpPr>
        <p:spPr>
          <a:xfrm>
            <a:off x="6421374" y="3152662"/>
            <a:ext cx="507492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/>
              <a:t>Prinsip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melibatkan</a:t>
            </a:r>
            <a:r>
              <a:rPr lang="en-ID" dirty="0"/>
              <a:t> </a:t>
            </a:r>
            <a:r>
              <a:rPr lang="en-ID" dirty="0" err="1"/>
              <a:t>penggunaan</a:t>
            </a:r>
            <a:r>
              <a:rPr lang="en-ID" dirty="0"/>
              <a:t> </a:t>
            </a:r>
            <a:r>
              <a:rPr lang="en-ID" dirty="0" err="1"/>
              <a:t>serangkaian</a:t>
            </a:r>
            <a:r>
              <a:rPr lang="en-ID" dirty="0"/>
              <a:t> </a:t>
            </a:r>
            <a:r>
              <a:rPr lang="en-ID" dirty="0" err="1"/>
              <a:t>lapisan</a:t>
            </a:r>
            <a:r>
              <a:rPr lang="en-ID" dirty="0"/>
              <a:t> </a:t>
            </a:r>
            <a:r>
              <a:rPr lang="en-ID" dirty="0" err="1"/>
              <a:t>pertahanan</a:t>
            </a:r>
            <a:r>
              <a:rPr lang="en-ID" dirty="0"/>
              <a:t> dan </a:t>
            </a:r>
            <a:r>
              <a:rPr lang="en-ID" dirty="0" err="1"/>
              <a:t>kontrol</a:t>
            </a:r>
            <a:r>
              <a:rPr lang="en-ID" dirty="0"/>
              <a:t> </a:t>
            </a:r>
            <a:r>
              <a:rPr lang="en-ID" dirty="0" err="1"/>
              <a:t>keamanan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melindungi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dan data. Ini </a:t>
            </a:r>
            <a:r>
              <a:rPr lang="en-ID" dirty="0" err="1"/>
              <a:t>mencakup</a:t>
            </a:r>
            <a:r>
              <a:rPr lang="en-ID" dirty="0"/>
              <a:t> </a:t>
            </a:r>
            <a:r>
              <a:rPr lang="en-ID" dirty="0" err="1"/>
              <a:t>penggunaan</a:t>
            </a:r>
            <a:r>
              <a:rPr lang="en-ID" dirty="0"/>
              <a:t> firewall, </a:t>
            </a:r>
            <a:r>
              <a:rPr lang="en-ID" dirty="0" err="1"/>
              <a:t>deteksi</a:t>
            </a:r>
            <a:r>
              <a:rPr lang="en-ID" dirty="0"/>
              <a:t> </a:t>
            </a:r>
            <a:r>
              <a:rPr lang="en-ID" dirty="0" err="1"/>
              <a:t>serangan</a:t>
            </a:r>
            <a:r>
              <a:rPr lang="en-ID" dirty="0"/>
              <a:t>, </a:t>
            </a:r>
            <a:r>
              <a:rPr lang="en-ID" dirty="0" err="1"/>
              <a:t>enkripsi</a:t>
            </a:r>
            <a:r>
              <a:rPr lang="en-ID" dirty="0"/>
              <a:t>, </a:t>
            </a:r>
            <a:r>
              <a:rPr lang="en-ID" dirty="0" err="1"/>
              <a:t>pembaruan</a:t>
            </a:r>
            <a:r>
              <a:rPr lang="en-ID" dirty="0"/>
              <a:t> </a:t>
            </a:r>
            <a:r>
              <a:rPr lang="en-ID" dirty="0" err="1"/>
              <a:t>perangkat</a:t>
            </a:r>
            <a:r>
              <a:rPr lang="en-ID" dirty="0"/>
              <a:t> </a:t>
            </a:r>
            <a:r>
              <a:rPr lang="en-ID" dirty="0" err="1"/>
              <a:t>lunak</a:t>
            </a:r>
            <a:r>
              <a:rPr lang="en-ID" dirty="0"/>
              <a:t> dan </a:t>
            </a:r>
            <a:r>
              <a:rPr lang="en-ID" dirty="0" err="1"/>
              <a:t>kebijakan</a:t>
            </a:r>
            <a:r>
              <a:rPr lang="en-ID" dirty="0"/>
              <a:t> </a:t>
            </a:r>
            <a:r>
              <a:rPr lang="en-ID" dirty="0" err="1"/>
              <a:t>keamanan</a:t>
            </a:r>
            <a:r>
              <a:rPr lang="en-ID" dirty="0"/>
              <a:t> yang </a:t>
            </a:r>
            <a:r>
              <a:rPr lang="en-ID" dirty="0" err="1"/>
              <a:t>komprehensif</a:t>
            </a:r>
            <a:r>
              <a:rPr lang="en-ID" dirty="0"/>
              <a:t>. </a:t>
            </a:r>
            <a:r>
              <a:rPr lang="en-ID" dirty="0" err="1"/>
              <a:t>Prinsip</a:t>
            </a:r>
            <a:r>
              <a:rPr lang="en-ID" dirty="0"/>
              <a:t> </a:t>
            </a:r>
            <a:r>
              <a:rPr lang="en-ID" dirty="0" err="1"/>
              <a:t>pertahanan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kedalaman</a:t>
            </a:r>
            <a:r>
              <a:rPr lang="en-ID" dirty="0"/>
              <a:t> </a:t>
            </a:r>
            <a:r>
              <a:rPr lang="en-ID" dirty="0" err="1"/>
              <a:t>memastikan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lapisan</a:t>
            </a:r>
            <a:r>
              <a:rPr lang="en-ID" dirty="0"/>
              <a:t> </a:t>
            </a:r>
            <a:r>
              <a:rPr lang="en-ID" dirty="0" err="1"/>
              <a:t>pertahanan</a:t>
            </a:r>
            <a:r>
              <a:rPr lang="en-ID" dirty="0"/>
              <a:t> </a:t>
            </a:r>
            <a:r>
              <a:rPr lang="en-ID" dirty="0" err="1"/>
              <a:t>gagal</a:t>
            </a:r>
            <a:r>
              <a:rPr lang="en-ID" dirty="0"/>
              <a:t>, </a:t>
            </a:r>
            <a:r>
              <a:rPr lang="en-ID" dirty="0" err="1"/>
              <a:t>masih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lapisan</a:t>
            </a:r>
            <a:r>
              <a:rPr lang="en-ID" dirty="0"/>
              <a:t> lain</a:t>
            </a:r>
          </a:p>
          <a:p>
            <a:r>
              <a:rPr lang="en-ID" dirty="0"/>
              <a:t>yang </a:t>
            </a:r>
            <a:r>
              <a:rPr lang="en-ID" dirty="0" err="1"/>
              <a:t>melindungi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CC8A6F-D528-5595-FAD6-836C6F6A7E6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324" t="22612" r="27786" b="22292"/>
          <a:stretch>
            <a:fillRect/>
          </a:stretch>
        </p:blipFill>
        <p:spPr>
          <a:xfrm>
            <a:off x="11332464" y="0"/>
            <a:ext cx="859536" cy="67665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11E4D65-E117-65EE-0DEB-6E282EA6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3600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Prinsip Keamanan Data</a:t>
            </a:r>
            <a:endParaRPr lang="en-ID" sz="3600" dirty="0"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018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A5472-D52C-2B3A-A61C-719BE9180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1F2B0D-127A-BB10-F853-B08C2267F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548" y="-78658"/>
            <a:ext cx="12347252" cy="6936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A42E63-E309-A00D-2ED0-7D52F58D72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46093" y="4931092"/>
            <a:ext cx="1808035" cy="1808035"/>
          </a:xfrm>
        </p:spPr>
      </p:pic>
    </p:spTree>
    <p:extLst>
      <p:ext uri="{BB962C8B-B14F-4D97-AF65-F5344CB8AC3E}">
        <p14:creationId xmlns:p14="http://schemas.microsoft.com/office/powerpoint/2010/main" val="1753319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986C2-279B-E200-38E3-BBE69EABB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3873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err="1"/>
              <a:t>Meningkatnya</a:t>
            </a:r>
            <a:r>
              <a:rPr lang="en-US" sz="2000" dirty="0"/>
              <a:t> </a:t>
            </a:r>
            <a:r>
              <a:rPr lang="en-US" sz="2000" dirty="0" err="1"/>
              <a:t>ancaman</a:t>
            </a:r>
            <a:r>
              <a:rPr lang="en-US" sz="2000" dirty="0"/>
              <a:t> </a:t>
            </a:r>
            <a:r>
              <a:rPr lang="en-US" sz="2000" dirty="0" err="1"/>
              <a:t>keamana</a:t>
            </a:r>
            <a:r>
              <a:rPr lang="en-US" sz="2000" dirty="0"/>
              <a:t> cyber </a:t>
            </a:r>
            <a:r>
              <a:rPr lang="en-US" sz="2000" dirty="0" err="1"/>
              <a:t>menjadi</a:t>
            </a:r>
            <a:r>
              <a:rPr lang="en-US" sz="2000" dirty="0"/>
              <a:t> point </a:t>
            </a:r>
            <a:r>
              <a:rPr lang="en-US" sz="2000" dirty="0" err="1"/>
              <a:t>penting</a:t>
            </a:r>
            <a:r>
              <a:rPr lang="en-US" sz="2000" dirty="0"/>
              <a:t> </a:t>
            </a:r>
            <a:r>
              <a:rPr lang="en-US" sz="2000" dirty="0" err="1"/>
              <a:t>keamanan</a:t>
            </a:r>
            <a:r>
              <a:rPr lang="en-US" sz="2000" dirty="0"/>
              <a:t> data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diabaikan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dianggap</a:t>
            </a:r>
            <a:r>
              <a:rPr lang="en-US" sz="2000" dirty="0"/>
              <a:t> </a:t>
            </a:r>
            <a:r>
              <a:rPr lang="en-US" sz="2000" dirty="0" err="1"/>
              <a:t>sepele</a:t>
            </a:r>
            <a:r>
              <a:rPr lang="en-US" sz="2000" dirty="0"/>
              <a:t>.</a:t>
            </a:r>
          </a:p>
          <a:p>
            <a:pPr lvl="1"/>
            <a:r>
              <a:rPr lang="en-US" sz="1800" dirty="0" err="1"/>
              <a:t>Visibilitas</a:t>
            </a:r>
            <a:r>
              <a:rPr lang="en-US" sz="1800" dirty="0"/>
              <a:t> </a:t>
            </a:r>
            <a:r>
              <a:rPr lang="en-US" sz="1800" dirty="0" err="1"/>
              <a:t>kedalam</a:t>
            </a:r>
            <a:r>
              <a:rPr lang="en-US" sz="1800" dirty="0"/>
              <a:t> </a:t>
            </a:r>
            <a:r>
              <a:rPr lang="en-US" sz="1800" dirty="0" err="1"/>
              <a:t>jenis</a:t>
            </a:r>
            <a:r>
              <a:rPr lang="en-US" sz="1800" dirty="0"/>
              <a:t> data</a:t>
            </a:r>
          </a:p>
          <a:p>
            <a:pPr lvl="1"/>
            <a:r>
              <a:rPr lang="en-US" sz="1800" dirty="0" err="1"/>
              <a:t>Pencegahan</a:t>
            </a:r>
            <a:r>
              <a:rPr lang="en-US" sz="1800" dirty="0"/>
              <a:t> </a:t>
            </a:r>
            <a:r>
              <a:rPr lang="en-US" sz="1800" dirty="0" err="1"/>
              <a:t>penggunaan</a:t>
            </a:r>
            <a:r>
              <a:rPr lang="en-US" sz="1800" dirty="0"/>
              <a:t> data yang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sah</a:t>
            </a:r>
            <a:endParaRPr lang="en-US" sz="1800" dirty="0"/>
          </a:p>
          <a:p>
            <a:pPr lvl="1"/>
            <a:r>
              <a:rPr lang="en-US" sz="1800" dirty="0" err="1"/>
              <a:t>Identifikasi</a:t>
            </a:r>
            <a:r>
              <a:rPr lang="en-US" sz="1800" dirty="0"/>
              <a:t> dan </a:t>
            </a:r>
            <a:r>
              <a:rPr lang="en-US" sz="1800" dirty="0" err="1"/>
              <a:t>mitigasi</a:t>
            </a:r>
            <a:r>
              <a:rPr lang="en-US" sz="1800" dirty="0"/>
              <a:t> </a:t>
            </a:r>
            <a:r>
              <a:rPr lang="en-US" sz="1800" dirty="0" err="1"/>
              <a:t>resiko</a:t>
            </a:r>
            <a:r>
              <a:rPr lang="en-US" sz="1800" dirty="0"/>
              <a:t> </a:t>
            </a:r>
            <a:r>
              <a:rPr lang="en-US" sz="1800" dirty="0" err="1"/>
              <a:t>seputar</a:t>
            </a:r>
            <a:r>
              <a:rPr lang="en-US" sz="1800" dirty="0"/>
              <a:t> data</a:t>
            </a:r>
          </a:p>
          <a:p>
            <a:pPr marL="0" indent="0">
              <a:buNone/>
            </a:pPr>
            <a:r>
              <a:rPr lang="en-US" sz="2000" dirty="0" err="1"/>
              <a:t>Manajemen</a:t>
            </a:r>
            <a:r>
              <a:rPr lang="en-US" sz="2000" dirty="0"/>
              <a:t> data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memandu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merencanakan</a:t>
            </a:r>
            <a:r>
              <a:rPr lang="en-US" sz="2000" dirty="0"/>
              <a:t>, </a:t>
            </a:r>
            <a:r>
              <a:rPr lang="en-US" sz="2000" dirty="0" err="1"/>
              <a:t>mengatur</a:t>
            </a:r>
            <a:r>
              <a:rPr lang="en-US" sz="2000" dirty="0"/>
              <a:t>, dan </a:t>
            </a:r>
            <a:r>
              <a:rPr lang="en-US" sz="2000" dirty="0" err="1"/>
              <a:t>mengendalikan</a:t>
            </a:r>
            <a:r>
              <a:rPr lang="en-US" sz="2000" dirty="0"/>
              <a:t> </a:t>
            </a:r>
            <a:r>
              <a:rPr lang="en-US" sz="2000" dirty="0" err="1"/>
              <a:t>aktivitas</a:t>
            </a:r>
            <a:r>
              <a:rPr lang="en-US" sz="2000" dirty="0"/>
              <a:t> </a:t>
            </a:r>
            <a:r>
              <a:rPr lang="en-US" sz="2000" dirty="0" err="1"/>
              <a:t>keamanan</a:t>
            </a:r>
            <a:r>
              <a:rPr lang="en-US" sz="2000" dirty="0"/>
              <a:t> data.</a:t>
            </a:r>
          </a:p>
          <a:p>
            <a:pPr marL="0" indent="0">
              <a:buNone/>
            </a:pPr>
            <a:r>
              <a:rPr lang="en-US" sz="2000" dirty="0"/>
              <a:t>Data =&gt; </a:t>
            </a:r>
            <a:r>
              <a:rPr lang="en-US" sz="2000" dirty="0" err="1"/>
              <a:t>fakta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berupa</a:t>
            </a:r>
            <a:r>
              <a:rPr lang="en-US" sz="2000" dirty="0"/>
              <a:t> </a:t>
            </a:r>
            <a:r>
              <a:rPr lang="en-US" sz="2000" dirty="0" err="1"/>
              <a:t>teks</a:t>
            </a:r>
            <a:r>
              <a:rPr lang="en-US" sz="2000" dirty="0"/>
              <a:t>, </a:t>
            </a:r>
            <a:r>
              <a:rPr lang="en-US" sz="2000" dirty="0" err="1"/>
              <a:t>angka</a:t>
            </a:r>
            <a:r>
              <a:rPr lang="en-US" sz="2000" dirty="0"/>
              <a:t>, </a:t>
            </a:r>
            <a:r>
              <a:rPr lang="en-US" sz="2000" dirty="0" err="1"/>
              <a:t>gambar</a:t>
            </a:r>
            <a:r>
              <a:rPr lang="en-US" sz="2000" dirty="0"/>
              <a:t>, </a:t>
            </a:r>
            <a:r>
              <a:rPr lang="en-US" sz="2000" dirty="0" err="1"/>
              <a:t>suara</a:t>
            </a:r>
            <a:r>
              <a:rPr lang="en-US" sz="2000" dirty="0"/>
              <a:t>, </a:t>
            </a:r>
            <a:r>
              <a:rPr lang="en-US" sz="2000" dirty="0" err="1"/>
              <a:t>dll</a:t>
            </a:r>
            <a:r>
              <a:rPr lang="en-US" sz="2000" dirty="0"/>
              <a:t> yang </a:t>
            </a:r>
            <a:r>
              <a:rPr lang="en-US" sz="2000" dirty="0" err="1"/>
              <a:t>dikumpulkan</a:t>
            </a:r>
            <a:r>
              <a:rPr lang="en-US" sz="2000" dirty="0"/>
              <a:t>,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dianalisis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pendukung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pengmbilan</a:t>
            </a:r>
            <a:r>
              <a:rPr lang="en-US" sz="2000" dirty="0"/>
              <a:t> </a:t>
            </a:r>
            <a:r>
              <a:rPr lang="en-US" sz="2000" dirty="0" err="1"/>
              <a:t>kepusan</a:t>
            </a:r>
            <a:r>
              <a:rPr lang="en-US" sz="2000" dirty="0"/>
              <a:t>, </a:t>
            </a:r>
            <a:r>
              <a:rPr lang="en-US" sz="2000" dirty="0" err="1"/>
              <a:t>memberika</a:t>
            </a:r>
            <a:r>
              <a:rPr lang="en-US" sz="2000" dirty="0"/>
              <a:t> </a:t>
            </a:r>
            <a:r>
              <a:rPr lang="en-US" sz="2000" dirty="0" err="1"/>
              <a:t>wawasan</a:t>
            </a:r>
            <a:r>
              <a:rPr lang="en-US" sz="2000" dirty="0"/>
              <a:t> dan </a:t>
            </a:r>
            <a:r>
              <a:rPr lang="en-US" sz="2000" dirty="0" err="1"/>
              <a:t>meningkatkan</a:t>
            </a:r>
            <a:r>
              <a:rPr lang="en-US" sz="2000" dirty="0"/>
              <a:t> </a:t>
            </a:r>
            <a:r>
              <a:rPr lang="en-US" sz="2000" dirty="0" err="1"/>
              <a:t>kinerja</a:t>
            </a:r>
            <a:r>
              <a:rPr lang="en-US" sz="2000" dirty="0"/>
              <a:t>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sebuah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yang </a:t>
            </a:r>
            <a:r>
              <a:rPr lang="en-US" sz="2000" dirty="0" err="1"/>
              <a:t>bermakna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dirty="0" err="1"/>
              <a:t>Keamanan</a:t>
            </a:r>
            <a:r>
              <a:rPr lang="en-US" sz="2000" dirty="0"/>
              <a:t> =&gt; </a:t>
            </a:r>
            <a:r>
              <a:rPr lang="en-US" sz="2000" dirty="0" err="1"/>
              <a:t>perlindungan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ancaman</a:t>
            </a:r>
            <a:r>
              <a:rPr lang="en-US" sz="2000" dirty="0"/>
              <a:t>, </a:t>
            </a:r>
            <a:r>
              <a:rPr lang="en-US" sz="2000" dirty="0" err="1"/>
              <a:t>ketersediaan</a:t>
            </a:r>
            <a:r>
              <a:rPr lang="en-US" sz="2000" dirty="0"/>
              <a:t> dan </a:t>
            </a:r>
            <a:r>
              <a:rPr lang="en-US" sz="2000" dirty="0" err="1"/>
              <a:t>integritas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dan </a:t>
            </a:r>
            <a:r>
              <a:rPr lang="en-US" sz="2000" dirty="0" err="1"/>
              <a:t>bebas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ganguan</a:t>
            </a:r>
            <a:r>
              <a:rPr lang="en-US" sz="2000" dirty="0"/>
              <a:t>, </a:t>
            </a:r>
            <a:r>
              <a:rPr lang="en-US" sz="2000" dirty="0" err="1"/>
              <a:t>hambatan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ID" sz="2000" dirty="0"/>
          </a:p>
          <a:p>
            <a:pPr marL="0" indent="0" algn="ctr">
              <a:buNone/>
            </a:pPr>
            <a:r>
              <a:rPr lang="en-ID" sz="2000" b="1" dirty="0" err="1"/>
              <a:t>Bagaimana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anda</a:t>
            </a:r>
            <a:r>
              <a:rPr lang="en-ID" sz="2000" b="1" dirty="0"/>
              <a:t>? </a:t>
            </a:r>
            <a:r>
              <a:rPr lang="en-ID" sz="2000" b="1" dirty="0" err="1"/>
              <a:t>Apakah</a:t>
            </a:r>
            <a:r>
              <a:rPr lang="en-ID" sz="2000" b="1" dirty="0"/>
              <a:t> </a:t>
            </a:r>
            <a:r>
              <a:rPr lang="en-ID" sz="2000" b="1" dirty="0" err="1"/>
              <a:t>anda</a:t>
            </a:r>
            <a:r>
              <a:rPr lang="en-ID" sz="2000" b="1" dirty="0"/>
              <a:t> </a:t>
            </a:r>
            <a:r>
              <a:rPr lang="en-ID" sz="2000" b="1" dirty="0" err="1"/>
              <a:t>aman</a:t>
            </a:r>
            <a:r>
              <a:rPr lang="en-ID" sz="2000" b="1" dirty="0"/>
              <a:t>? Data </a:t>
            </a:r>
            <a:r>
              <a:rPr lang="en-ID" sz="2000" b="1" dirty="0" err="1"/>
              <a:t>pribadi</a:t>
            </a:r>
            <a:r>
              <a:rPr lang="en-ID" sz="2000" b="1" dirty="0"/>
              <a:t> </a:t>
            </a:r>
            <a:r>
              <a:rPr lang="en-ID" sz="2000" b="1" dirty="0" err="1"/>
              <a:t>anda</a:t>
            </a:r>
            <a:r>
              <a:rPr lang="en-ID" sz="2000" b="1" dirty="0"/>
              <a:t>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CD1C37-5F05-A4F5-711F-CE350515A578}"/>
              </a:ext>
            </a:extLst>
          </p:cNvPr>
          <p:cNvSpPr txBox="1">
            <a:spLocks/>
          </p:cNvSpPr>
          <p:nvPr/>
        </p:nvSpPr>
        <p:spPr>
          <a:xfrm>
            <a:off x="838200" y="612013"/>
            <a:ext cx="10515600" cy="7870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Keamanan</a:t>
            </a:r>
            <a:r>
              <a:rPr lang="en-US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Data </a:t>
            </a:r>
            <a:endParaRPr lang="en-ID" dirty="0"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463129-A8F9-5443-6651-309FF568B4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324" t="22612" r="27786" b="22292"/>
          <a:stretch>
            <a:fillRect/>
          </a:stretch>
        </p:blipFill>
        <p:spPr>
          <a:xfrm>
            <a:off x="11332464" y="0"/>
            <a:ext cx="859536" cy="67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23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67EE8-8407-3F38-D15B-8B3611E3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2013"/>
            <a:ext cx="10515600" cy="787019"/>
          </a:xfrm>
        </p:spPr>
        <p:txBody>
          <a:bodyPr/>
          <a:lstStyle/>
          <a:p>
            <a:r>
              <a:rPr lang="en-US" dirty="0" err="1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Keamanan</a:t>
            </a:r>
            <a:r>
              <a:rPr lang="en-US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Data </a:t>
            </a:r>
            <a:endParaRPr lang="en-ID" dirty="0"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A415D-62E2-04F6-F3CB-6C7F23CA2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9032"/>
            <a:ext cx="10515600" cy="3474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sz="2400" dirty="0" err="1"/>
              <a:t>Keamanan</a:t>
            </a:r>
            <a:r>
              <a:rPr lang="en-ID" sz="2400" dirty="0"/>
              <a:t> data </a:t>
            </a:r>
            <a:r>
              <a:rPr lang="en-ID" sz="2400" dirty="0" err="1"/>
              <a:t>mengacu</a:t>
            </a:r>
            <a:r>
              <a:rPr lang="en-ID" sz="2400" dirty="0"/>
              <a:t> pada </a:t>
            </a:r>
            <a:r>
              <a:rPr lang="en-ID" sz="2400" dirty="0" err="1"/>
              <a:t>langkah-langkah</a:t>
            </a:r>
            <a:r>
              <a:rPr lang="en-ID" sz="2400" dirty="0"/>
              <a:t> </a:t>
            </a:r>
            <a:r>
              <a:rPr lang="en-ID" sz="2400" dirty="0" err="1"/>
              <a:t>perlindungan</a:t>
            </a:r>
            <a:r>
              <a:rPr lang="en-ID" sz="2400" dirty="0"/>
              <a:t> </a:t>
            </a:r>
            <a:r>
              <a:rPr lang="en-ID" sz="2400" dirty="0" err="1"/>
              <a:t>privasi</a:t>
            </a:r>
            <a:r>
              <a:rPr lang="en-ID" sz="2400" dirty="0"/>
              <a:t> digital yang </a:t>
            </a:r>
            <a:r>
              <a:rPr lang="en-ID" sz="2400" dirty="0" err="1"/>
              <a:t>diterapkan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mencegah</a:t>
            </a:r>
            <a:r>
              <a:rPr lang="en-ID" sz="2400" dirty="0"/>
              <a:t> </a:t>
            </a:r>
            <a:r>
              <a:rPr lang="en-ID" sz="2400" dirty="0" err="1"/>
              <a:t>akses</a:t>
            </a:r>
            <a:r>
              <a:rPr lang="en-ID" sz="2400" dirty="0"/>
              <a:t> </a:t>
            </a:r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sah</a:t>
            </a:r>
            <a:r>
              <a:rPr lang="en-ID" sz="2400" dirty="0"/>
              <a:t> </a:t>
            </a:r>
            <a:r>
              <a:rPr lang="en-ID" sz="2400" dirty="0" err="1"/>
              <a:t>ke</a:t>
            </a:r>
            <a:r>
              <a:rPr lang="en-ID" sz="2400" dirty="0"/>
              <a:t> </a:t>
            </a:r>
            <a:r>
              <a:rPr lang="en-ID" sz="2400" dirty="0" err="1"/>
              <a:t>komputer</a:t>
            </a:r>
            <a:r>
              <a:rPr lang="en-ID" sz="2400" dirty="0"/>
              <a:t>, database, dan situs web. </a:t>
            </a:r>
            <a:r>
              <a:rPr lang="en-ID" sz="2400" dirty="0" err="1"/>
              <a:t>Keamanan</a:t>
            </a:r>
            <a:r>
              <a:rPr lang="en-ID" sz="2400" dirty="0"/>
              <a:t> data </a:t>
            </a:r>
            <a:r>
              <a:rPr lang="en-ID" sz="2400" dirty="0" err="1"/>
              <a:t>adalah</a:t>
            </a:r>
            <a:r>
              <a:rPr lang="en-ID" sz="2400" dirty="0"/>
              <a:t> </a:t>
            </a:r>
            <a:r>
              <a:rPr lang="en-ID" sz="2400" dirty="0" err="1"/>
              <a:t>prioritas</a:t>
            </a:r>
            <a:r>
              <a:rPr lang="en-ID" sz="2400" dirty="0"/>
              <a:t> </a:t>
            </a:r>
            <a:r>
              <a:rPr lang="en-ID" sz="2400" dirty="0" err="1"/>
              <a:t>utama</a:t>
            </a:r>
            <a:r>
              <a:rPr lang="en-ID" sz="2400" dirty="0"/>
              <a:t> </a:t>
            </a:r>
            <a:r>
              <a:rPr lang="en-ID" sz="2400" dirty="0" err="1"/>
              <a:t>bagi</a:t>
            </a:r>
            <a:r>
              <a:rPr lang="en-ID" sz="2400" dirty="0"/>
              <a:t> </a:t>
            </a:r>
            <a:r>
              <a:rPr lang="en-ID" sz="2400" dirty="0" err="1"/>
              <a:t>organisasi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 </a:t>
            </a:r>
            <a:r>
              <a:rPr lang="en-ID" sz="2400" dirty="0" err="1"/>
              <a:t>berbagai</a:t>
            </a:r>
            <a:r>
              <a:rPr lang="en-ID" sz="2400" dirty="0"/>
              <a:t> </a:t>
            </a:r>
            <a:r>
              <a:rPr lang="en-ID" sz="2400" dirty="0" err="1"/>
              <a:t>ukuran</a:t>
            </a:r>
            <a:r>
              <a:rPr lang="en-ID" sz="2400" dirty="0"/>
              <a:t> dan genre. </a:t>
            </a:r>
            <a:r>
              <a:rPr lang="en-ID" sz="2400" dirty="0" err="1"/>
              <a:t>Keamanan</a:t>
            </a:r>
            <a:r>
              <a:rPr lang="en-ID" sz="2400" dirty="0"/>
              <a:t> data juga </a:t>
            </a:r>
            <a:r>
              <a:rPr lang="en-ID" sz="2400" dirty="0" err="1"/>
              <a:t>dikenal</a:t>
            </a:r>
            <a:r>
              <a:rPr lang="en-ID" sz="2400" dirty="0"/>
              <a:t> </a:t>
            </a:r>
            <a:r>
              <a:rPr lang="en-ID" sz="2400" dirty="0" err="1"/>
              <a:t>sebagai</a:t>
            </a:r>
            <a:r>
              <a:rPr lang="en-ID" sz="2400" dirty="0"/>
              <a:t> </a:t>
            </a:r>
            <a:r>
              <a:rPr lang="en-ID" sz="2400" dirty="0" err="1"/>
              <a:t>keamanan</a:t>
            </a:r>
            <a:r>
              <a:rPr lang="en-ID" sz="2400" dirty="0"/>
              <a:t> </a:t>
            </a:r>
            <a:r>
              <a:rPr lang="en-ID" sz="2400" dirty="0" err="1"/>
              <a:t>informasi</a:t>
            </a:r>
            <a:r>
              <a:rPr lang="en-ID" sz="2400" dirty="0"/>
              <a:t> (IS)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keamanan</a:t>
            </a:r>
            <a:r>
              <a:rPr lang="en-ID" sz="2400" dirty="0"/>
              <a:t> </a:t>
            </a:r>
            <a:r>
              <a:rPr lang="en-ID" sz="2400" dirty="0" err="1"/>
              <a:t>komputer</a:t>
            </a:r>
            <a:r>
              <a:rPr lang="en-ID" sz="2400" dirty="0"/>
              <a:t>. </a:t>
            </a:r>
          </a:p>
          <a:p>
            <a:pPr marL="0" indent="0">
              <a:buNone/>
            </a:pPr>
            <a:r>
              <a:rPr lang="en-ID" sz="2400" i="1" dirty="0" err="1"/>
              <a:t>Contoh</a:t>
            </a:r>
            <a:r>
              <a:rPr lang="en-ID" sz="2400" i="1" dirty="0"/>
              <a:t>:</a:t>
            </a:r>
          </a:p>
          <a:p>
            <a:pPr marL="0" indent="0">
              <a:buNone/>
            </a:pPr>
            <a:r>
              <a:rPr lang="en-ID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Teknologi</a:t>
            </a:r>
            <a:r>
              <a:rPr lang="en-ID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ID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keamanan</a:t>
            </a:r>
            <a:r>
              <a:rPr lang="en-ID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data </a:t>
            </a:r>
            <a:r>
              <a:rPr lang="en-ID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mencakup</a:t>
            </a:r>
            <a:r>
              <a:rPr lang="en-ID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ID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enkripsi</a:t>
            </a:r>
            <a:r>
              <a:rPr lang="en-ID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disk </a:t>
            </a:r>
            <a:r>
              <a:rPr lang="en-ID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perangkat</a:t>
            </a:r>
            <a:r>
              <a:rPr lang="en-ID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ID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lunak</a:t>
            </a:r>
            <a:r>
              <a:rPr lang="en-ID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/</a:t>
            </a:r>
            <a:r>
              <a:rPr lang="en-ID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perangkat</a:t>
            </a:r>
            <a:r>
              <a:rPr lang="en-ID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ID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keras</a:t>
            </a:r>
            <a:r>
              <a:rPr lang="en-ID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</a:t>
            </a:r>
            <a:r>
              <a:rPr lang="en-ID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pencadangan</a:t>
            </a:r>
            <a:r>
              <a:rPr lang="en-ID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</a:t>
            </a:r>
            <a:r>
              <a:rPr lang="en-ID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penyamaran</a:t>
            </a:r>
            <a:r>
              <a:rPr lang="en-ID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data, dan </a:t>
            </a:r>
            <a:r>
              <a:rPr lang="en-ID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penghapusan</a:t>
            </a:r>
            <a:r>
              <a:rPr lang="en-ID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data.</a:t>
            </a:r>
          </a:p>
          <a:p>
            <a:pPr marL="0" indent="0">
              <a:buNone/>
            </a:pPr>
            <a:endParaRPr lang="en-ID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969F49-8150-DEAA-9FA7-88B5C1E92B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324" t="22612" r="27786" b="22292"/>
          <a:stretch>
            <a:fillRect/>
          </a:stretch>
        </p:blipFill>
        <p:spPr>
          <a:xfrm>
            <a:off x="11332464" y="0"/>
            <a:ext cx="859536" cy="67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3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7399A-820F-578B-2CF6-3BB619DFE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7262" y="1825625"/>
            <a:ext cx="6546538" cy="4351338"/>
          </a:xfrm>
        </p:spPr>
        <p:txBody>
          <a:bodyPr/>
          <a:lstStyle/>
          <a:p>
            <a:pPr marL="0" indent="0">
              <a:buNone/>
            </a:pPr>
            <a:r>
              <a:rPr lang="en-ID" dirty="0" err="1"/>
              <a:t>Keamanan</a:t>
            </a:r>
            <a:r>
              <a:rPr lang="en-ID" dirty="0"/>
              <a:t> data digital di era </a:t>
            </a:r>
            <a:r>
              <a:rPr lang="en-ID" dirty="0" err="1"/>
              <a:t>teknologi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dan </a:t>
            </a:r>
            <a:r>
              <a:rPr lang="en-ID" dirty="0" err="1"/>
              <a:t>komunikasi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ancaman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pengguna</a:t>
            </a:r>
            <a:r>
              <a:rPr lang="en-ID" dirty="0"/>
              <a:t> </a:t>
            </a:r>
            <a:r>
              <a:rPr lang="en-ID" dirty="0" err="1"/>
              <a:t>teknologi</a:t>
            </a:r>
            <a:r>
              <a:rPr lang="en-ID" dirty="0"/>
              <a:t> dan </a:t>
            </a:r>
            <a:r>
              <a:rPr lang="en-ID" dirty="0" err="1"/>
              <a:t>semua</a:t>
            </a:r>
            <a:r>
              <a:rPr lang="en-ID" dirty="0"/>
              <a:t> orang,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macam</a:t>
            </a:r>
            <a:r>
              <a:rPr lang="en-ID" dirty="0"/>
              <a:t> </a:t>
            </a:r>
            <a:r>
              <a:rPr lang="en-ID" dirty="0" err="1"/>
              <a:t>latarbelakang</a:t>
            </a:r>
            <a:r>
              <a:rPr lang="en-ID" dirty="0"/>
              <a:t> dan </a:t>
            </a:r>
            <a:r>
              <a:rPr lang="en-ID" dirty="0" err="1"/>
              <a:t>kegiatan</a:t>
            </a:r>
            <a:r>
              <a:rPr lang="en-ID" dirty="0"/>
              <a:t>.</a:t>
            </a:r>
          </a:p>
          <a:p>
            <a:pPr marL="0" indent="0">
              <a:buNone/>
            </a:pPr>
            <a:endParaRPr lang="en-ID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BDBFFE8-F25E-D278-9204-B857D17FC340}"/>
              </a:ext>
            </a:extLst>
          </p:cNvPr>
          <p:cNvGrpSpPr/>
          <p:nvPr/>
        </p:nvGrpSpPr>
        <p:grpSpPr>
          <a:xfrm>
            <a:off x="838200" y="1564350"/>
            <a:ext cx="3788664" cy="3729300"/>
            <a:chOff x="832136" y="1565076"/>
            <a:chExt cx="2815885" cy="277832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549C2A4-5A21-D49F-E573-F5FB59FC7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2346344"/>
              <a:ext cx="2809821" cy="199705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9DE5B05-7B16-E073-5F5C-D6FA7CA56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891473">
              <a:off x="782501" y="1614711"/>
              <a:ext cx="1932833" cy="1833563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6E5C6BE-703A-91DC-D88A-07A5783D4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638"/>
            <a:ext cx="10515600" cy="787019"/>
          </a:xfrm>
        </p:spPr>
        <p:txBody>
          <a:bodyPr/>
          <a:lstStyle/>
          <a:p>
            <a:r>
              <a:rPr lang="en-US" dirty="0" err="1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Keamanan</a:t>
            </a:r>
            <a:r>
              <a:rPr lang="en-US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Data </a:t>
            </a:r>
            <a:endParaRPr lang="en-ID" dirty="0"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EABD7D7-072A-EFA4-BBC6-18F6A0AE0C8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8324" t="22612" r="27786" b="22292"/>
          <a:stretch>
            <a:fillRect/>
          </a:stretch>
        </p:blipFill>
        <p:spPr>
          <a:xfrm>
            <a:off x="11332464" y="0"/>
            <a:ext cx="859536" cy="67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678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99BE5-AA0A-D914-722A-76FD3D855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476123"/>
          </a:xfrm>
        </p:spPr>
        <p:txBody>
          <a:bodyPr>
            <a:noAutofit/>
          </a:bodyPr>
          <a:lstStyle/>
          <a:p>
            <a:r>
              <a:rPr lang="it-IT" sz="3600" b="1" dirty="0"/>
              <a:t>5 Kasus Kebocoran Data di Indonesia Selama 2023-2024</a:t>
            </a:r>
            <a:endParaRPr lang="en-ID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B0875-FD40-6B53-A7F4-EA8080CE8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8976" y="1340168"/>
            <a:ext cx="3544824" cy="48367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sz="2000" dirty="0"/>
              <a:t>Indonesia </a:t>
            </a:r>
            <a:r>
              <a:rPr lang="en-ID" sz="2000" dirty="0" err="1"/>
              <a:t>tercatat</a:t>
            </a:r>
            <a:r>
              <a:rPr lang="en-ID" sz="2000" dirty="0"/>
              <a:t> </a:t>
            </a:r>
            <a:r>
              <a:rPr lang="en-ID" sz="2000" dirty="0" err="1"/>
              <a:t>lebih</a:t>
            </a:r>
            <a:r>
              <a:rPr lang="en-ID" sz="2000" dirty="0"/>
              <a:t> </a:t>
            </a:r>
            <a:r>
              <a:rPr lang="en-ID" sz="2000" dirty="0" err="1"/>
              <a:t>dari</a:t>
            </a:r>
            <a:r>
              <a:rPr lang="en-ID" sz="2000" dirty="0"/>
              <a:t> 350 </a:t>
            </a:r>
            <a:r>
              <a:rPr lang="en-ID" sz="2000" dirty="0" err="1"/>
              <a:t>juta</a:t>
            </a:r>
            <a:r>
              <a:rPr lang="en-ID" sz="2000" dirty="0"/>
              <a:t> </a:t>
            </a:r>
            <a:r>
              <a:rPr lang="en-ID" sz="2000" dirty="0" err="1"/>
              <a:t>insiden</a:t>
            </a:r>
            <a:r>
              <a:rPr lang="en-ID" sz="2000" dirty="0"/>
              <a:t> </a:t>
            </a:r>
            <a:r>
              <a:rPr lang="en-ID" sz="2000" dirty="0" err="1"/>
              <a:t>serangan</a:t>
            </a:r>
            <a:r>
              <a:rPr lang="en-ID" sz="2000" dirty="0"/>
              <a:t> </a:t>
            </a:r>
            <a:r>
              <a:rPr lang="en-ID" sz="2000" dirty="0" err="1"/>
              <a:t>siber</a:t>
            </a:r>
            <a:r>
              <a:rPr lang="en-ID" sz="2000" dirty="0"/>
              <a:t>, yang </a:t>
            </a:r>
            <a:r>
              <a:rPr lang="en-ID" sz="2000" dirty="0" err="1"/>
              <a:t>menyebabkan</a:t>
            </a:r>
            <a:r>
              <a:rPr lang="en-ID" sz="2000" dirty="0"/>
              <a:t> </a:t>
            </a:r>
            <a:r>
              <a:rPr lang="en-ID" sz="2000" dirty="0" err="1"/>
              <a:t>kerugian</a:t>
            </a:r>
            <a:r>
              <a:rPr lang="en-ID" sz="2000" dirty="0"/>
              <a:t> </a:t>
            </a:r>
            <a:r>
              <a:rPr lang="en-ID" sz="2000" dirty="0" err="1"/>
              <a:t>setidaknya</a:t>
            </a:r>
            <a:r>
              <a:rPr lang="en-ID" sz="2000" dirty="0"/>
              <a:t> </a:t>
            </a:r>
            <a:r>
              <a:rPr lang="en-ID" sz="2000" dirty="0" err="1"/>
              <a:t>sebesar</a:t>
            </a:r>
            <a:r>
              <a:rPr lang="en-ID" sz="2000" dirty="0"/>
              <a:t> 1 </a:t>
            </a:r>
            <a:r>
              <a:rPr lang="en-ID" sz="2000" dirty="0" err="1"/>
              <a:t>juta</a:t>
            </a:r>
            <a:r>
              <a:rPr lang="en-ID" sz="2000" dirty="0"/>
              <a:t> </a:t>
            </a:r>
            <a:r>
              <a:rPr lang="en-ID" sz="2000" dirty="0" err="1"/>
              <a:t>dolar</a:t>
            </a:r>
            <a:r>
              <a:rPr lang="en-ID" sz="2000" dirty="0"/>
              <a:t> AS 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sekitar</a:t>
            </a:r>
            <a:r>
              <a:rPr lang="en-ID" sz="2000" dirty="0"/>
              <a:t> Rp 15,9 </a:t>
            </a:r>
            <a:r>
              <a:rPr lang="en-ID" sz="2000" dirty="0" err="1"/>
              <a:t>miliar</a:t>
            </a:r>
            <a:r>
              <a:rPr lang="en-ID" sz="2000" dirty="0"/>
              <a:t>.</a:t>
            </a:r>
          </a:p>
          <a:p>
            <a:pPr marL="0" indent="0" algn="ctr">
              <a:buNone/>
            </a:pPr>
            <a:r>
              <a:rPr lang="en-ID" sz="2400" dirty="0"/>
              <a:t>17 Oktober 2022, Indonesia </a:t>
            </a:r>
            <a:r>
              <a:rPr lang="en-ID" sz="2400" dirty="0" err="1"/>
              <a:t>resmi</a:t>
            </a:r>
            <a:r>
              <a:rPr lang="en-ID" sz="2400" dirty="0"/>
              <a:t> </a:t>
            </a:r>
            <a:r>
              <a:rPr lang="en-ID" sz="2400" dirty="0" err="1"/>
              <a:t>mengesahkan</a:t>
            </a:r>
            <a:r>
              <a:rPr lang="en-ID" sz="2400" dirty="0"/>
              <a:t> </a:t>
            </a:r>
            <a:r>
              <a:rPr lang="en-ID" sz="2400" dirty="0" err="1"/>
              <a:t>Undang-Undang</a:t>
            </a:r>
            <a:r>
              <a:rPr lang="en-ID" sz="2400" dirty="0"/>
              <a:t> </a:t>
            </a:r>
            <a:r>
              <a:rPr lang="en-ID" sz="2400" dirty="0" err="1"/>
              <a:t>Nomor</a:t>
            </a:r>
            <a:r>
              <a:rPr lang="en-ID" sz="2400" dirty="0"/>
              <a:t> 27 </a:t>
            </a:r>
            <a:r>
              <a:rPr lang="en-ID" sz="2400" dirty="0" err="1"/>
              <a:t>Tahun</a:t>
            </a:r>
            <a:r>
              <a:rPr lang="en-ID" sz="2400" dirty="0"/>
              <a:t> 2022 </a:t>
            </a:r>
            <a:r>
              <a:rPr lang="en-ID" sz="2400" dirty="0" err="1"/>
              <a:t>tentang</a:t>
            </a:r>
            <a:r>
              <a:rPr lang="en-ID" sz="2400" dirty="0"/>
              <a:t> </a:t>
            </a:r>
            <a:r>
              <a:rPr lang="en-ID" sz="2400" dirty="0" err="1"/>
              <a:t>Pelindungan</a:t>
            </a:r>
            <a:r>
              <a:rPr lang="en-ID" sz="2400" dirty="0"/>
              <a:t> Data </a:t>
            </a:r>
            <a:r>
              <a:rPr lang="en-ID" sz="2400" dirty="0" err="1"/>
              <a:t>Pribadi</a:t>
            </a:r>
            <a:r>
              <a:rPr lang="en-ID" sz="2400" dirty="0"/>
              <a:t> (UU PDP)</a:t>
            </a:r>
            <a:endParaRPr lang="en-ID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C40950-8690-3409-B0B1-313088601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40168"/>
            <a:ext cx="6858000" cy="48367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62280A-9854-BE40-6F28-1258C6258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24" y="4331018"/>
            <a:ext cx="2953512" cy="18459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EFD2CF-A673-69CE-ACEE-01B03B518D6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324" t="22612" r="27786" b="22292"/>
          <a:stretch>
            <a:fillRect/>
          </a:stretch>
        </p:blipFill>
        <p:spPr>
          <a:xfrm>
            <a:off x="11332464" y="0"/>
            <a:ext cx="859536" cy="67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80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E78B4-6009-D72B-DA98-077909ADE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Prinsip Keamanan Data</a:t>
            </a:r>
            <a:endParaRPr lang="en-ID" sz="3600" dirty="0"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237A1-852D-E5B7-25FB-2DDA4C5D5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9592" y="2596895"/>
            <a:ext cx="5474208" cy="3580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dirty="0" err="1"/>
              <a:t>Prinsip</a:t>
            </a:r>
            <a:r>
              <a:rPr lang="en-ID" dirty="0"/>
              <a:t> </a:t>
            </a:r>
            <a:r>
              <a:rPr lang="en-ID" dirty="0" err="1"/>
              <a:t>kerahasiaan</a:t>
            </a:r>
            <a:r>
              <a:rPr lang="en-ID" dirty="0"/>
              <a:t> </a:t>
            </a:r>
            <a:r>
              <a:rPr lang="en-ID" dirty="0" err="1"/>
              <a:t>berfokus</a:t>
            </a:r>
            <a:r>
              <a:rPr lang="en-ID" dirty="0"/>
              <a:t> pada </a:t>
            </a:r>
            <a:r>
              <a:rPr lang="en-ID" dirty="0" err="1"/>
              <a:t>perlindungan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agar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diakses</a:t>
            </a:r>
            <a:r>
              <a:rPr lang="en-ID" dirty="0"/>
              <a:t> oleh </a:t>
            </a:r>
            <a:r>
              <a:rPr lang="en-ID" dirty="0" err="1"/>
              <a:t>pihak</a:t>
            </a:r>
            <a:r>
              <a:rPr lang="en-ID" dirty="0"/>
              <a:t> yang </a:t>
            </a:r>
            <a:r>
              <a:rPr lang="en-ID" dirty="0" err="1"/>
              <a:t>berwenang</a:t>
            </a:r>
            <a:r>
              <a:rPr lang="en-ID" dirty="0"/>
              <a:t>. </a:t>
            </a:r>
            <a:r>
              <a:rPr lang="en-ID" dirty="0" err="1"/>
              <a:t>Prinsip</a:t>
            </a:r>
            <a:r>
              <a:rPr lang="en-ID" dirty="0"/>
              <a:t> </a:t>
            </a:r>
            <a:r>
              <a:rPr lang="en-ID" dirty="0" err="1"/>
              <a:t>kerahasiaan</a:t>
            </a:r>
            <a:r>
              <a:rPr lang="en-ID" dirty="0"/>
              <a:t> </a:t>
            </a:r>
            <a:r>
              <a:rPr lang="en-ID" dirty="0" err="1"/>
              <a:t>memastikan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data </a:t>
            </a:r>
            <a:r>
              <a:rPr lang="en-ID" dirty="0" err="1"/>
              <a:t>sensitif</a:t>
            </a:r>
            <a:r>
              <a:rPr lang="en-ID" dirty="0"/>
              <a:t> </a:t>
            </a:r>
            <a:r>
              <a:rPr lang="en-ID" dirty="0" err="1"/>
              <a:t>tetap</a:t>
            </a:r>
            <a:r>
              <a:rPr lang="en-ID" dirty="0"/>
              <a:t> </a:t>
            </a:r>
            <a:r>
              <a:rPr lang="en-ID" dirty="0" err="1"/>
              <a:t>terlindungi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akses</a:t>
            </a:r>
            <a:r>
              <a:rPr lang="en-ID" dirty="0"/>
              <a:t>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sah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pengungkapan</a:t>
            </a:r>
            <a:r>
              <a:rPr lang="en-ID" dirty="0"/>
              <a:t>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diinginkan</a:t>
            </a:r>
            <a:r>
              <a:rPr lang="en-ID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BD1780-EA9F-EB0F-9D64-37D986C45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48" y="1825625"/>
            <a:ext cx="5137404" cy="381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659EF9-051E-2B2C-1EE3-E8EC4762E09E}"/>
              </a:ext>
            </a:extLst>
          </p:cNvPr>
          <p:cNvSpPr txBox="1"/>
          <p:nvPr/>
        </p:nvSpPr>
        <p:spPr>
          <a:xfrm>
            <a:off x="5991606" y="1820626"/>
            <a:ext cx="33992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b="1" dirty="0" err="1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Kerahasiaan</a:t>
            </a:r>
            <a:r>
              <a:rPr lang="en-ID" sz="2400" b="1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(Confidentiality)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DD1AD5-1437-5459-03B0-A6FDF52D46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324" t="22612" r="27786" b="22292"/>
          <a:stretch>
            <a:fillRect/>
          </a:stretch>
        </p:blipFill>
        <p:spPr>
          <a:xfrm>
            <a:off x="11332464" y="0"/>
            <a:ext cx="859536" cy="67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69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cientist viewing DNA test results on a computer screen in the laboratory">
            <a:extLst>
              <a:ext uri="{FF2B5EF4-FFF2-40B4-BE49-F238E27FC236}">
                <a16:creationId xmlns:a16="http://schemas.microsoft.com/office/drawing/2014/main" id="{55DE5EE4-B10E-69BE-D3FF-BC07936D1A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52" y="2538824"/>
            <a:ext cx="4614812" cy="340477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3E8E85-5744-4635-3F45-744D84027B77}"/>
              </a:ext>
            </a:extLst>
          </p:cNvPr>
          <p:cNvSpPr txBox="1"/>
          <p:nvPr/>
        </p:nvSpPr>
        <p:spPr>
          <a:xfrm>
            <a:off x="5526164" y="2538824"/>
            <a:ext cx="4288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b="1" dirty="0" err="1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Integritas</a:t>
            </a:r>
            <a:r>
              <a:rPr lang="en-ID" sz="2400" b="1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(Integrity)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D6A45C-04C0-B052-83BE-EC296BDAF8B9}"/>
              </a:ext>
            </a:extLst>
          </p:cNvPr>
          <p:cNvSpPr txBox="1"/>
          <p:nvPr/>
        </p:nvSpPr>
        <p:spPr>
          <a:xfrm>
            <a:off x="5678564" y="3586448"/>
            <a:ext cx="567523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/>
              <a:t>Prinsip</a:t>
            </a:r>
            <a:r>
              <a:rPr lang="en-ID" dirty="0"/>
              <a:t> </a:t>
            </a:r>
            <a:r>
              <a:rPr lang="en-ID" dirty="0" err="1"/>
              <a:t>integritas</a:t>
            </a:r>
            <a:r>
              <a:rPr lang="en-ID" dirty="0"/>
              <a:t> </a:t>
            </a:r>
            <a:r>
              <a:rPr lang="en-ID" dirty="0" err="1"/>
              <a:t>menjamin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data dan </a:t>
            </a:r>
            <a:r>
              <a:rPr lang="en-ID" dirty="0" err="1"/>
              <a:t>informasi</a:t>
            </a:r>
            <a:endParaRPr lang="en-ID" dirty="0"/>
          </a:p>
          <a:p>
            <a:r>
              <a:rPr lang="en-ID" dirty="0" err="1"/>
              <a:t>tetap</a:t>
            </a:r>
            <a:r>
              <a:rPr lang="en-ID" dirty="0"/>
              <a:t> </a:t>
            </a:r>
            <a:r>
              <a:rPr lang="en-ID" dirty="0" err="1"/>
              <a:t>utuh</a:t>
            </a:r>
            <a:r>
              <a:rPr lang="en-ID" dirty="0"/>
              <a:t>,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diubah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dimanipulasi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tidak</a:t>
            </a:r>
            <a:endParaRPr lang="en-ID" dirty="0"/>
          </a:p>
          <a:p>
            <a:r>
              <a:rPr lang="en-ID" dirty="0" err="1"/>
              <a:t>sah</a:t>
            </a:r>
            <a:r>
              <a:rPr lang="en-ID" dirty="0"/>
              <a:t>. </a:t>
            </a:r>
            <a:r>
              <a:rPr lang="en-ID" dirty="0" err="1"/>
              <a:t>Prinsip</a:t>
            </a:r>
            <a:r>
              <a:rPr lang="en-ID" dirty="0"/>
              <a:t> </a:t>
            </a:r>
            <a:r>
              <a:rPr lang="en-ID" dirty="0" err="1"/>
              <a:t>integritas</a:t>
            </a:r>
            <a:r>
              <a:rPr lang="en-ID" dirty="0"/>
              <a:t> </a:t>
            </a:r>
            <a:r>
              <a:rPr lang="en-ID" dirty="0" err="1"/>
              <a:t>memastikan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data </a:t>
            </a:r>
            <a:r>
              <a:rPr lang="en-ID" dirty="0" err="1"/>
              <a:t>tidak</a:t>
            </a:r>
            <a:endParaRPr lang="en-ID" dirty="0"/>
          </a:p>
          <a:p>
            <a:r>
              <a:rPr lang="en-ID" dirty="0" err="1"/>
              <a:t>terpengaruh</a:t>
            </a:r>
            <a:r>
              <a:rPr lang="en-ID" dirty="0"/>
              <a:t> oleh </a:t>
            </a:r>
            <a:r>
              <a:rPr lang="en-ID" dirty="0" err="1"/>
              <a:t>perubahan</a:t>
            </a:r>
            <a:r>
              <a:rPr lang="en-ID" dirty="0"/>
              <a:t>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sah</a:t>
            </a:r>
            <a:r>
              <a:rPr lang="en-ID" dirty="0"/>
              <a:t> </a:t>
            </a:r>
            <a:r>
              <a:rPr lang="en-ID" dirty="0" err="1"/>
              <a:t>atau</a:t>
            </a:r>
            <a:endParaRPr lang="en-ID" dirty="0"/>
          </a:p>
          <a:p>
            <a:r>
              <a:rPr lang="en-ID" dirty="0" err="1"/>
              <a:t>kehilangan</a:t>
            </a:r>
            <a:r>
              <a:rPr lang="en-ID" dirty="0"/>
              <a:t> </a:t>
            </a:r>
            <a:r>
              <a:rPr lang="en-ID" dirty="0" err="1"/>
              <a:t>integritasnya</a:t>
            </a:r>
            <a:r>
              <a:rPr lang="en-ID" dirty="0"/>
              <a:t>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59FA1E0-3EC3-F04C-1781-F39C6B6B1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3600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Prinsip Keamanan Data</a:t>
            </a:r>
            <a:endParaRPr lang="en-ID" sz="3600" dirty="0"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29EF58-F6DD-5505-517D-731E2CB862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324" t="22612" r="27786" b="22292"/>
          <a:stretch>
            <a:fillRect/>
          </a:stretch>
        </p:blipFill>
        <p:spPr>
          <a:xfrm>
            <a:off x="11332464" y="0"/>
            <a:ext cx="859536" cy="67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484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FE53FAB-436B-A9F9-8D30-55AF4D1E8222}"/>
              </a:ext>
            </a:extLst>
          </p:cNvPr>
          <p:cNvSpPr txBox="1"/>
          <p:nvPr/>
        </p:nvSpPr>
        <p:spPr>
          <a:xfrm>
            <a:off x="6933438" y="1880539"/>
            <a:ext cx="28140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b="1" dirty="0" err="1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Ketersediaan</a:t>
            </a:r>
            <a:endParaRPr lang="en-ID" sz="2400" b="1" dirty="0"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  <a:p>
            <a:r>
              <a:rPr lang="en-ID" sz="2400" b="1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(Availability)</a:t>
            </a:r>
          </a:p>
        </p:txBody>
      </p:sp>
      <p:pic>
        <p:nvPicPr>
          <p:cNvPr id="7" name="Picture 6" descr="Doctors monitoring patient condition on monitors">
            <a:extLst>
              <a:ext uri="{FF2B5EF4-FFF2-40B4-BE49-F238E27FC236}">
                <a16:creationId xmlns:a16="http://schemas.microsoft.com/office/drawing/2014/main" id="{50E5255E-9C64-BA5A-2C01-5C3AA8F80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40" y="1997091"/>
            <a:ext cx="5469423" cy="36453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A2C94DC-28C4-AC5F-2638-00D4257A82CB}"/>
              </a:ext>
            </a:extLst>
          </p:cNvPr>
          <p:cNvSpPr txBox="1"/>
          <p:nvPr/>
        </p:nvSpPr>
        <p:spPr>
          <a:xfrm>
            <a:off x="6933438" y="2711536"/>
            <a:ext cx="45148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/>
              <a:t>Ketersediaan</a:t>
            </a:r>
            <a:r>
              <a:rPr lang="en-ID" dirty="0"/>
              <a:t> </a:t>
            </a:r>
            <a:r>
              <a:rPr lang="en-ID" dirty="0" err="1"/>
              <a:t>menekankan</a:t>
            </a:r>
            <a:r>
              <a:rPr lang="en-ID" dirty="0"/>
              <a:t> </a:t>
            </a:r>
            <a:r>
              <a:rPr lang="en-ID" dirty="0" err="1"/>
              <a:t>pentingnya</a:t>
            </a:r>
            <a:endParaRPr lang="en-ID" dirty="0"/>
          </a:p>
          <a:p>
            <a:r>
              <a:rPr lang="en-ID" dirty="0" err="1"/>
              <a:t>memastikan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, data dan </a:t>
            </a:r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daya</a:t>
            </a:r>
            <a:r>
              <a:rPr lang="en-ID" dirty="0"/>
              <a:t> </a:t>
            </a:r>
            <a:r>
              <a:rPr lang="en-ID" dirty="0" err="1"/>
              <a:t>terkait</a:t>
            </a:r>
            <a:r>
              <a:rPr lang="en-ID" dirty="0"/>
              <a:t> </a:t>
            </a:r>
            <a:r>
              <a:rPr lang="en-ID" dirty="0" err="1"/>
              <a:t>tersedia</a:t>
            </a:r>
            <a:r>
              <a:rPr lang="en-ID" dirty="0"/>
              <a:t> </a:t>
            </a:r>
            <a:r>
              <a:rPr lang="en-ID" dirty="0" err="1"/>
              <a:t>ketika</a:t>
            </a:r>
            <a:r>
              <a:rPr lang="en-ID" dirty="0"/>
              <a:t> </a:t>
            </a:r>
            <a:r>
              <a:rPr lang="en-ID" dirty="0" err="1"/>
              <a:t>dibutuhkan</a:t>
            </a:r>
            <a:r>
              <a:rPr lang="en-ID" dirty="0"/>
              <a:t>. </a:t>
            </a:r>
            <a:r>
              <a:rPr lang="en-ID" dirty="0" err="1"/>
              <a:t>Prinsip</a:t>
            </a:r>
            <a:r>
              <a:rPr lang="en-ID" dirty="0"/>
              <a:t> </a:t>
            </a:r>
            <a:r>
              <a:rPr lang="en-ID" dirty="0" err="1"/>
              <a:t>ketersediaan</a:t>
            </a:r>
            <a:r>
              <a:rPr lang="en-ID" dirty="0"/>
              <a:t> </a:t>
            </a:r>
            <a:r>
              <a:rPr lang="en-ID" dirty="0" err="1"/>
              <a:t>memastikan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layanan</a:t>
            </a:r>
            <a:r>
              <a:rPr lang="en-ID" dirty="0"/>
              <a:t> </a:t>
            </a:r>
            <a:r>
              <a:rPr lang="en-ID" dirty="0" err="1"/>
              <a:t>tetap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diakses</a:t>
            </a:r>
            <a:r>
              <a:rPr lang="en-ID" dirty="0"/>
              <a:t> dan </a:t>
            </a:r>
            <a:r>
              <a:rPr lang="en-ID" dirty="0" err="1"/>
              <a:t>digunakan</a:t>
            </a:r>
            <a:r>
              <a:rPr lang="en-ID" dirty="0"/>
              <a:t> oleh </a:t>
            </a:r>
            <a:r>
              <a:rPr lang="en-ID" dirty="0" err="1"/>
              <a:t>pengguna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minimal </a:t>
            </a:r>
            <a:r>
              <a:rPr lang="en-ID" dirty="0" err="1"/>
              <a:t>gangguan</a:t>
            </a:r>
            <a:r>
              <a:rPr lang="en-ID" dirty="0"/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F00A4E-34EC-6AD4-0F4B-3F23690566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324" t="22612" r="27786" b="22292"/>
          <a:stretch>
            <a:fillRect/>
          </a:stretch>
        </p:blipFill>
        <p:spPr>
          <a:xfrm>
            <a:off x="11332464" y="0"/>
            <a:ext cx="859536" cy="67665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23E049D7-B6BE-A9E7-6E44-A4470689B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3600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Prinsip Keamanan Data</a:t>
            </a:r>
            <a:endParaRPr lang="en-ID" sz="3600" dirty="0"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212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203C77-1654-929A-AB7E-E555E3F8A6C2}"/>
              </a:ext>
            </a:extLst>
          </p:cNvPr>
          <p:cNvSpPr txBox="1"/>
          <p:nvPr/>
        </p:nvSpPr>
        <p:spPr>
          <a:xfrm>
            <a:off x="6096000" y="2001584"/>
            <a:ext cx="29512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b="1" dirty="0" err="1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Keaslian</a:t>
            </a:r>
            <a:endParaRPr lang="en-ID" sz="2000" b="1" dirty="0"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  <a:p>
            <a:r>
              <a:rPr lang="en-ID" sz="2000" b="1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(Authenticity)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C786F9-4DC0-F2A0-81B9-CFB7E9F78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831" y="2123726"/>
            <a:ext cx="4587797" cy="30609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E9D84E-68E6-91A0-62B7-D241514220B8}"/>
              </a:ext>
            </a:extLst>
          </p:cNvPr>
          <p:cNvSpPr txBox="1"/>
          <p:nvPr/>
        </p:nvSpPr>
        <p:spPr>
          <a:xfrm>
            <a:off x="6097524" y="2640598"/>
            <a:ext cx="525627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/>
              <a:t>Keaslian</a:t>
            </a:r>
            <a:r>
              <a:rPr lang="en-ID" dirty="0"/>
              <a:t> </a:t>
            </a:r>
            <a:r>
              <a:rPr lang="en-ID" dirty="0" err="1"/>
              <a:t>berfokus</a:t>
            </a:r>
            <a:r>
              <a:rPr lang="en-ID" dirty="0"/>
              <a:t> pada </a:t>
            </a:r>
            <a:r>
              <a:rPr lang="en-ID" dirty="0" err="1"/>
              <a:t>memverifikasi</a:t>
            </a:r>
            <a:r>
              <a:rPr lang="en-ID" dirty="0"/>
              <a:t> </a:t>
            </a:r>
            <a:r>
              <a:rPr lang="en-ID" dirty="0" err="1"/>
              <a:t>identitas</a:t>
            </a:r>
            <a:endParaRPr lang="en-ID" dirty="0"/>
          </a:p>
          <a:p>
            <a:r>
              <a:rPr lang="en-ID" dirty="0"/>
              <a:t>dan </a:t>
            </a:r>
            <a:r>
              <a:rPr lang="en-ID" dirty="0" err="1"/>
              <a:t>keaslian</a:t>
            </a:r>
            <a:r>
              <a:rPr lang="en-ID" dirty="0"/>
              <a:t> </a:t>
            </a:r>
            <a:r>
              <a:rPr lang="en-ID" dirty="0" err="1"/>
              <a:t>entitas</a:t>
            </a:r>
            <a:r>
              <a:rPr lang="en-ID" dirty="0"/>
              <a:t> yang </a:t>
            </a:r>
            <a:r>
              <a:rPr lang="en-ID" dirty="0" err="1"/>
              <a:t>terlibat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transaksi</a:t>
            </a:r>
            <a:r>
              <a:rPr lang="en-ID" dirty="0"/>
              <a:t> </a:t>
            </a:r>
            <a:r>
              <a:rPr lang="en-ID" dirty="0" err="1"/>
              <a:t>atau</a:t>
            </a:r>
            <a:endParaRPr lang="en-ID" dirty="0"/>
          </a:p>
          <a:p>
            <a:r>
              <a:rPr lang="en-ID" dirty="0" err="1"/>
              <a:t>komunikasi</a:t>
            </a:r>
            <a:r>
              <a:rPr lang="en-ID" dirty="0"/>
              <a:t> digital. Metode </a:t>
            </a:r>
            <a:r>
              <a:rPr lang="en-ID" dirty="0" err="1"/>
              <a:t>otentikasi</a:t>
            </a:r>
            <a:r>
              <a:rPr lang="en-ID" dirty="0"/>
              <a:t> </a:t>
            </a:r>
            <a:r>
              <a:rPr lang="en-ID" dirty="0" err="1"/>
              <a:t>seperti</a:t>
            </a:r>
            <a:endParaRPr lang="en-ID" dirty="0"/>
          </a:p>
          <a:p>
            <a:r>
              <a:rPr lang="en-ID" dirty="0" err="1"/>
              <a:t>penggunaan</a:t>
            </a:r>
            <a:r>
              <a:rPr lang="en-ID" dirty="0"/>
              <a:t> kata </a:t>
            </a:r>
            <a:r>
              <a:rPr lang="en-ID" dirty="0" err="1"/>
              <a:t>sandi</a:t>
            </a:r>
            <a:r>
              <a:rPr lang="en-ID" dirty="0"/>
              <a:t>, </a:t>
            </a:r>
            <a:r>
              <a:rPr lang="en-ID" dirty="0" err="1"/>
              <a:t>kunci</a:t>
            </a:r>
            <a:r>
              <a:rPr lang="en-ID" dirty="0"/>
              <a:t> </a:t>
            </a:r>
            <a:r>
              <a:rPr lang="en-ID" dirty="0" err="1"/>
              <a:t>publik</a:t>
            </a:r>
            <a:r>
              <a:rPr lang="en-ID" dirty="0"/>
              <a:t>/</a:t>
            </a:r>
            <a:r>
              <a:rPr lang="en-ID" dirty="0" err="1"/>
              <a:t>privat</a:t>
            </a:r>
            <a:r>
              <a:rPr lang="en-ID" dirty="0"/>
              <a:t> </a:t>
            </a:r>
            <a:r>
              <a:rPr lang="en-ID" dirty="0" err="1"/>
              <a:t>atau</a:t>
            </a:r>
            <a:endParaRPr lang="en-ID" dirty="0"/>
          </a:p>
          <a:p>
            <a:r>
              <a:rPr lang="en-ID" dirty="0" err="1"/>
              <a:t>sertifikat</a:t>
            </a:r>
            <a:r>
              <a:rPr lang="en-ID" dirty="0"/>
              <a:t> digital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memastikan</a:t>
            </a:r>
            <a:r>
              <a:rPr lang="en-ID" dirty="0"/>
              <a:t> </a:t>
            </a:r>
            <a:r>
              <a:rPr lang="en-ID" dirty="0" err="1"/>
              <a:t>bahwa</a:t>
            </a:r>
            <a:endParaRPr lang="en-ID" dirty="0"/>
          </a:p>
          <a:p>
            <a:r>
              <a:rPr lang="en-ID" dirty="0" err="1"/>
              <a:t>entitas</a:t>
            </a:r>
            <a:r>
              <a:rPr lang="en-ID" dirty="0"/>
              <a:t> yang </a:t>
            </a:r>
            <a:r>
              <a:rPr lang="en-ID" dirty="0" err="1"/>
              <a:t>berpartisipasi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yang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klaim</a:t>
            </a:r>
            <a:endParaRPr lang="en-ID" dirty="0"/>
          </a:p>
          <a:p>
            <a:r>
              <a:rPr lang="en-ID" dirty="0" err="1"/>
              <a:t>menjadi</a:t>
            </a:r>
            <a:r>
              <a:rPr lang="en-ID" dirty="0"/>
              <a:t>. </a:t>
            </a:r>
            <a:r>
              <a:rPr lang="en-ID" dirty="0" err="1"/>
              <a:t>Prinsip</a:t>
            </a:r>
            <a:r>
              <a:rPr lang="en-ID" dirty="0"/>
              <a:t> </a:t>
            </a:r>
            <a:r>
              <a:rPr lang="en-ID" dirty="0" err="1"/>
              <a:t>keaslian</a:t>
            </a:r>
            <a:r>
              <a:rPr lang="en-ID" dirty="0"/>
              <a:t> </a:t>
            </a:r>
            <a:r>
              <a:rPr lang="en-ID" dirty="0" err="1"/>
              <a:t>mencegah</a:t>
            </a:r>
            <a:r>
              <a:rPr lang="en-ID" dirty="0"/>
              <a:t> </a:t>
            </a:r>
            <a:r>
              <a:rPr lang="en-ID" dirty="0" err="1"/>
              <a:t>serangan</a:t>
            </a:r>
            <a:r>
              <a:rPr lang="en-ID" dirty="0"/>
              <a:t> </a:t>
            </a:r>
            <a:r>
              <a:rPr lang="en-ID" dirty="0" err="1"/>
              <a:t>pengguna</a:t>
            </a:r>
            <a:r>
              <a:rPr lang="en-ID" dirty="0"/>
              <a:t> </a:t>
            </a:r>
            <a:r>
              <a:rPr lang="en-ID" dirty="0" err="1"/>
              <a:t>palsu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penggunaan</a:t>
            </a:r>
            <a:r>
              <a:rPr lang="en-ID" dirty="0"/>
              <a:t> </a:t>
            </a:r>
            <a:r>
              <a:rPr lang="en-ID" dirty="0" err="1"/>
              <a:t>identitas</a:t>
            </a:r>
            <a:r>
              <a:rPr lang="en-ID" dirty="0"/>
              <a:t>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sah</a:t>
            </a:r>
            <a:r>
              <a:rPr lang="en-ID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909FF1-5B41-EBC1-1CDC-661A57CCFF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324" t="22612" r="27786" b="22292"/>
          <a:stretch>
            <a:fillRect/>
          </a:stretch>
        </p:blipFill>
        <p:spPr>
          <a:xfrm>
            <a:off x="11332464" y="0"/>
            <a:ext cx="859536" cy="67665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DE999EF-D137-7537-14DE-CE67B79C0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3600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Prinsip Keamanan Data</a:t>
            </a:r>
            <a:endParaRPr lang="en-ID" sz="3600" dirty="0"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588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9433</TotalTime>
  <Words>639</Words>
  <Application>Microsoft Office PowerPoint</Application>
  <PresentationFormat>Widescreen</PresentationFormat>
  <Paragraphs>62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Arabic Typesetting</vt:lpstr>
      <vt:lpstr>Arial</vt:lpstr>
      <vt:lpstr>Arial Black</vt:lpstr>
      <vt:lpstr>Calibri</vt:lpstr>
      <vt:lpstr>Calibri Light</vt:lpstr>
      <vt:lpstr>Cascadia Mono</vt:lpstr>
      <vt:lpstr>Cascadia Mono SemiBold</vt:lpstr>
      <vt:lpstr>Office Theme</vt:lpstr>
      <vt:lpstr>Konsep Dasar Keamanan Data</vt:lpstr>
      <vt:lpstr>PowerPoint Presentation</vt:lpstr>
      <vt:lpstr>Keamanan Data </vt:lpstr>
      <vt:lpstr>Keamanan Data </vt:lpstr>
      <vt:lpstr>5 Kasus Kebocoran Data di Indonesia Selama 2023-2024</vt:lpstr>
      <vt:lpstr>Prinsip Keamanan Data</vt:lpstr>
      <vt:lpstr>Prinsip Keamanan Data</vt:lpstr>
      <vt:lpstr>Prinsip Keamanan Data</vt:lpstr>
      <vt:lpstr>Prinsip Keamanan Data</vt:lpstr>
      <vt:lpstr>Prinsip Keamanan Data</vt:lpstr>
      <vt:lpstr>Prinsip Keamanan Data</vt:lpstr>
      <vt:lpstr>Prinsip Keamanan Data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Dibyo s</dc:creator>
  <cp:lastModifiedBy>Dibyo s</cp:lastModifiedBy>
  <cp:revision>7</cp:revision>
  <dcterms:created xsi:type="dcterms:W3CDTF">2025-09-24T05:03:33Z</dcterms:created>
  <dcterms:modified xsi:type="dcterms:W3CDTF">2025-10-01T03:17:49Z</dcterms:modified>
</cp:coreProperties>
</file>