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58" r:id="rId6"/>
    <p:sldId id="268" r:id="rId7"/>
    <p:sldId id="269" r:id="rId8"/>
    <p:sldId id="270" r:id="rId9"/>
    <p:sldId id="271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889C1-CE4D-4306-ABAA-94F91D76ABA9}" type="datetimeFigureOut">
              <a:rPr lang="en-ID" smtClean="0"/>
              <a:t>30/09/2025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3CF48-65E5-4FDA-B3F1-E2AAED87591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4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6E9E-98FD-4B86-64F4-4F99EE696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DFBDC-D63F-761B-AA49-5C9336308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E26F-670A-4D21-747F-F5ECCFE8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1607A-11FA-11C7-6D32-01DA2FEB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2F4FC-AA62-AD12-66B0-3C5F7EF5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484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83BE-BD4D-D5EE-9814-E7D17B85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5C3CF-50D1-D22F-4E1A-350213A7F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D2C4-A902-47BA-03E0-5FF14B43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E006-3A10-2EAF-F1F8-966ECBF3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14334-B3A0-99C8-93D9-A655808B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843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9C7CD8-9042-3EB7-4980-5CE282F57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9395D-436F-8CE5-AA55-518E37086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74EE-C13E-8108-BC79-4000B98F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C49BC-0C8D-25E7-AD0C-D93B54CF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BFC99-B2E6-DEA0-CAE4-EA021BE0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64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8651-6A91-DE2F-F24A-D5F327B5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13F2D-DD8F-8647-C8DF-EB7103C9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1C958-E82F-5349-384B-97D6AE9A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5CE2-BA78-9DEE-F30F-68E4805F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259A-27E0-A5FC-B243-95F02A0B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621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FD89-A39E-2782-3EF0-D2744C1E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17799-B180-4657-0CDC-AD60F8A4B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D1782-91EE-EC01-B79C-2B7A2C93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8E4F-649F-0D37-D36F-48970F9F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D29C-C721-4C7B-C66F-2FDD063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6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9E9F-D9B5-3C31-E03C-F8C303F9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93119-083F-D0D9-6424-E06B2A5AD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09F5-00A3-D8CD-69F0-9867F18DA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8EDE-3DD7-7C06-7D1B-DDCEB508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F51AD-07F5-5E78-B3E5-9C9CF724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16A5-22E0-713A-2564-59BA3EA0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9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9027-2F24-3445-3E4C-ED1F9C25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8EA1A-29BE-A85E-1BD8-4F8B80CD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1ABEB-D2BC-1043-243C-632C141A2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8CD58-B637-E9D2-3CC8-D75AE20EC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E469-F2A4-1441-5F2A-1C869986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39253F-74D0-029A-A633-AFBD63AD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F64E6-D007-035E-7C32-D373AB66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557C6-4072-671B-D225-6D128E3C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55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FCE6-21CA-5DE3-DE07-E300D7FD7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DB3032-165B-8629-3328-26C724DF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4391E-3BF9-BCC3-7F7A-06F7A7A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A5A90-4684-BFD8-E80C-33E26770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56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C8F3E-2DE5-055C-D7C6-2E4F4EC6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2C7B0-3519-C50D-3902-C4ABED96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C2DE-4388-52B8-19CA-1539914D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647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E882-E751-ADF4-DBA1-5F1CB090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DBF2-5964-19F6-AF86-F1F1759B9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5B18-F7DA-B38F-5536-717E2D7A0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86B68-7E65-AA4E-AEEE-F2B8D6E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FDFA1-7638-C6BB-3099-57D21E48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C54C0-0FF6-160A-F8CE-489B738A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67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5CB7-3236-F546-2C5E-6D382DBE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35BA9-6A39-603C-749D-A91B26AB9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14D31-84B6-867F-F3F8-F804E649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4B7C4-0D6F-B6EC-58A1-7B3CDAFF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19E70-02AE-3FFE-1C5C-7920D095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2BCC-90E8-8B40-9AA6-73C89EA6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283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67D9C-AEB7-416D-8C74-A609CFB4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5866-1BD6-C902-A4D9-A26A92D35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E5E37-8520-AFCC-78B8-89D378A00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B618-DAFA-4074-80EE-DBF8E2189AFC}" type="datetimeFigureOut">
              <a:rPr lang="en-ID" smtClean="0"/>
              <a:t>22/09/2025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7CF4F-CA04-2E71-8ADB-33466F4F9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EFFD-B9E0-AD34-D2CC-2BA5D999C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BA2A-C389-4678-99AE-3BF984FCD34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966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id-id/security/business/security-101/what-is-ransomware" TargetMode="External"/><Relationship Id="rId2" Type="http://schemas.openxmlformats.org/officeDocument/2006/relationships/hyperlink" Target="https://www.microsoft.com/id-id/security/business/security-101/what-is-phish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1E2BA-CD74-BA8F-E4F9-AED13662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8F013-0D1E-2257-535D-0A51FC78A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52" y="2618232"/>
            <a:ext cx="9144000" cy="2387600"/>
          </a:xfrm>
        </p:spPr>
        <p:txBody>
          <a:bodyPr/>
          <a:lstStyle/>
          <a:p>
            <a:r>
              <a:rPr lang="en-ID" b="1" dirty="0" err="1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serangan</a:t>
            </a:r>
            <a:r>
              <a:rPr lang="en-ID" b="1" dirty="0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ID" b="1">
                <a:solidFill>
                  <a:srgbClr val="00B05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cyber - Cybercrime</a:t>
            </a:r>
            <a:endParaRPr lang="en-ID" b="1" dirty="0">
              <a:solidFill>
                <a:srgbClr val="00B050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AC122-C64E-A8C2-4F2F-619D061F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629"/>
            <a:ext cx="9144000" cy="3847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Part 2</a:t>
            </a:r>
            <a:endParaRPr lang="en-ID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F5B2D-B5A8-BDD3-1417-DAD8010FD0A4}"/>
              </a:ext>
            </a:extLst>
          </p:cNvPr>
          <p:cNvSpPr txBox="1"/>
          <p:nvPr/>
        </p:nvSpPr>
        <p:spPr>
          <a:xfrm>
            <a:off x="9354312" y="6412170"/>
            <a:ext cx="289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00FF00"/>
                </a:highlight>
                <a:latin typeface="Arial Black" panose="020B0A04020102020204" pitchFamily="34" charset="0"/>
              </a:rPr>
              <a:t>Keamanan</a:t>
            </a:r>
            <a:r>
              <a:rPr lang="en-US" sz="2400" b="1" dirty="0">
                <a:highlight>
                  <a:srgbClr val="FFFF00"/>
                </a:highlight>
                <a:latin typeface="Arial Black" panose="020B0A04020102020204" pitchFamily="34" charset="0"/>
              </a:rPr>
              <a:t> </a:t>
            </a:r>
            <a:r>
              <a:rPr lang="en-US" sz="2400" b="1" dirty="0">
                <a:highlight>
                  <a:srgbClr val="00FF00"/>
                </a:highlight>
                <a:latin typeface="Arial Black" panose="020B0A04020102020204" pitchFamily="34" charset="0"/>
              </a:rPr>
              <a:t>Data</a:t>
            </a:r>
            <a:endParaRPr lang="en-ID" sz="2400" b="1" dirty="0">
              <a:highlight>
                <a:srgbClr val="00FF00"/>
              </a:highlight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DA3DA-B388-B623-70E4-738DE8E0D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-64009"/>
            <a:ext cx="758952" cy="862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14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ED2BF-056D-397C-C307-DF434DDBD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5C0B5-259B-BB6F-A5C9-289B60DD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Menutupi</a:t>
            </a:r>
            <a:r>
              <a:rPr lang="en-ID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ID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jejak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B7368-3330-DFED-5301-9593AF84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/>
              <a:t>Menutupi</a:t>
            </a:r>
            <a:r>
              <a:rPr lang="en-ID" dirty="0"/>
              <a:t> </a:t>
            </a:r>
            <a:r>
              <a:rPr lang="en-ID" dirty="0" err="1"/>
              <a:t>jejak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menyembunyikan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administrator system. Yang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dunia hacking </a:t>
            </a:r>
            <a:r>
              <a:rPr lang="en-ID" dirty="0" err="1"/>
              <a:t>namun</a:t>
            </a:r>
            <a:r>
              <a:rPr lang="en-ID" dirty="0"/>
              <a:t> juga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tersulit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dilakukanbagi</a:t>
            </a:r>
            <a:r>
              <a:rPr lang="en-ID" dirty="0"/>
              <a:t> para </a:t>
            </a:r>
            <a:r>
              <a:rPr lang="en-ID" dirty="0" err="1"/>
              <a:t>penyerang</a:t>
            </a:r>
            <a:r>
              <a:rPr lang="en-ID" dirty="0"/>
              <a:t> system.</a:t>
            </a:r>
          </a:p>
        </p:txBody>
      </p:sp>
    </p:spTree>
    <p:extLst>
      <p:ext uri="{BB962C8B-B14F-4D97-AF65-F5344CB8AC3E}">
        <p14:creationId xmlns:p14="http://schemas.microsoft.com/office/powerpoint/2010/main" val="344380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A5472-D52C-2B3A-A61C-719BE918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F2B0D-127A-BB10-F853-B08C2267F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" y="0"/>
            <a:ext cx="12347253" cy="693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42E63-E309-A00D-2ED0-7D52F58D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5412" y="5037011"/>
            <a:ext cx="1820989" cy="1820989"/>
          </a:xfrm>
        </p:spPr>
      </p:pic>
    </p:spTree>
    <p:extLst>
      <p:ext uri="{BB962C8B-B14F-4D97-AF65-F5344CB8AC3E}">
        <p14:creationId xmlns:p14="http://schemas.microsoft.com/office/powerpoint/2010/main" val="175331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86C2-279B-E200-38E3-BBE69EAB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3688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dirty="0"/>
              <a:t>Upaya yang </a:t>
            </a:r>
            <a:r>
              <a:rPr lang="en-ID" dirty="0" err="1"/>
              <a:t>disengaja</a:t>
            </a:r>
            <a:r>
              <a:rPr lang="en-ID" dirty="0"/>
              <a:t> oleh </a:t>
            </a:r>
            <a:r>
              <a:rPr lang="en-ID" dirty="0" err="1"/>
              <a:t>individu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grup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melanggar</a:t>
            </a:r>
            <a:r>
              <a:rPr lang="en-ID" dirty="0"/>
              <a:t>, </a:t>
            </a:r>
            <a:r>
              <a:rPr lang="en-ID" dirty="0" err="1"/>
              <a:t>merusak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komputer</a:t>
            </a:r>
            <a:r>
              <a:rPr lang="en-ID" dirty="0"/>
              <a:t>, </a:t>
            </a:r>
            <a:r>
              <a:rPr lang="en-ID" dirty="0" err="1"/>
              <a:t>jaringan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digital,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jahat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pencurian</a:t>
            </a:r>
            <a:r>
              <a:rPr lang="en-ID" dirty="0"/>
              <a:t> data, </a:t>
            </a:r>
            <a:r>
              <a:rPr lang="en-ID" dirty="0" err="1"/>
              <a:t>spionase</a:t>
            </a:r>
            <a:r>
              <a:rPr lang="en-ID" dirty="0"/>
              <a:t>, </a:t>
            </a:r>
            <a:r>
              <a:rPr lang="en-ID" dirty="0" err="1"/>
              <a:t>penipuan</a:t>
            </a:r>
            <a:r>
              <a:rPr lang="en-ID" dirty="0"/>
              <a:t> </a:t>
            </a:r>
            <a:r>
              <a:rPr lang="en-ID" dirty="0" err="1"/>
              <a:t>keuangan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sabotase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. </a:t>
            </a:r>
            <a:r>
              <a:rPr lang="en-ID" dirty="0" err="1"/>
              <a:t>Serangan</a:t>
            </a:r>
            <a:r>
              <a:rPr lang="en-ID" dirty="0"/>
              <a:t> cyber </a:t>
            </a:r>
            <a:r>
              <a:rPr lang="en-ID" dirty="0" err="1"/>
              <a:t>berpotensi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reputasi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 dan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parah</a:t>
            </a:r>
            <a:r>
              <a:rPr lang="en-ID" dirty="0"/>
              <a:t>, yang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 dan </a:t>
            </a:r>
            <a:r>
              <a:rPr lang="en-ID" dirty="0" err="1"/>
              <a:t>kredibilitas</a:t>
            </a:r>
            <a:r>
              <a:rPr lang="en-ID" dirty="0"/>
              <a:t>. </a:t>
            </a:r>
            <a:endParaRPr lang="en-ID" sz="1600" dirty="0"/>
          </a:p>
          <a:p>
            <a:pPr marL="0" indent="0">
              <a:buNone/>
            </a:pPr>
            <a:endParaRPr lang="en-ID" sz="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1800" dirty="0"/>
              <a:t>1980-an </a:t>
            </a:r>
            <a:r>
              <a:rPr lang="en-ID" sz="1800" dirty="0" err="1"/>
              <a:t>hingga</a:t>
            </a:r>
            <a:r>
              <a:rPr lang="en-ID" sz="1800" dirty="0"/>
              <a:t> 1990-an, virus dan worm </a:t>
            </a:r>
            <a:r>
              <a:rPr lang="en-ID" sz="1800" dirty="0" err="1"/>
              <a:t>muncul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pertama</a:t>
            </a:r>
            <a:r>
              <a:rPr lang="en-ID" sz="1800" dirty="0"/>
              <a:t> </a:t>
            </a:r>
            <a:r>
              <a:rPr lang="en-ID" sz="1800" dirty="0" err="1"/>
              <a:t>kalinya</a:t>
            </a:r>
            <a:r>
              <a:rPr lang="en-ID" sz="1800" dirty="0"/>
              <a:t> target </a:t>
            </a:r>
            <a:r>
              <a:rPr lang="en-ID" sz="1800" dirty="0" err="1"/>
              <a:t>jaringan</a:t>
            </a:r>
            <a:r>
              <a:rPr lang="en-ID" sz="1800" dirty="0"/>
              <a:t> </a:t>
            </a:r>
            <a:r>
              <a:rPr lang="en-ID" sz="1800" dirty="0" err="1"/>
              <a:t>pribadi</a:t>
            </a:r>
            <a:endParaRPr lang="en-ID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1600" dirty="0" err="1"/>
              <a:t>tahun</a:t>
            </a:r>
            <a:r>
              <a:rPr lang="en-ID" sz="1600" dirty="0"/>
              <a:t> 2000-an, </a:t>
            </a:r>
            <a:r>
              <a:rPr lang="en-ID" sz="1600" dirty="0" err="1"/>
              <a:t>muncul</a:t>
            </a:r>
            <a:r>
              <a:rPr lang="en-ID" sz="1600" dirty="0"/>
              <a:t> program </a:t>
            </a:r>
            <a:r>
              <a:rPr lang="en-ID" sz="1600" dirty="0" err="1"/>
              <a:t>jahat</a:t>
            </a:r>
            <a:r>
              <a:rPr lang="en-ID" sz="1600" dirty="0"/>
              <a:t>, </a:t>
            </a:r>
            <a:r>
              <a:rPr lang="en-ID" sz="16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pengelabuan</a:t>
            </a:r>
            <a:r>
              <a:rPr lang="en-ID" sz="1600" dirty="0"/>
              <a:t>, dan </a:t>
            </a:r>
            <a:r>
              <a:rPr lang="en-ID" sz="1600" dirty="0" err="1"/>
              <a:t>serangan</a:t>
            </a:r>
            <a:r>
              <a:rPr lang="en-ID" sz="1600" dirty="0"/>
              <a:t> Distributed Denial-of-Service (DDoS) Perusahaan dan </a:t>
            </a:r>
            <a:r>
              <a:rPr lang="en-ID" sz="1600" dirty="0" err="1"/>
              <a:t>pemerintahan</a:t>
            </a:r>
            <a:r>
              <a:rPr lang="en-ID" sz="16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n-NO" sz="1500" dirty="0"/>
              <a:t>tahun 2010-an, Ancaman Persisten Tingkat Lanjut (APT), </a:t>
            </a:r>
            <a:r>
              <a:rPr lang="nn-NO" sz="1500" dirty="0">
                <a:hlinkClick r:id="rId3"/>
              </a:rPr>
              <a:t>ransomware</a:t>
            </a:r>
            <a:r>
              <a:rPr lang="nn-NO" sz="1500" dirty="0"/>
              <a:t>, dan serangan negara-bangsa semakin meluas</a:t>
            </a:r>
            <a:endParaRPr lang="en-ID" sz="7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CD1C37-5F05-A4F5-711F-CE350515A578}"/>
              </a:ext>
            </a:extLst>
          </p:cNvPr>
          <p:cNvSpPr txBox="1">
            <a:spLocks/>
          </p:cNvSpPr>
          <p:nvPr/>
        </p:nvSpPr>
        <p:spPr>
          <a:xfrm>
            <a:off x="838200" y="612013"/>
            <a:ext cx="10515600" cy="787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Serangan</a:t>
            </a:r>
            <a:r>
              <a:rPr lang="en-ID" b="1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cyber</a:t>
            </a:r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3129-A8F9-5443-6651-309FF568B4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7EE8-8407-3F38-D15B-8B3611E3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013"/>
            <a:ext cx="10515600" cy="787019"/>
          </a:xfrm>
        </p:spPr>
        <p:txBody>
          <a:bodyPr/>
          <a:lstStyle/>
          <a:p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Cyber Crime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69F49-8150-DEAA-9FA7-88B5C1E9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A38A5E1-CB73-E2F5-1D32-19C6D7214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27785" y="1621704"/>
            <a:ext cx="9902190" cy="44703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Hacking: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Tindakan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mengakses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komputer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jaringan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sistem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ilegal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mendapatkan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informasi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tujuan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lain.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Penyadapan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informasi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elektronik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mendapatkan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data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ilegal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Pasal 31 UU ITE.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Manipulasi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Data Elektronik: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Melakukan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perubahan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manipulasi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data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elektronik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tujuan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bertentangan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hukum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Cyber-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terorisme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Kejahatan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komputer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dan internet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menyebarkan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Cyber-pornography: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Penyebaran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materi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pornograpi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konten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senonoh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melalui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internet.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Carding (credit-card fraud):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Penipuan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melibatkan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penggunaan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kartu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kredit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ilegal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Ransomware: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Jenis malware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mengenkripsi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berkas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meminta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tebusan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mengembalikannya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ABD7D7-072A-EFA4-BBC6-18F6A0AE0C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962399-B5DE-EC9C-CC75-C6F1B0285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846" y="5567965"/>
            <a:ext cx="1984154" cy="132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AADFA6D-0DF0-E2C2-3B47-55D76062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795"/>
            <a:ext cx="10515600" cy="5097130"/>
          </a:xfrm>
        </p:spPr>
        <p:txBody>
          <a:bodyPr>
            <a:normAutofit/>
          </a:bodyPr>
          <a:lstStyle/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Malware (</a:t>
            </a:r>
            <a:r>
              <a:rPr lang="en-US" altLang="en-US" sz="1400" b="1" dirty="0" err="1">
                <a:solidFill>
                  <a:srgbClr val="001D35"/>
                </a:solidFill>
                <a:latin typeface="Google Sans"/>
              </a:rPr>
              <a:t>Perangkat</a:t>
            </a: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 Lunak </a:t>
            </a:r>
            <a:r>
              <a:rPr lang="en-US" altLang="en-US" sz="1400" b="1" dirty="0" err="1">
                <a:solidFill>
                  <a:srgbClr val="001D35"/>
                </a:solidFill>
                <a:latin typeface="Google Sans"/>
              </a:rPr>
              <a:t>Berbahaya</a:t>
            </a: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)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Program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jahat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berupa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virus, trojan, worm,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spyware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dirancang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merusak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mengambil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alih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sistem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mencuri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data,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mengganggu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operasi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normal.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Phishing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Taktik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penipuan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menggunakan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pesan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email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palsu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menyamar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sebagai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komunikasi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sumber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terpercaya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mengelabui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korban agar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memberikan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informasi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sensitif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seperti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kredensial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login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detail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kartu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kredit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. 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Ransomware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Jenis malware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mengenkripsi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data korban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sehingga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tidak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diakses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lalu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meminta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pembayaran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tebusan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mengembalikan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aksesnya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.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 err="1">
                <a:solidFill>
                  <a:srgbClr val="001D35"/>
                </a:solidFill>
                <a:latin typeface="Google Sans"/>
              </a:rPr>
              <a:t>Serangan</a:t>
            </a: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 DDoS (Distributed Denial of Service)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Serangan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membanjiri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server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situs web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dengan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lalu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lintas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internet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jumlah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besar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berbagai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sumber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membuat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layanan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tersebut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menjadi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tidak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tersedia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bagi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pengguna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sah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.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Man-in-the-Middle (MitM)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Penyerang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menyusup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ke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komunikasi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antara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dua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pihak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(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misalnya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dua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pengguna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pengguna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dan server)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mencegat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memantau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bahkan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memodifikasi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data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dikirimkan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.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SQL Injection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Serangan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terhadap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aplikasi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web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menggunakan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database SQL, di mana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penyerang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memasukkan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kode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SQL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berbahaya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ke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kolom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input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memanipulasi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mencuri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data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database.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Social Engineering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Teknik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manipulasi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psikologis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digunakan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menipu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orang agar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membocorkan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informasi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rahasia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melakukan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tindakan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menguntungkan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penyerang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seringkali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tanpa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disadari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oleh korban.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001D35"/>
                </a:solidFill>
                <a:latin typeface="Google Sans"/>
              </a:rPr>
              <a:t>Zero-Day Exploit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: 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Serangan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mengeksploitasi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kerentanan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zero-day,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yaitu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kelemahan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keamanan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perangkat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lunak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perangkat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keras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belum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diketahui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oleh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pengembangnya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dan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karenanya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belum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memiliki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patch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altLang="en-US" sz="1400" dirty="0" err="1">
                <a:solidFill>
                  <a:srgbClr val="001D35"/>
                </a:solidFill>
                <a:latin typeface="Google Sans"/>
              </a:rPr>
              <a:t>perbaikan</a:t>
            </a:r>
            <a:r>
              <a:rPr lang="en-US" altLang="en-US" sz="1400" dirty="0">
                <a:solidFill>
                  <a:srgbClr val="001D35"/>
                </a:solidFill>
                <a:latin typeface="Google Sans"/>
              </a:rPr>
              <a:t>.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4B1E28A-73D3-56A0-60ED-D4EAE8C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8" y="206565"/>
            <a:ext cx="10515600" cy="787019"/>
          </a:xfrm>
        </p:spPr>
        <p:txBody>
          <a:bodyPr/>
          <a:lstStyle/>
          <a:p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Cyber Crime</a:t>
            </a:r>
            <a:endParaRPr lang="en-ID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7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9BE5-AA0A-D914-722A-76FD3D85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76123"/>
          </a:xfrm>
        </p:spPr>
        <p:txBody>
          <a:bodyPr>
            <a:noAutofit/>
          </a:bodyPr>
          <a:lstStyle/>
          <a:p>
            <a:r>
              <a:rPr lang="it-IT" sz="3600" b="1" dirty="0"/>
              <a:t>Proses Serangan cyber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0875-FD40-6B53-A7F4-EA8080CE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4" y="1340169"/>
            <a:ext cx="10029825" cy="24698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Recognnaissance</a:t>
            </a:r>
            <a:r>
              <a:rPr lang="en-ID" sz="2000" dirty="0"/>
              <a:t> dan </a:t>
            </a:r>
            <a:r>
              <a:rPr lang="en-ID" sz="2000" dirty="0" err="1"/>
              <a:t>footprinting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/>
              <a:t>Scanning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Enumerasi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Mendapatkan</a:t>
            </a:r>
            <a:r>
              <a:rPr lang="en-ID" sz="2000" dirty="0"/>
              <a:t> </a:t>
            </a:r>
            <a:r>
              <a:rPr lang="en-ID" sz="2000" dirty="0" err="1"/>
              <a:t>akses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Eskalasi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Membuat</a:t>
            </a:r>
            <a:r>
              <a:rPr lang="en-ID" sz="2000" dirty="0"/>
              <a:t> backdoor dan </a:t>
            </a:r>
            <a:r>
              <a:rPr lang="en-ID" sz="2000" dirty="0" err="1"/>
              <a:t>menyembunyikan</a:t>
            </a:r>
            <a:r>
              <a:rPr lang="en-ID" sz="2000" dirty="0"/>
              <a:t> </a:t>
            </a:r>
            <a:r>
              <a:rPr lang="en-ID" sz="2000" dirty="0" err="1"/>
              <a:t>jejak</a:t>
            </a:r>
            <a:endParaRPr lang="en-ID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FD2CF-A673-69CE-ACEE-01B03B51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24" t="22612" r="27786" b="22292"/>
          <a:stretch>
            <a:fillRect/>
          </a:stretch>
        </p:blipFill>
        <p:spPr>
          <a:xfrm>
            <a:off x="11332464" y="0"/>
            <a:ext cx="859536" cy="6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8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D890-B527-A5D4-7790-7A75F7AB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1037"/>
            <a:ext cx="10515600" cy="882650"/>
          </a:xfrm>
        </p:spPr>
        <p:txBody>
          <a:bodyPr>
            <a:normAutofit/>
          </a:bodyPr>
          <a:lstStyle/>
          <a:p>
            <a:r>
              <a:rPr lang="en-ID" sz="3600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Recognnaissance</a:t>
            </a:r>
            <a:r>
              <a:rPr lang="en-ID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dan </a:t>
            </a:r>
            <a:r>
              <a:rPr lang="en-ID" sz="3600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footprinting</a:t>
            </a:r>
            <a:endParaRPr lang="en-ID" sz="3600" dirty="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A461F-8BA6-4EC6-E730-A5BE4F98F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Footprinting</a:t>
            </a:r>
            <a:r>
              <a:rPr lang="en-ID" sz="2400" dirty="0"/>
              <a:t>,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pengumpulan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</a:t>
            </a:r>
            <a:r>
              <a:rPr lang="en-ID" sz="2400" dirty="0" err="1"/>
              <a:t>pasif</a:t>
            </a:r>
            <a:r>
              <a:rPr lang="en-ID" sz="2400" dirty="0"/>
              <a:t> dan </a:t>
            </a:r>
            <a:r>
              <a:rPr lang="en-ID" sz="2400" dirty="0" err="1"/>
              <a:t>sistematis</a:t>
            </a:r>
            <a:r>
              <a:rPr lang="en-ID" sz="2400" dirty="0"/>
              <a:t> </a:t>
            </a:r>
            <a:r>
              <a:rPr lang="en-ID" sz="2400" dirty="0" err="1"/>
              <a:t>tentang</a:t>
            </a:r>
            <a:r>
              <a:rPr lang="en-ID" sz="2400" dirty="0"/>
              <a:t> target (</a:t>
            </a:r>
            <a:r>
              <a:rPr lang="en-ID" sz="2400" dirty="0" err="1"/>
              <a:t>misalnya</a:t>
            </a:r>
            <a:r>
              <a:rPr lang="en-ID" sz="2400" dirty="0"/>
              <a:t> data </a:t>
            </a:r>
            <a:r>
              <a:rPr lang="en-ID" sz="2400" dirty="0" err="1"/>
              <a:t>jaringan</a:t>
            </a:r>
            <a:r>
              <a:rPr lang="en-ID" sz="2400" dirty="0"/>
              <a:t>,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, </a:t>
            </a:r>
            <a:r>
              <a:rPr lang="en-ID" sz="2400" dirty="0" err="1"/>
              <a:t>aplikasi</a:t>
            </a:r>
            <a:r>
              <a:rPr lang="en-ID" sz="2400" dirty="0"/>
              <a:t>, </a:t>
            </a:r>
            <a:r>
              <a:rPr lang="en-ID" sz="2400" dirty="0" err="1"/>
              <a:t>akun</a:t>
            </a:r>
            <a:r>
              <a:rPr lang="en-ID" sz="2400" dirty="0"/>
              <a:t>). Reconnaissance, </a:t>
            </a:r>
            <a:r>
              <a:rPr lang="en-ID" sz="2400" dirty="0" err="1"/>
              <a:t>merupakan</a:t>
            </a:r>
            <a:r>
              <a:rPr lang="en-ID" sz="2400" dirty="0"/>
              <a:t> </a:t>
            </a:r>
            <a:r>
              <a:rPr lang="en-ID" sz="2400" dirty="0" err="1"/>
              <a:t>kelanjutan</a:t>
            </a:r>
            <a:r>
              <a:rPr lang="en-ID" sz="2400" dirty="0"/>
              <a:t> yang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aktif</a:t>
            </a:r>
            <a:r>
              <a:rPr lang="en-ID" sz="2400" dirty="0"/>
              <a:t>, di mana </a:t>
            </a:r>
            <a:r>
              <a:rPr lang="en-ID" sz="2400" dirty="0" err="1"/>
              <a:t>penyerang</a:t>
            </a:r>
            <a:r>
              <a:rPr lang="en-ID" sz="2400" dirty="0"/>
              <a:t> </a:t>
            </a:r>
            <a:r>
              <a:rPr lang="en-ID" sz="2400" dirty="0" err="1"/>
              <a:t>menganalisis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dikumpulkan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mengidentifikasi</a:t>
            </a:r>
            <a:r>
              <a:rPr lang="en-ID" sz="2400" dirty="0"/>
              <a:t> </a:t>
            </a:r>
            <a:r>
              <a:rPr lang="en-ID" sz="2400" dirty="0" err="1"/>
              <a:t>kerentanan</a:t>
            </a:r>
            <a:r>
              <a:rPr lang="en-ID" sz="2400" dirty="0"/>
              <a:t> dan </a:t>
            </a:r>
            <a:r>
              <a:rPr lang="en-ID" sz="2400" dirty="0" err="1"/>
              <a:t>merencanakan</a:t>
            </a:r>
            <a:r>
              <a:rPr lang="en-ID" sz="2400" dirty="0"/>
              <a:t> </a:t>
            </a:r>
            <a:r>
              <a:rPr lang="en-ID" sz="2400" dirty="0" err="1"/>
              <a:t>langkah</a:t>
            </a:r>
            <a:r>
              <a:rPr lang="en-ID" sz="2400" dirty="0"/>
              <a:t> </a:t>
            </a:r>
            <a:r>
              <a:rPr lang="en-ID" sz="2400" dirty="0" err="1"/>
              <a:t>selanjutnya</a:t>
            </a:r>
            <a:r>
              <a:rPr lang="en-ID" sz="2400" dirty="0"/>
              <a:t>. </a:t>
            </a:r>
            <a:r>
              <a:rPr lang="en-ID" sz="2400" dirty="0" err="1"/>
              <a:t>Digunakan</a:t>
            </a:r>
            <a:r>
              <a:rPr lang="en-ID" sz="2400" dirty="0"/>
              <a:t> oleh </a:t>
            </a:r>
            <a:r>
              <a:rPr lang="en-ID" sz="2400" dirty="0" err="1"/>
              <a:t>peretas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tim</a:t>
            </a:r>
            <a:r>
              <a:rPr lang="en-ID" sz="2400" dirty="0"/>
              <a:t> </a:t>
            </a:r>
            <a:r>
              <a:rPr lang="en-ID" sz="2400" dirty="0" err="1"/>
              <a:t>pertahanan</a:t>
            </a:r>
            <a:r>
              <a:rPr lang="en-ID" sz="2400" dirty="0"/>
              <a:t> </a:t>
            </a:r>
            <a:r>
              <a:rPr lang="en-ID" sz="2400" dirty="0" err="1"/>
              <a:t>siber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memahami</a:t>
            </a:r>
            <a:r>
              <a:rPr lang="en-ID" sz="2400" dirty="0"/>
              <a:t> dan </a:t>
            </a:r>
            <a:r>
              <a:rPr lang="en-ID" sz="2400" dirty="0" err="1"/>
              <a:t>memperkuat</a:t>
            </a:r>
            <a:r>
              <a:rPr lang="en-ID" sz="2400" dirty="0"/>
              <a:t> </a:t>
            </a:r>
            <a:r>
              <a:rPr lang="en-ID" sz="2400" dirty="0" err="1"/>
              <a:t>infrastruktur</a:t>
            </a:r>
            <a:r>
              <a:rPr lang="en-ID" sz="2400" dirty="0"/>
              <a:t> digital.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425F3-500F-649E-9A5F-726E51BE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320" y="4552950"/>
            <a:ext cx="3289566" cy="2190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6C352-D5D3-F83B-C737-4964D13A7BDD}"/>
              </a:ext>
            </a:extLst>
          </p:cNvPr>
          <p:cNvSpPr txBox="1"/>
          <p:nvPr/>
        </p:nvSpPr>
        <p:spPr>
          <a:xfrm>
            <a:off x="838200" y="39433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Memahami arsitektur umum dan potensi kelemahan suatu organisasi. 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F12FF-C13D-CA0D-F76B-1CE5CDA7A5F8}"/>
              </a:ext>
            </a:extLst>
          </p:cNvPr>
          <p:cNvSpPr txBox="1"/>
          <p:nvPr/>
        </p:nvSpPr>
        <p:spPr>
          <a:xfrm>
            <a:off x="838200" y="458968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dan </a:t>
            </a:r>
            <a:r>
              <a:rPr lang="en-ID" dirty="0" err="1"/>
              <a:t>mengeksploitasinya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target. </a:t>
            </a:r>
          </a:p>
        </p:txBody>
      </p:sp>
    </p:spTree>
    <p:extLst>
      <p:ext uri="{BB962C8B-B14F-4D97-AF65-F5344CB8AC3E}">
        <p14:creationId xmlns:p14="http://schemas.microsoft.com/office/powerpoint/2010/main" val="358652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F86C7-8DF9-75C1-7451-934FDDAD1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proses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 (host), port yang </a:t>
            </a:r>
            <a:r>
              <a:rPr lang="en-ID" dirty="0" err="1"/>
              <a:t>terbuka</a:t>
            </a:r>
            <a:r>
              <a:rPr lang="en-ID" dirty="0"/>
              <a:t>, dan </a:t>
            </a:r>
            <a:r>
              <a:rPr lang="en-ID" dirty="0" err="1"/>
              <a:t>layanan</a:t>
            </a:r>
            <a:r>
              <a:rPr lang="en-ID" dirty="0"/>
              <a:t> yang </a:t>
            </a:r>
            <a:r>
              <a:rPr lang="en-ID" dirty="0" err="1"/>
              <a:t>berjalan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kelemahan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. Proses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mengirimkan</a:t>
            </a:r>
            <a:r>
              <a:rPr lang="en-ID" dirty="0"/>
              <a:t> </a:t>
            </a:r>
            <a:r>
              <a:rPr lang="en-ID" i="1" dirty="0" err="1"/>
              <a:t>paket</a:t>
            </a:r>
            <a:r>
              <a:rPr lang="en-ID" i="1" dirty="0"/>
              <a:t> </a:t>
            </a:r>
            <a:r>
              <a:rPr lang="en-ID" i="1" dirty="0" err="1"/>
              <a:t>ke</a:t>
            </a:r>
            <a:r>
              <a:rPr lang="en-ID" i="1" dirty="0"/>
              <a:t> </a:t>
            </a:r>
            <a:r>
              <a:rPr lang="en-ID" i="1" dirty="0" err="1"/>
              <a:t>sistem</a:t>
            </a:r>
            <a:r>
              <a:rPr lang="en-ID" i="1" dirty="0"/>
              <a:t> </a:t>
            </a:r>
            <a:r>
              <a:rPr lang="en-ID" dirty="0"/>
              <a:t>target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statusnya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: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celah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,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perangkat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, dan </a:t>
            </a:r>
            <a:r>
              <a:rPr lang="en-ID" dirty="0" err="1"/>
              <a:t>memantau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keseluruhan</a:t>
            </a:r>
            <a:r>
              <a:rPr lang="en-ID" dirty="0"/>
              <a:t>. </a:t>
            </a:r>
          </a:p>
          <a:p>
            <a:pPr marL="0" indent="0">
              <a:buNone/>
            </a:pPr>
            <a:r>
              <a:rPr lang="en-ID" sz="2000" dirty="0" err="1"/>
              <a:t>Mengidentifikasi</a:t>
            </a:r>
            <a:r>
              <a:rPr lang="en-ID" sz="2000" dirty="0"/>
              <a:t> </a:t>
            </a:r>
            <a:r>
              <a:rPr lang="en-ID" sz="2000" dirty="0" err="1"/>
              <a:t>kelemahan</a:t>
            </a:r>
            <a:r>
              <a:rPr lang="en-ID" sz="2000" dirty="0"/>
              <a:t> </a:t>
            </a:r>
            <a:r>
              <a:rPr lang="en-ID" sz="2000" dirty="0" err="1"/>
              <a:t>keamanan</a:t>
            </a:r>
            <a:r>
              <a:rPr lang="en-ID" sz="2000" dirty="0"/>
              <a:t> (vulnerabilities) </a:t>
            </a:r>
            <a:r>
              <a:rPr lang="en-ID" sz="2000" dirty="0" err="1"/>
              <a:t>seperti</a:t>
            </a:r>
            <a:r>
              <a:rPr lang="en-ID" sz="2000" dirty="0"/>
              <a:t> port </a:t>
            </a:r>
            <a:r>
              <a:rPr lang="en-ID" sz="2000" dirty="0" err="1"/>
              <a:t>terbuka</a:t>
            </a:r>
            <a:r>
              <a:rPr lang="en-ID" sz="2000" dirty="0"/>
              <a:t> yang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perlu</a:t>
            </a:r>
            <a:r>
              <a:rPr lang="en-ID" sz="2000" dirty="0"/>
              <a:t>, </a:t>
            </a:r>
            <a:r>
              <a:rPr lang="en-ID" sz="2000" dirty="0" err="1"/>
              <a:t>perangkat</a:t>
            </a:r>
            <a:r>
              <a:rPr lang="en-ID" sz="2000" dirty="0"/>
              <a:t> yang </a:t>
            </a:r>
            <a:r>
              <a:rPr lang="en-ID" sz="2000" dirty="0" err="1"/>
              <a:t>rentan</a:t>
            </a:r>
            <a:r>
              <a:rPr lang="en-ID" sz="2000" dirty="0"/>
              <a:t>,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perangkat</a:t>
            </a:r>
            <a:r>
              <a:rPr lang="en-ID" sz="2000" dirty="0"/>
              <a:t> </a:t>
            </a:r>
            <a:r>
              <a:rPr lang="en-ID" sz="2000" dirty="0" err="1"/>
              <a:t>lunak</a:t>
            </a:r>
            <a:r>
              <a:rPr lang="en-ID" sz="2000" dirty="0"/>
              <a:t> yang </a:t>
            </a:r>
            <a:r>
              <a:rPr lang="en-ID" sz="2000" dirty="0" err="1"/>
              <a:t>usang</a:t>
            </a:r>
            <a:r>
              <a:rPr lang="en-ID" sz="20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1F268-C11C-B022-BD0B-468E215D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81037"/>
            <a:ext cx="10515600" cy="882650"/>
          </a:xfrm>
        </p:spPr>
        <p:txBody>
          <a:bodyPr>
            <a:normAutofit/>
          </a:bodyPr>
          <a:lstStyle/>
          <a:p>
            <a:r>
              <a:rPr lang="en-ID" sz="36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Scanning</a:t>
            </a:r>
          </a:p>
        </p:txBody>
      </p:sp>
    </p:spTree>
    <p:extLst>
      <p:ext uri="{BB962C8B-B14F-4D97-AF65-F5344CB8AC3E}">
        <p14:creationId xmlns:p14="http://schemas.microsoft.com/office/powerpoint/2010/main" val="268776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F624-3F36-FDD5-9DE9-6DDD7796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Enumerasi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E2DC2-0012-B0E0-BB82-2CF6E0575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9200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turunan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akun</a:t>
            </a:r>
            <a:r>
              <a:rPr lang="en-ID" dirty="0"/>
              <a:t> valid dan exported resources, proses </a:t>
            </a:r>
            <a:r>
              <a:rPr lang="en-ID" dirty="0" err="1"/>
              <a:t>sistematis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mengumpulkan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rinci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host target dan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i="1" dirty="0" err="1"/>
              <a:t>alamat</a:t>
            </a:r>
            <a:r>
              <a:rPr lang="en-ID" i="1" dirty="0"/>
              <a:t> IP, port </a:t>
            </a:r>
            <a:r>
              <a:rPr lang="en-ID" i="1" dirty="0" err="1"/>
              <a:t>terbuka</a:t>
            </a:r>
            <a:r>
              <a:rPr lang="en-ID" i="1" dirty="0"/>
              <a:t>, nama </a:t>
            </a:r>
            <a:r>
              <a:rPr lang="en-ID" i="1" dirty="0" err="1"/>
              <a:t>pengguna</a:t>
            </a:r>
            <a:r>
              <a:rPr lang="en-ID" i="1" dirty="0"/>
              <a:t>, nama </a:t>
            </a:r>
            <a:r>
              <a:rPr lang="en-ID" i="1" dirty="0" err="1"/>
              <a:t>sistem</a:t>
            </a:r>
            <a:r>
              <a:rPr lang="en-ID" dirty="0"/>
              <a:t>, dan </a:t>
            </a:r>
            <a:r>
              <a:rPr lang="en-ID" dirty="0" err="1"/>
              <a:t>layanan</a:t>
            </a:r>
            <a:r>
              <a:rPr lang="en-ID" dirty="0"/>
              <a:t> yang </a:t>
            </a:r>
            <a:r>
              <a:rPr lang="en-ID" dirty="0" err="1"/>
              <a:t>berjalan</a:t>
            </a:r>
            <a:r>
              <a:rPr lang="en-ID" dirty="0"/>
              <a:t>. Proses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mengidentifikasi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lemah</a:t>
            </a:r>
            <a:r>
              <a:rPr lang="en-ID" dirty="0"/>
              <a:t> dan </a:t>
            </a: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vektor</a:t>
            </a:r>
            <a:r>
              <a:rPr lang="en-ID" dirty="0"/>
              <a:t> </a:t>
            </a:r>
            <a:r>
              <a:rPr lang="en-ID" dirty="0" err="1"/>
              <a:t>serangan</a:t>
            </a:r>
            <a:r>
              <a:rPr lang="en-ID" dirty="0"/>
              <a:t> guna </a:t>
            </a:r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kerentanan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97651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24F64-7CB3-37AE-EF8C-7C835587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AD87-D576-4BF1-4A6A-FAB96F4A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Mendapatkan</a:t>
            </a:r>
            <a:r>
              <a:rPr lang="en-ID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ID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akses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F24E3-8F6E-7261-4A6A-4CC578BF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8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dirty="0" err="1"/>
              <a:t>Eksploitasi</a:t>
            </a:r>
            <a:r>
              <a:rPr lang="en-ID" dirty="0"/>
              <a:t> yang </a:t>
            </a:r>
            <a:r>
              <a:rPr lang="en-ID" dirty="0" err="1"/>
              <a:t>menunjukan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system yang </a:t>
            </a:r>
            <a:r>
              <a:rPr lang="en-ID" dirty="0" err="1"/>
              <a:t>menjadi</a:t>
            </a:r>
            <a:r>
              <a:rPr lang="en-ID" dirty="0"/>
              <a:t> target. 4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utamanya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Operasi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Aplikasi</a:t>
            </a:r>
            <a:endParaRPr lang="en-ID" dirty="0"/>
          </a:p>
          <a:p>
            <a:pPr marL="971550" lvl="1" indent="-514350">
              <a:buFont typeface="+mj-lt"/>
              <a:buAutoNum type="arabicPeriod"/>
            </a:pPr>
            <a:r>
              <a:rPr lang="en-ID" dirty="0" err="1"/>
              <a:t>Miskonfigurasi</a:t>
            </a:r>
            <a:r>
              <a:rPr lang="en-ID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/>
              <a:t>Scrip</a:t>
            </a:r>
          </a:p>
          <a:p>
            <a:pPr marL="0" indent="0">
              <a:buNone/>
            </a:pP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serangan</a:t>
            </a:r>
            <a:endParaRPr lang="en-ID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 err="1"/>
              <a:t>Serangan</a:t>
            </a:r>
            <a:r>
              <a:rPr lang="en-ID" dirty="0"/>
              <a:t> </a:t>
            </a:r>
            <a:r>
              <a:rPr lang="en-ID" dirty="0" err="1"/>
              <a:t>otomatis</a:t>
            </a:r>
            <a:endParaRPr lang="en-ID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ID" dirty="0" err="1"/>
              <a:t>Serangan</a:t>
            </a:r>
            <a:r>
              <a:rPr lang="en-ID" dirty="0"/>
              <a:t> yang </a:t>
            </a:r>
            <a:r>
              <a:rPr lang="en-ID" dirty="0" err="1"/>
              <a:t>ditargetkan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459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792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Cascadia Mono</vt:lpstr>
      <vt:lpstr>Google Sans</vt:lpstr>
      <vt:lpstr>Wingdings</vt:lpstr>
      <vt:lpstr>Office Theme</vt:lpstr>
      <vt:lpstr>serangan cyber - Cybercrime</vt:lpstr>
      <vt:lpstr>PowerPoint Presentation</vt:lpstr>
      <vt:lpstr>Cyber Crime</vt:lpstr>
      <vt:lpstr>Cyber Crime</vt:lpstr>
      <vt:lpstr>Proses Serangan cyber</vt:lpstr>
      <vt:lpstr>Recognnaissance dan footprinting</vt:lpstr>
      <vt:lpstr>Scanning</vt:lpstr>
      <vt:lpstr>Enumerasi</vt:lpstr>
      <vt:lpstr>Mendapatkan akses</vt:lpstr>
      <vt:lpstr>Menutupi jejak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Dibyo s</dc:creator>
  <cp:lastModifiedBy>Dibyo s</cp:lastModifiedBy>
  <cp:revision>6</cp:revision>
  <dcterms:created xsi:type="dcterms:W3CDTF">2025-09-24T05:03:33Z</dcterms:created>
  <dcterms:modified xsi:type="dcterms:W3CDTF">2025-09-30T17:38:43Z</dcterms:modified>
</cp:coreProperties>
</file>