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2313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243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6910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9211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1886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9245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58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73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10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469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4978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989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Keterampilan</a:t>
            </a:r>
            <a:r>
              <a:rPr dirty="0"/>
              <a:t> </a:t>
            </a:r>
            <a:r>
              <a:rPr dirty="0" err="1"/>
              <a:t>Komunikasi</a:t>
            </a:r>
            <a:r>
              <a:rPr dirty="0"/>
              <a:t> dan </a:t>
            </a:r>
            <a:r>
              <a:rPr dirty="0" err="1"/>
              <a:t>Negosiasi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Pertemuan</a:t>
            </a:r>
            <a:r>
              <a:rPr dirty="0"/>
              <a:t> 1: </a:t>
            </a:r>
            <a:r>
              <a:rPr dirty="0" err="1"/>
              <a:t>Pengantar</a:t>
            </a:r>
            <a:endParaRPr dirty="0"/>
          </a:p>
          <a:p>
            <a:r>
              <a:rPr lang="en-US" dirty="0"/>
              <a:t>Ochi Marshella</a:t>
            </a:r>
            <a:r>
              <a:rPr dirty="0"/>
              <a:t>|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dirty="0"/>
              <a:t> | </a:t>
            </a:r>
            <a:r>
              <a:rPr lang="en-US" dirty="0"/>
              <a:t>2025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 sz="2000"/>
            </a:pPr>
            <a:r>
              <a:rPr lang="en-US" dirty="0"/>
              <a:t>Kesimpulan :</a:t>
            </a:r>
          </a:p>
          <a:p>
            <a:pPr marL="0" indent="0">
              <a:buNone/>
              <a:defRPr sz="2000"/>
            </a:pPr>
            <a:r>
              <a:rPr lang="en-US" dirty="0"/>
              <a:t>		</a:t>
            </a:r>
            <a:r>
              <a:rPr dirty="0"/>
              <a:t> </a:t>
            </a:r>
            <a:r>
              <a:rPr dirty="0" err="1"/>
              <a:t>komunikasi</a:t>
            </a:r>
            <a:r>
              <a:rPr dirty="0"/>
              <a:t> </a:t>
            </a:r>
            <a:r>
              <a:rPr dirty="0" err="1"/>
              <a:t>adalah</a:t>
            </a:r>
            <a:r>
              <a:rPr dirty="0"/>
              <a:t> </a:t>
            </a:r>
            <a:r>
              <a:rPr dirty="0" err="1"/>
              <a:t>fondasi</a:t>
            </a:r>
            <a:r>
              <a:rPr dirty="0"/>
              <a:t> </a:t>
            </a:r>
            <a:r>
              <a:rPr dirty="0" err="1"/>
              <a:t>negosiasi</a:t>
            </a:r>
            <a:r>
              <a:rPr dirty="0"/>
              <a:t>.</a:t>
            </a:r>
          </a:p>
          <a:p>
            <a:pPr marL="0" indent="0">
              <a:buNone/>
              <a:defRPr sz="2000"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Tujuan Pembelajaran Pertemuan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l">
              <a:defRPr sz="2000"/>
            </a:pPr>
            <a:r>
              <a:rPr dirty="0" err="1"/>
              <a:t>Menjelaskan</a:t>
            </a:r>
            <a:r>
              <a:rPr dirty="0"/>
              <a:t> </a:t>
            </a:r>
            <a:r>
              <a:rPr dirty="0" err="1"/>
              <a:t>konsep</a:t>
            </a:r>
            <a:r>
              <a:rPr dirty="0"/>
              <a:t> </a:t>
            </a:r>
            <a:r>
              <a:rPr dirty="0" err="1"/>
              <a:t>dasar</a:t>
            </a:r>
            <a:r>
              <a:rPr dirty="0"/>
              <a:t> </a:t>
            </a:r>
            <a:r>
              <a:rPr dirty="0" err="1"/>
              <a:t>komunikasi</a:t>
            </a:r>
            <a:r>
              <a:rPr dirty="0"/>
              <a:t>.</a:t>
            </a:r>
          </a:p>
          <a:p>
            <a:pPr algn="l">
              <a:defRPr sz="2000"/>
            </a:pPr>
            <a:r>
              <a:rPr dirty="0" err="1"/>
              <a:t>Mengidentifikasi</a:t>
            </a:r>
            <a:r>
              <a:rPr dirty="0"/>
              <a:t> </a:t>
            </a:r>
            <a:r>
              <a:rPr dirty="0" err="1"/>
              <a:t>elemen</a:t>
            </a:r>
            <a:r>
              <a:rPr dirty="0"/>
              <a:t> </a:t>
            </a:r>
            <a:r>
              <a:rPr dirty="0" err="1"/>
              <a:t>penting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proses </a:t>
            </a:r>
            <a:r>
              <a:rPr dirty="0" err="1"/>
              <a:t>komunikasi</a:t>
            </a:r>
            <a:r>
              <a:rPr dirty="0"/>
              <a:t>.</a:t>
            </a:r>
          </a:p>
          <a:p>
            <a:pPr algn="l">
              <a:defRPr sz="2000"/>
            </a:pPr>
            <a:r>
              <a:rPr dirty="0" err="1"/>
              <a:t>Memahami</a:t>
            </a:r>
            <a:r>
              <a:rPr dirty="0"/>
              <a:t> </a:t>
            </a:r>
            <a:r>
              <a:rPr dirty="0" err="1"/>
              <a:t>peran</a:t>
            </a:r>
            <a:r>
              <a:rPr dirty="0"/>
              <a:t> </a:t>
            </a:r>
            <a:r>
              <a:rPr dirty="0" err="1"/>
              <a:t>komunikasi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konteks</a:t>
            </a:r>
            <a:r>
              <a:rPr dirty="0"/>
              <a:t> </a:t>
            </a:r>
            <a:r>
              <a:rPr dirty="0" err="1"/>
              <a:t>negosiasi</a:t>
            </a:r>
            <a:r>
              <a:rPr dirty="0"/>
              <a:t>.</a:t>
            </a:r>
          </a:p>
          <a:p>
            <a:pPr algn="l">
              <a:defRPr sz="2000"/>
            </a:pPr>
            <a:r>
              <a:rPr dirty="0" err="1"/>
              <a:t>Mendeskripsikan</a:t>
            </a:r>
            <a:r>
              <a:rPr dirty="0"/>
              <a:t> </a:t>
            </a:r>
            <a:r>
              <a:rPr dirty="0" err="1"/>
              <a:t>ruang</a:t>
            </a:r>
            <a:r>
              <a:rPr dirty="0"/>
              <a:t> </a:t>
            </a:r>
            <a:r>
              <a:rPr dirty="0" err="1"/>
              <a:t>lingkup</a:t>
            </a:r>
            <a:r>
              <a:rPr dirty="0"/>
              <a:t> </a:t>
            </a:r>
            <a:r>
              <a:rPr dirty="0" err="1"/>
              <a:t>mata</a:t>
            </a:r>
            <a:r>
              <a:rPr dirty="0"/>
              <a:t> </a:t>
            </a:r>
            <a:r>
              <a:rPr dirty="0" err="1"/>
              <a:t>kuliah</a:t>
            </a:r>
            <a:r>
              <a:rPr dirty="0"/>
              <a:t> </a:t>
            </a:r>
            <a:r>
              <a:rPr dirty="0" err="1"/>
              <a:t>ini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Pentingnya Keterampilan Komunikasi &amp; Negosiasi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Kunci sukses dalam organisasi &amp; bisnis.</a:t>
            </a:r>
          </a:p>
          <a:p>
            <a:pPr>
              <a:defRPr sz="2000"/>
            </a:pPr>
            <a:r>
              <a:t>Menentukan kualitas hubungan antar individu/kelompok.</a:t>
            </a:r>
          </a:p>
          <a:p>
            <a:pPr>
              <a:defRPr sz="2000"/>
            </a:pPr>
            <a:r>
              <a:t>Mempengaruhi efektivitas kerja sama tim.</a:t>
            </a:r>
          </a:p>
          <a:p>
            <a:pPr>
              <a:defRPr sz="2000"/>
            </a:pPr>
            <a:r>
              <a:t>Membantu penyelesaian konflik dan pengambilan keputusan.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Dasar Komunikasi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/>
          </a:p>
          <a:p>
            <a:pPr>
              <a:defRPr sz="1800"/>
            </a:pPr>
            <a:r>
              <a:t>Definisi: proses penyampaian pesan dari pengirim ke penerima.</a:t>
            </a:r>
          </a:p>
          <a:p>
            <a:pPr>
              <a:defRPr sz="1800"/>
            </a:pPr>
            <a:r>
              <a:t>Unsur komunikasi:</a:t>
            </a:r>
          </a:p>
          <a:p>
            <a:pPr>
              <a:defRPr sz="1800"/>
            </a:pPr>
            <a:r>
              <a:t>- Komunikator (sender)</a:t>
            </a:r>
          </a:p>
          <a:p>
            <a:pPr>
              <a:defRPr sz="1800"/>
            </a:pPr>
            <a:r>
              <a:t>- Pesan (message)</a:t>
            </a:r>
          </a:p>
          <a:p>
            <a:pPr>
              <a:defRPr sz="1800"/>
            </a:pPr>
            <a:r>
              <a:t>- Media/saluran (channel)</a:t>
            </a:r>
          </a:p>
          <a:p>
            <a:pPr>
              <a:defRPr sz="1800"/>
            </a:pPr>
            <a:r>
              <a:t>- Komunikan (receiver)</a:t>
            </a:r>
          </a:p>
          <a:p>
            <a:pPr>
              <a:defRPr sz="1800"/>
            </a:pPr>
            <a:r>
              <a:t>- Umpan balik (feedback)</a:t>
            </a:r>
          </a:p>
          <a:p>
            <a:pPr>
              <a:defRPr sz="1800"/>
            </a:pPr>
            <a:r>
              <a:t>- Gangguan/noise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Jenis-Jenis Komunikasi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Berdasarkan arah: vertikal, horizontal, diagonal.</a:t>
            </a:r>
          </a:p>
          <a:p>
            <a:pPr>
              <a:defRPr sz="2000"/>
            </a:pPr>
            <a:r>
              <a:t>Berdasarkan bentuk: verbal &amp; non-verbal.</a:t>
            </a:r>
          </a:p>
          <a:p>
            <a:pPr>
              <a:defRPr sz="2000"/>
            </a:pPr>
            <a:r>
              <a:t>Berdasarkan jumlah: intrapersonal, interpersonal, kelompok, massa.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 Negosiasi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Definisi: interaksi antara dua pihak atau lebih untuk mencapai kesepakatan.</a:t>
            </a:r>
          </a:p>
          <a:p>
            <a:pPr>
              <a:defRPr sz="1800"/>
            </a:pPr>
            <a:r>
              <a:t>Tujuan negosiasi:</a:t>
            </a:r>
          </a:p>
          <a:p>
            <a:pPr>
              <a:defRPr sz="1800"/>
            </a:pPr>
            <a:r>
              <a:t>- Mendapatkan kesepakatan</a:t>
            </a:r>
          </a:p>
          <a:p>
            <a:pPr>
              <a:defRPr sz="1800"/>
            </a:pPr>
            <a:r>
              <a:t>- Mengelola konflik</a:t>
            </a:r>
          </a:p>
          <a:p>
            <a:pPr>
              <a:defRPr sz="1800"/>
            </a:pPr>
            <a:r>
              <a:t>- Membangun hubungan jangka panjang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Hubungan Komunikasi &amp; Negosiasi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Negosiasi tidak dapat berjalan tanpa komunikasi.</a:t>
            </a:r>
          </a:p>
          <a:p>
            <a:pPr>
              <a:defRPr sz="2000"/>
            </a:pPr>
            <a:r>
              <a:t>Komunikasi efektif menjadi dasar strategi negosiasi.</a:t>
            </a:r>
          </a:p>
          <a:p>
            <a:pPr>
              <a:defRPr sz="2000"/>
            </a:pPr>
            <a:r>
              <a:t>Keterampilan mendengarkan, menyampaikan pesan, dan persuasi → kunci sukses negosiasi.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Ruang Lingkup Mata Kuliah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Teori &amp; konsep dasar komunikasi.</a:t>
            </a:r>
          </a:p>
          <a:p>
            <a:pPr>
              <a:defRPr sz="2000"/>
            </a:pPr>
            <a:r>
              <a:t>Teknik komunikasi efektif.</a:t>
            </a:r>
          </a:p>
          <a:p>
            <a:pPr>
              <a:defRPr sz="2000"/>
            </a:pPr>
            <a:r>
              <a:t>Konsep &amp; strategi negosiasi.</a:t>
            </a:r>
          </a:p>
          <a:p>
            <a:pPr>
              <a:defRPr sz="2000"/>
            </a:pPr>
            <a:r>
              <a:t>Simulasi dan praktik negosiasi.</a:t>
            </a:r>
          </a:p>
          <a:p>
            <a:pPr>
              <a:defRPr sz="2000"/>
            </a:pPr>
            <a:r>
              <a:t>Studi kasus komunikasi dalam bisnis &amp; organisasi.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Kontrak Kuliah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Aturan perkuliahan.</a:t>
            </a:r>
          </a:p>
          <a:p>
            <a:pPr>
              <a:defRPr sz="2000"/>
            </a:pPr>
            <a:r>
              <a:t>Sistem penilaian.</a:t>
            </a:r>
          </a:p>
          <a:p>
            <a:pPr>
              <a:defRPr sz="2000"/>
            </a:pPr>
            <a:r>
              <a:t>Bentuk tugas &amp; ujian.</a:t>
            </a:r>
          </a:p>
          <a:p>
            <a:pPr>
              <a:defRPr sz="2000"/>
            </a:pPr>
            <a:r>
              <a:t>Ekspektasi dosen dan mahasiswa.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</TotalTime>
  <Words>275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Keterampilan Komunikasi dan Negosiasi</vt:lpstr>
      <vt:lpstr>Tujuan Pembelajaran Pertemuan 1</vt:lpstr>
      <vt:lpstr>Pentingnya Keterampilan Komunikasi &amp; Negosiasi</vt:lpstr>
      <vt:lpstr>Konsep Dasar Komunikasi</vt:lpstr>
      <vt:lpstr>Jenis-Jenis Komunikasi</vt:lpstr>
      <vt:lpstr>Pengantar Negosiasi</vt:lpstr>
      <vt:lpstr>Hubungan Komunikasi &amp; Negosiasi</vt:lpstr>
      <vt:lpstr>Ruang Lingkup Mata Kuliah</vt:lpstr>
      <vt:lpstr>Kontrak Kuliah</vt:lpstr>
      <vt:lpstr>Penutup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Oci Asus</cp:lastModifiedBy>
  <cp:revision>3</cp:revision>
  <dcterms:created xsi:type="dcterms:W3CDTF">2013-01-27T09:14:16Z</dcterms:created>
  <dcterms:modified xsi:type="dcterms:W3CDTF">2025-10-01T14:33:43Z</dcterms:modified>
  <cp:category/>
</cp:coreProperties>
</file>