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7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A25FA-42FB-5839-2A70-EE14F1F10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93798-A8C0-41F4-9C3D-3B0DE539E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3AE62-34C9-9A01-7868-195B05CB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83F4B-2608-62D9-7CBB-7D6DF0D6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A40B5-9CBE-06E2-FC6B-525DB20D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2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16984-F25B-7539-D091-F2575857A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CEAD9-AA28-6A98-0A1F-8DEF23115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381AC-8547-E009-72B6-91F22BB5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14D46-853E-485A-EB60-4850F508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3DEBF-7523-E9C9-A6E1-7F7BD0EF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8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9265CC-8074-3F62-1D8B-8742AE56F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1BCD5-421C-ADD1-AB72-907C50C0E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31549-9A3F-217F-2E60-80DF169A9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55A4D-D460-BDC1-47DA-F8FC39AEC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B3EF6-BA01-7441-9C4D-5CA57960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3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DCFD-6503-C731-DD06-87A50C96E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8EDB6-F7B6-57B8-7409-DD8932CFE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0FD3E-C0A9-E407-70F4-B2CCE871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2507B-08E8-CAD2-A8A3-9EDEE5AE3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E3362-6BE8-EF18-2150-1DEBEE2A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3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753B3-CA2E-1EAD-36A2-806BA17F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32410-B20E-9793-E7C7-2685ED36D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ECAB2-F672-561E-0380-33C0993C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BB7DC-1438-2882-9C6C-4324B8AB6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C696E-9E18-019C-252F-75696F88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83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FB4CE-5EC4-02C6-E88D-9A4C27EC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487D9-1673-73A2-15D7-DD8D5C57B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546F5-347E-BCF3-6D3C-A0CB03292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66A05-3C5B-7F98-181D-617F0B87C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BDD4C-4859-71C7-E266-7C75BC7A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7DE85-8EF9-BD30-1349-EEBA5A31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1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68457-DEB4-25CB-2F25-0C9D64AB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7DC6D-27E2-164B-EB88-5FE9168E9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839A9-9274-94B8-5BDD-756154145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A9AA83-8250-B52D-663E-ED842885C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D31FA-9784-DA82-4FBD-6B54A54C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AB5EC-C598-D016-F494-0C30B709A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4EE10A-096B-7487-1658-948377DD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FA9FA-9453-2C71-06C4-3EFDF6E7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6745E-7404-8544-D117-6DE43F3B8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5D0E03-EAEC-EA86-2931-B6C8E404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8DD23-F01B-0BEC-69E6-031D327A9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5FC31C-42DA-6724-0D1B-C66A9A831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9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8AA8D-235A-B0FD-D83F-F3866928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45F08A-3571-F7CD-AB90-C4FEAB96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ECC26-2097-9550-80A3-CA04CD91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9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F16F-2C41-3E9C-41BB-579BEB6DB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7255-BDAF-0623-135B-CC30DAB8F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7B51B-B48A-5907-D294-B5BCFBA01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03BBE-41C3-7D34-31AA-A3E85D8FD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6327A-4742-6F24-9D9B-E20ED612B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8B8C9-455C-B19E-F3B9-60B98C166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6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234ED-72FE-48CB-096E-115BF49FD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25C2F5-CC66-F3B1-3E29-A591103D8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9F94A-D0F6-DBD4-AFEB-6DEF6B806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3C490-7E8F-BCD6-98CA-8E3028CD4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3A93C-4F8A-52F1-B4A6-063C9F85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18667-0911-57DA-BD0B-0E7874E8E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9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030A5B-B08B-0DAD-8C8C-0EA87DEFD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2D8E1-5555-A313-34CA-40190E5FF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05A4D-6C6B-515E-51C0-2E5C2F563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FFAEA-E105-438B-B6AD-0F1CD758F38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FB18C-9EAD-4309-05C8-09AAD515CE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62948-3C73-B020-031B-B16C92919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1B8F2-B193-405C-8B64-1C05FDF0E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3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B2E617-C7CF-034E-0274-F76BBE1F181C}"/>
              </a:ext>
            </a:extLst>
          </p:cNvPr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Penelitian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Penulisan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1526A-945F-75E7-D34D-6611AE9C02C2}"/>
              </a:ext>
            </a:extLst>
          </p:cNvPr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Nurjoko</a:t>
            </a:r>
            <a:r>
              <a:rPr lang="id-ID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S. Kom., M.T.I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0085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D88D7-23A2-2F6E-BB58-A30BDC66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58843-EF06-E5B2-397B-CAC557911D38}"/>
              </a:ext>
            </a:extLst>
          </p:cNvPr>
          <p:cNvSpPr txBox="1"/>
          <p:nvPr/>
        </p:nvSpPr>
        <p:spPr>
          <a:xfrm>
            <a:off x="699713" y="248038"/>
            <a:ext cx="11171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7.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Memperkuat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Strategi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atau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Metode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dengan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Teori Ahli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08F92E-7E67-C438-8142-1DF52F4D8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780309"/>
              </p:ext>
            </p:extLst>
          </p:nvPr>
        </p:nvGraphicFramePr>
        <p:xfrm>
          <a:off x="543884" y="1707555"/>
          <a:ext cx="11327550" cy="4833168"/>
        </p:xfrm>
        <a:graphic>
          <a:graphicData uri="http://schemas.openxmlformats.org/drawingml/2006/table">
            <a:tbl>
              <a:tblPr/>
              <a:tblGrid>
                <a:gridCol w="2971826">
                  <a:extLst>
                    <a:ext uri="{9D8B030D-6E8A-4147-A177-3AD203B41FA5}">
                      <a16:colId xmlns:a16="http://schemas.microsoft.com/office/drawing/2014/main" val="507176525"/>
                    </a:ext>
                  </a:extLst>
                </a:gridCol>
                <a:gridCol w="3815256">
                  <a:extLst>
                    <a:ext uri="{9D8B030D-6E8A-4147-A177-3AD203B41FA5}">
                      <a16:colId xmlns:a16="http://schemas.microsoft.com/office/drawing/2014/main" val="2309875236"/>
                    </a:ext>
                  </a:extLst>
                </a:gridCol>
                <a:gridCol w="4540468">
                  <a:extLst>
                    <a:ext uri="{9D8B030D-6E8A-4147-A177-3AD203B41FA5}">
                      <a16:colId xmlns:a16="http://schemas.microsoft.com/office/drawing/2014/main" val="2394084265"/>
                    </a:ext>
                  </a:extLst>
                </a:gridCol>
              </a:tblGrid>
              <a:tr h="48944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 Barat)</a:t>
                      </a:r>
                      <a:endParaRPr lang="sv-SE" sz="1800" dirty="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276892"/>
                  </a:ext>
                </a:extLst>
              </a:tr>
              <a:tr h="68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1. Menyajikan kelebihan strategi/metode</a:t>
                      </a:r>
                      <a:endParaRPr lang="en-US" sz="160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Uraikan apa yang menjadi keunggulan dari strategi, taktik, atau metode yang dipilih.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Metode </a:t>
                      </a:r>
                      <a:r>
                        <a:rPr lang="en-US" sz="1600" i="1"/>
                        <a:t>machine learning</a:t>
                      </a:r>
                      <a:r>
                        <a:rPr lang="en-US" sz="1600"/>
                        <a:t> (SVM &amp; XGBoost) lebih akurat dan cepat dibandingkan regresi linear dalam klasifikasi status gizi.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087673"/>
                  </a:ext>
                </a:extLst>
              </a:tr>
              <a:tr h="68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 sz="1600" b="1"/>
                        <a:t>2. Mendukung dengan teori atau penelitian terdahulu</a:t>
                      </a:r>
                      <a:endParaRPr lang="nb-NO" sz="160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Jangan menggunakan pendapat pribadi; gunakan rujukan dari ahli atau hasil penelitian terpercaya.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Studi oleh [Peneliti A, 2021] menunjukkan bahwa SVM mampu memprediksi status gizi dengan tingkat akurasi &gt;90%.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04626"/>
                  </a:ext>
                </a:extLst>
              </a:tr>
              <a:tr h="68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3. Menjelaskan keunikan penelitian</a:t>
                      </a:r>
                      <a:endParaRPr lang="en-US" sz="160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Tunjukkan apa yang membuat metode/strategi ini berbeda atau lebih unggul dalam konteks penelitian.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Uniknya, penelitian ini mengombinasikan data posyandu berskala besar dengan algoritme ML untuk prediksi stunting di daerah rural.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008138"/>
                  </a:ext>
                </a:extLst>
              </a:tr>
              <a:tr h="68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4. Berpikir realistis</a:t>
                      </a:r>
                      <a:endParaRPr lang="en-US" sz="160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Jika teori pendukung tidak ada, jangan dipaksakan. Bisa mencari teori yang mendekati atau jelaskan bahwa penelitian ini bersifat </a:t>
                      </a:r>
                      <a:r>
                        <a:rPr lang="en-US" sz="1600" i="1"/>
                        <a:t>novelty</a:t>
                      </a:r>
                      <a:r>
                        <a:rPr lang="en-US" sz="1600"/>
                        <a:t>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Jika belum ada literatur yang mendukung penerapan ML di data posyandu Indonesia, penelitian dapat diklaim sebagai pendekatan baru.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8039580"/>
                  </a:ext>
                </a:extLst>
              </a:tr>
              <a:tr h="681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600" b="1"/>
                        <a:t>5. Menyediakan ruang untuk ahli</a:t>
                      </a:r>
                      <a:endParaRPr lang="fi-FI" sz="1600"/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Berikan porsi besar kepada pendapat para ahli sehingga penelitian lebih kredibel dan meyakinkan.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Dikutip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dari</a:t>
                      </a:r>
                      <a:r>
                        <a:rPr lang="en-US" sz="1600" dirty="0"/>
                        <a:t> WHO (2020), </a:t>
                      </a:r>
                      <a:r>
                        <a:rPr lang="en-US" sz="1600" dirty="0" err="1"/>
                        <a:t>intervensi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berbasis</a:t>
                      </a:r>
                      <a:r>
                        <a:rPr lang="en-US" sz="1600" dirty="0"/>
                        <a:t> data </a:t>
                      </a:r>
                      <a:r>
                        <a:rPr lang="en-US" sz="1600" dirty="0" err="1"/>
                        <a:t>prediktif</a:t>
                      </a:r>
                      <a:r>
                        <a:rPr lang="en-US" sz="1600" dirty="0"/>
                        <a:t> sangat </a:t>
                      </a:r>
                      <a:r>
                        <a:rPr lang="en-US" sz="1600" dirty="0" err="1"/>
                        <a:t>membantu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percepatan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penurunan</a:t>
                      </a:r>
                      <a:r>
                        <a:rPr lang="en-US" sz="1600" dirty="0"/>
                        <a:t> stunting di negara </a:t>
                      </a:r>
                      <a:r>
                        <a:rPr lang="en-US" sz="1600" dirty="0" err="1"/>
                        <a:t>berkembang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3848" marR="63848" marT="31924" marB="3192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54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505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C8F732-2658-E68A-D6AD-B38B65FE6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417F39-C6F6-EAEE-ACCC-8D14D87F2693}"/>
              </a:ext>
            </a:extLst>
          </p:cNvPr>
          <p:cNvSpPr txBox="1"/>
          <p:nvPr/>
        </p:nvSpPr>
        <p:spPr>
          <a:xfrm>
            <a:off x="699713" y="248038"/>
            <a:ext cx="11131656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Menetapkan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Judul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Penelitian</a:t>
            </a: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C539F9-6309-82F2-2325-103585F73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238354"/>
              </p:ext>
            </p:extLst>
          </p:nvPr>
        </p:nvGraphicFramePr>
        <p:xfrm>
          <a:off x="360627" y="1822348"/>
          <a:ext cx="11470742" cy="4484903"/>
        </p:xfrm>
        <a:graphic>
          <a:graphicData uri="http://schemas.openxmlformats.org/drawingml/2006/table">
            <a:tbl>
              <a:tblPr/>
              <a:tblGrid>
                <a:gridCol w="3296973">
                  <a:extLst>
                    <a:ext uri="{9D8B030D-6E8A-4147-A177-3AD203B41FA5}">
                      <a16:colId xmlns:a16="http://schemas.microsoft.com/office/drawing/2014/main" val="944900782"/>
                    </a:ext>
                  </a:extLst>
                </a:gridCol>
                <a:gridCol w="3767959">
                  <a:extLst>
                    <a:ext uri="{9D8B030D-6E8A-4147-A177-3AD203B41FA5}">
                      <a16:colId xmlns:a16="http://schemas.microsoft.com/office/drawing/2014/main" val="2492346881"/>
                    </a:ext>
                  </a:extLst>
                </a:gridCol>
                <a:gridCol w="4405810">
                  <a:extLst>
                    <a:ext uri="{9D8B030D-6E8A-4147-A177-3AD203B41FA5}">
                      <a16:colId xmlns:a16="http://schemas.microsoft.com/office/drawing/2014/main" val="3286318202"/>
                    </a:ext>
                  </a:extLst>
                </a:gridCol>
              </a:tblGrid>
              <a:tr h="50049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 )</a:t>
                      </a:r>
                      <a:endParaRPr lang="sv-SE" sz="18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82580"/>
                  </a:ext>
                </a:extLst>
              </a:tr>
              <a:tr h="698280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fi-FI" sz="1600" b="1" dirty="0"/>
                        <a:t>1. Mengacu pada kerangka pemecahan masalah</a:t>
                      </a:r>
                      <a:endParaRPr lang="fi-FI" sz="16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Judul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penelitian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harus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mencerminkan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fokus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masalah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kerangka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solusi</a:t>
                      </a:r>
                      <a:r>
                        <a:rPr lang="en-US" sz="1600" dirty="0"/>
                        <a:t> yang </a:t>
                      </a:r>
                      <a:r>
                        <a:rPr lang="en-US" sz="1600" dirty="0" err="1"/>
                        <a:t>sudah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ditetapkan</a:t>
                      </a:r>
                      <a:r>
                        <a:rPr lang="en-US" sz="1600" dirty="0"/>
                        <a:t> pada </a:t>
                      </a:r>
                      <a:r>
                        <a:rPr lang="en-US" sz="1600" dirty="0" err="1"/>
                        <a:t>tahap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sebelumnya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Masalah utama: stunting pada balita. Solusi: penerapan metode </a:t>
                      </a:r>
                      <a:r>
                        <a:rPr lang="en-US" sz="1600" i="1"/>
                        <a:t>machine learning</a:t>
                      </a:r>
                      <a:r>
                        <a:rPr lang="en-US" sz="1600"/>
                        <a:t>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330694"/>
                  </a:ext>
                </a:extLst>
              </a:tr>
              <a:tr h="69828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2. </a:t>
                      </a:r>
                      <a:r>
                        <a:rPr lang="en-US" sz="1600" b="1" dirty="0" err="1"/>
                        <a:t>Menyertakan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metode</a:t>
                      </a:r>
                      <a:r>
                        <a:rPr lang="en-US" sz="1600" b="1" dirty="0"/>
                        <a:t>/</a:t>
                      </a:r>
                      <a:r>
                        <a:rPr lang="en-US" sz="1600" b="1" dirty="0" err="1"/>
                        <a:t>teknik</a:t>
                      </a:r>
                      <a:r>
                        <a:rPr lang="en-US" sz="1600" b="1" dirty="0"/>
                        <a:t> yang </a:t>
                      </a:r>
                      <a:r>
                        <a:rPr lang="en-US" sz="1600" b="1" dirty="0" err="1"/>
                        <a:t>digunakan</a:t>
                      </a:r>
                      <a:endParaRPr lang="en-US" sz="16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Jika penelitian berfokus pada metode tertentu, sebutkan metode tersebut dalam judul agar jelas dan spesifik.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“Klasifikasi Status Stunting Menggunakan Algoritme SVM dan XGBoost”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695051"/>
                  </a:ext>
                </a:extLst>
              </a:tr>
              <a:tr h="500493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3. </a:t>
                      </a:r>
                      <a:r>
                        <a:rPr lang="en-US" sz="1600" b="1" dirty="0" err="1"/>
                        <a:t>Menunjukkan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objek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atau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ruang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lingkup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penelitian</a:t>
                      </a:r>
                      <a:endParaRPr lang="en-US" sz="16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Judul harus menyebutkan lokasi, subjek, atau konteks penelitian agar tidak terlalu umum.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/>
                        <a:t>“… (Studi Kasus pada Data Antropometri Balita di Lampung)”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678658"/>
                  </a:ext>
                </a:extLst>
              </a:tr>
              <a:tr h="69828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sv-SE" sz="1600" b="1" dirty="0"/>
                        <a:t>4. Menjaga kejelasan dan singkat padat</a:t>
                      </a:r>
                      <a:endParaRPr lang="sv-SE" sz="16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Judul harus mudah dipahami, tidak terlalu panjang, namun tetap mencakup fokus utama penelitian.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Tidak baik: “Analisis Lengkap, Menyeluruh, dan Terperinci Mengenai Faktor-faktor Stunting di Indonesia” → terlalu panjang dan umum.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749560"/>
                  </a:ext>
                </a:extLst>
              </a:tr>
              <a:tr h="69828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fi-FI" sz="1600" b="1" dirty="0"/>
                        <a:t>5. Menunjukkan novelty (keunikan penelitian)</a:t>
                      </a:r>
                      <a:endParaRPr lang="fi-FI" sz="1600" dirty="0"/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Jika penelitian menawarkan hal baru (misalnya data lokal, metode baru, atau kombinasi teknik), nyatakan dalam judul.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Keunikan</a:t>
                      </a:r>
                      <a:r>
                        <a:rPr lang="en-US" sz="1600" dirty="0"/>
                        <a:t>: </a:t>
                      </a:r>
                      <a:r>
                        <a:rPr lang="en-US" sz="1600" dirty="0" err="1"/>
                        <a:t>penggunaan</a:t>
                      </a:r>
                      <a:r>
                        <a:rPr lang="en-US" sz="1600" dirty="0"/>
                        <a:t> data </a:t>
                      </a:r>
                      <a:r>
                        <a:rPr lang="en-US" sz="1600" dirty="0" err="1"/>
                        <a:t>posyandu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berskala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besar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metode</a:t>
                      </a:r>
                      <a:r>
                        <a:rPr lang="en-US" sz="1600" dirty="0"/>
                        <a:t> </a:t>
                      </a:r>
                      <a:r>
                        <a:rPr lang="en-US" sz="1600" i="1" dirty="0"/>
                        <a:t>hybrid ML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prediksi</a:t>
                      </a:r>
                      <a:r>
                        <a:rPr lang="en-US" sz="1600" dirty="0"/>
                        <a:t> stunting.</a:t>
                      </a:r>
                    </a:p>
                  </a:txBody>
                  <a:tcPr marL="65361" marR="65361" marT="32681" marB="326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017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318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641CD-82BE-1F24-4803-D47FFE19D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ACA15F-F68B-B587-5748-39ACF003444C}"/>
              </a:ext>
            </a:extLst>
          </p:cNvPr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DD3F87-B905-1A1F-14C7-CE12EBB66A8D}"/>
              </a:ext>
            </a:extLst>
          </p:cNvPr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631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4BBB0-03A5-EDD2-A6F8-AD51329C9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385939-9FA7-4D70-F57A-4FF22E1F1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12158"/>
              </p:ext>
            </p:extLst>
          </p:nvPr>
        </p:nvGraphicFramePr>
        <p:xfrm>
          <a:off x="800651" y="1746798"/>
          <a:ext cx="10787003" cy="4565862"/>
        </p:xfrm>
        <a:graphic>
          <a:graphicData uri="http://schemas.openxmlformats.org/drawingml/2006/table">
            <a:tbl>
              <a:tblPr/>
              <a:tblGrid>
                <a:gridCol w="3950268">
                  <a:extLst>
                    <a:ext uri="{9D8B030D-6E8A-4147-A177-3AD203B41FA5}">
                      <a16:colId xmlns:a16="http://schemas.microsoft.com/office/drawing/2014/main" val="227360200"/>
                    </a:ext>
                  </a:extLst>
                </a:gridCol>
                <a:gridCol w="6836735">
                  <a:extLst>
                    <a:ext uri="{9D8B030D-6E8A-4147-A177-3AD203B41FA5}">
                      <a16:colId xmlns:a16="http://schemas.microsoft.com/office/drawing/2014/main" val="1026190827"/>
                    </a:ext>
                  </a:extLst>
                </a:gridCol>
              </a:tblGrid>
              <a:tr h="3552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u="sng" dirty="0" err="1">
                          <a:solidFill>
                            <a:srgbClr val="002060"/>
                          </a:solidFill>
                        </a:rPr>
                        <a:t>Aspek</a:t>
                      </a:r>
                      <a:endParaRPr lang="en-US" sz="2400" u="sng" dirty="0">
                        <a:solidFill>
                          <a:srgbClr val="002060"/>
                        </a:solidFill>
                      </a:endParaRP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 b="1" u="sng" dirty="0" err="1">
                          <a:solidFill>
                            <a:srgbClr val="002060"/>
                          </a:solidFill>
                        </a:rPr>
                        <a:t>Deskripsi</a:t>
                      </a:r>
                      <a:endParaRPr lang="en-US" sz="2400" u="sng" dirty="0">
                        <a:solidFill>
                          <a:srgbClr val="002060"/>
                        </a:solidFill>
                      </a:endParaRP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14277"/>
                  </a:ext>
                </a:extLst>
              </a:tr>
              <a:tr h="16872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 err="1"/>
                        <a:t>Pentingnya</a:t>
                      </a:r>
                      <a:r>
                        <a:rPr lang="en-US" sz="2400" b="1" dirty="0"/>
                        <a:t> Latar </a:t>
                      </a:r>
                      <a:r>
                        <a:rPr lang="en-US" sz="2400" b="1" dirty="0" err="1"/>
                        <a:t>Belakang</a:t>
                      </a:r>
                      <a:endParaRPr lang="en-US" sz="2400" dirty="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2000" dirty="0"/>
                        <a:t>Salah </a:t>
                      </a:r>
                      <a:r>
                        <a:rPr lang="en-US" sz="2000" dirty="0" err="1"/>
                        <a:t>satu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bagian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terpenting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dari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sebuah</a:t>
                      </a:r>
                      <a:r>
                        <a:rPr lang="en-US" sz="2000" dirty="0"/>
                        <a:t> proposal </a:t>
                      </a:r>
                      <a:r>
                        <a:rPr lang="en-US" sz="2000" dirty="0" err="1"/>
                        <a:t>penelitian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makalah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skripsi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tesis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disertasi</a:t>
                      </a:r>
                      <a:r>
                        <a:rPr lang="en-US" sz="2000" dirty="0"/>
                        <a:t>, dan </a:t>
                      </a:r>
                      <a:r>
                        <a:rPr lang="en-US" sz="2000" dirty="0" err="1"/>
                        <a:t>jenis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karya-karya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ilmiah</a:t>
                      </a:r>
                      <a:r>
                        <a:rPr lang="en-US" sz="2000" dirty="0"/>
                        <a:t> yang lain </a:t>
                      </a:r>
                      <a:r>
                        <a:rPr lang="en-US" sz="2000" dirty="0" err="1"/>
                        <a:t>adalah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latar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belakang</a:t>
                      </a:r>
                      <a:r>
                        <a:rPr lang="en-US" sz="2000" dirty="0"/>
                        <a:t> (</a:t>
                      </a:r>
                      <a:r>
                        <a:rPr lang="en-US" sz="2000" i="1" dirty="0"/>
                        <a:t>background</a:t>
                      </a:r>
                      <a:r>
                        <a:rPr lang="en-US" sz="2000" dirty="0"/>
                        <a:t>). Agar </a:t>
                      </a:r>
                      <a:r>
                        <a:rPr lang="en-US" sz="2000" dirty="0" err="1"/>
                        <a:t>hasilnya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memuaskan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latar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belakang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akan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dibuat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perlu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dipersiapkan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dengan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matang</a:t>
                      </a:r>
                      <a:r>
                        <a:rPr lang="en-US" sz="2000" dirty="0"/>
                        <a:t>.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77952"/>
                  </a:ext>
                </a:extLst>
              </a:tr>
              <a:tr h="8880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 err="1"/>
                        <a:t>Kesalahan</a:t>
                      </a:r>
                      <a:r>
                        <a:rPr lang="en-US" sz="2400" b="1" dirty="0"/>
                        <a:t> yang Harus </a:t>
                      </a:r>
                      <a:r>
                        <a:rPr lang="en-US" sz="2400" b="1" dirty="0" err="1"/>
                        <a:t>Dihindari</a:t>
                      </a:r>
                      <a:endParaRPr lang="en-US" sz="2400" dirty="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2000" dirty="0" err="1"/>
                        <a:t>Jangan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pernah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berpikir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untuk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mengambil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jalan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singkat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terlarang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yaitu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mengutip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mengumpulkan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paragraf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dari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beragam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latar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belakang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terkait</a:t>
                      </a:r>
                      <a:r>
                        <a:rPr lang="en-US" sz="2000" dirty="0"/>
                        <a:t>!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193977"/>
                  </a:ext>
                </a:extLst>
              </a:tr>
              <a:tr h="14208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 err="1"/>
                        <a:t>Dampak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Negatif</a:t>
                      </a:r>
                      <a:r>
                        <a:rPr lang="en-US" sz="2400" b="1" dirty="0"/>
                        <a:t> Jalan </a:t>
                      </a:r>
                      <a:r>
                        <a:rPr lang="en-US" sz="2400" b="1" dirty="0" err="1"/>
                        <a:t>Pintas</a:t>
                      </a:r>
                      <a:endParaRPr lang="en-US" sz="2400" dirty="0"/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2000" dirty="0" err="1"/>
                        <a:t>Meski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jauh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lebih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mudah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cara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ini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justru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mengerdilkan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kreativitas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berpikir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bahkan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menyebabkan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efek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ketergantungan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berkepanjangan</a:t>
                      </a:r>
                      <a:r>
                        <a:rPr lang="en-US" sz="2000" dirty="0"/>
                        <a:t>. </a:t>
                      </a:r>
                      <a:r>
                        <a:rPr lang="en-US" sz="2000" dirty="0" err="1"/>
                        <a:t>Imbasnya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nalar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akan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semakin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vakum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tumpul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dalam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menghasilkan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karya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tulis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unik</a:t>
                      </a:r>
                      <a:r>
                        <a:rPr lang="en-US" sz="2000" dirty="0"/>
                        <a:t>.</a:t>
                      </a:r>
                    </a:p>
                  </a:txBody>
                  <a:tcPr marL="88803" marR="88803" marT="44401" marB="444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16099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AE267D1-1933-6E7C-E29E-70B82CFF4C1F}"/>
              </a:ext>
            </a:extLst>
          </p:cNvPr>
          <p:cNvSpPr txBox="1"/>
          <p:nvPr/>
        </p:nvSpPr>
        <p:spPr>
          <a:xfrm>
            <a:off x="2416066" y="545340"/>
            <a:ext cx="60933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Latar </a:t>
            </a:r>
            <a:r>
              <a:rPr lang="en-US" sz="2800" b="1" dirty="0" err="1"/>
              <a:t>Belakang</a:t>
            </a:r>
            <a:r>
              <a:rPr lang="en-US" sz="2800" b="1" dirty="0"/>
              <a:t> </a:t>
            </a:r>
            <a:r>
              <a:rPr lang="en-US" sz="2800" b="1" dirty="0" err="1"/>
              <a:t>Penelitian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8969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FDDF2-EE5F-4BA1-F7BA-608C51AF0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CA8BBC6-9BC2-F656-4FD8-CA71924C51CD}"/>
              </a:ext>
            </a:extLst>
          </p:cNvPr>
          <p:cNvSpPr txBox="1"/>
          <p:nvPr/>
        </p:nvSpPr>
        <p:spPr>
          <a:xfrm>
            <a:off x="2920562" y="1340108"/>
            <a:ext cx="628649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[ </a:t>
            </a:r>
            <a:r>
              <a:rPr lang="en-US" sz="2000" dirty="0" err="1"/>
              <a:t>Deskripsikan</a:t>
            </a:r>
            <a:r>
              <a:rPr lang="en-US" sz="2000" dirty="0"/>
              <a:t> </a:t>
            </a:r>
            <a:r>
              <a:rPr lang="en-US" sz="2000" dirty="0" err="1"/>
              <a:t>topik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] 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masalah-masalah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Jelaskan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mengatasi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Temukan</a:t>
            </a:r>
            <a:r>
              <a:rPr lang="en-US" sz="2000" dirty="0"/>
              <a:t> </a:t>
            </a:r>
            <a:r>
              <a:rPr lang="en-US" sz="2000" dirty="0" err="1"/>
              <a:t>solusi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/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Rumuskan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pemecahan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teoritis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Perkuat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]</a:t>
            </a:r>
          </a:p>
          <a:p>
            <a:pPr algn="ctr"/>
            <a:r>
              <a:rPr lang="en-US" sz="2000" dirty="0"/>
              <a:t>              ↓</a:t>
            </a:r>
          </a:p>
          <a:p>
            <a:pPr algn="ctr"/>
            <a:r>
              <a:rPr lang="en-US" sz="2000" dirty="0"/>
              <a:t>[ </a:t>
            </a:r>
            <a:r>
              <a:rPr lang="en-US" sz="2000" dirty="0" err="1"/>
              <a:t>Rumuskan</a:t>
            </a:r>
            <a:r>
              <a:rPr lang="en-US" sz="2000" dirty="0"/>
              <a:t> </a:t>
            </a:r>
            <a:r>
              <a:rPr lang="en-US" sz="2000" dirty="0" err="1"/>
              <a:t>judul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dan </a:t>
            </a:r>
            <a:r>
              <a:rPr lang="en-US" sz="2000" dirty="0" err="1"/>
              <a:t>tepat</a:t>
            </a:r>
            <a:r>
              <a:rPr lang="en-US" sz="2000" dirty="0"/>
              <a:t> 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36DDF4-02D5-A6EC-6660-5E41D36D0CFD}"/>
              </a:ext>
            </a:extLst>
          </p:cNvPr>
          <p:cNvSpPr txBox="1"/>
          <p:nvPr/>
        </p:nvSpPr>
        <p:spPr>
          <a:xfrm>
            <a:off x="2699843" y="501134"/>
            <a:ext cx="75792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Langkah-Langkah </a:t>
            </a:r>
            <a:r>
              <a:rPr lang="en-US" sz="2400" b="1" dirty="0" err="1"/>
              <a:t>Membuat</a:t>
            </a:r>
            <a:r>
              <a:rPr lang="en-US" sz="2400" b="1" dirty="0"/>
              <a:t> Latar </a:t>
            </a:r>
            <a:r>
              <a:rPr lang="en-US" sz="2400" b="1" dirty="0" err="1"/>
              <a:t>Belakang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0212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FAD29-3926-FB75-FB44-B1911DA2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7E8C9D-4B11-5FC1-E71A-07276CF7E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17500"/>
              </p:ext>
            </p:extLst>
          </p:nvPr>
        </p:nvGraphicFramePr>
        <p:xfrm>
          <a:off x="315310" y="844480"/>
          <a:ext cx="11634952" cy="585610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16166">
                  <a:extLst>
                    <a:ext uri="{9D8B030D-6E8A-4147-A177-3AD203B41FA5}">
                      <a16:colId xmlns:a16="http://schemas.microsoft.com/office/drawing/2014/main" val="4275923853"/>
                    </a:ext>
                  </a:extLst>
                </a:gridCol>
                <a:gridCol w="3740130">
                  <a:extLst>
                    <a:ext uri="{9D8B030D-6E8A-4147-A177-3AD203B41FA5}">
                      <a16:colId xmlns:a16="http://schemas.microsoft.com/office/drawing/2014/main" val="3504866372"/>
                    </a:ext>
                  </a:extLst>
                </a:gridCol>
                <a:gridCol w="4678656">
                  <a:extLst>
                    <a:ext uri="{9D8B030D-6E8A-4147-A177-3AD203B41FA5}">
                      <a16:colId xmlns:a16="http://schemas.microsoft.com/office/drawing/2014/main" val="2077808509"/>
                    </a:ext>
                  </a:extLst>
                </a:gridCol>
              </a:tblGrid>
              <a:tr h="3612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Tahapan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Penjelasan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Contoh</a:t>
                      </a:r>
                      <a:r>
                        <a:rPr lang="en-US" sz="16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Kasus (Studi Stunting di Lampung)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667448"/>
                  </a:ext>
                </a:extLst>
              </a:tr>
              <a:tr h="521060">
                <a:tc>
                  <a:txBody>
                    <a:bodyPr/>
                    <a:lstStyle/>
                    <a:p>
                      <a:pPr marL="236538" indent="-236538" algn="l" fontAlgn="ctr">
                        <a:buNone/>
                      </a:pP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Deskripsikan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topik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secara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umum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Peneliti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menjelaskan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topik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penelitian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secara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luas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tetapi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tetap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fokus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pada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isu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utama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Stunting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masih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menjadi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masalah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kesehatan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masyarakat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 Indonesia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dengan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prevalensi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tinggi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055535"/>
                  </a:ext>
                </a:extLst>
              </a:tr>
              <a:tr h="6808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Jelaskan hakikat “sesuatu”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Definisikan dan uraikan konsep dasar topik penelitian.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Stunting = gagal tumbuh akibat kekurangan gizi kronis, dipengaruhi sanitasi buruk, gizi kurang, dan akses kesehatan rendah.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004629"/>
                  </a:ext>
                </a:extLst>
              </a:tr>
              <a:tr h="680895">
                <a:tc>
                  <a:txBody>
                    <a:bodyPr/>
                    <a:lstStyle/>
                    <a:p>
                      <a:pPr marL="173038" indent="-173038" algn="l" fontAlgn="ctr">
                        <a:buNone/>
                      </a:pP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Bandingkan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dengan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best practice &amp;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kondisi</a:t>
                      </a:r>
                      <a:r>
                        <a:rPr lang="en-US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nyata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Tampilkan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bagaimana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topik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ditangani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tempat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lain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lalu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hubungkan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dengan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kondisi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lokal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Thailand berhasil menurunkan stunting melalui program gizi seimbang. Namun, di Lampung Barat prevalensi masih 27%, lebih tinggi dari rata-rata nasional (24,4%).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899523"/>
                  </a:ext>
                </a:extLst>
              </a:tr>
              <a:tr h="5210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Sertakan data valid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Gunakan data statistik atau laporan resmi untuk memperkuat argumentasi.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Data Riskesdas 2021 menunjukkan prevalensi stunting di Indonesia sebesar 24,4%.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434072"/>
                  </a:ext>
                </a:extLst>
              </a:tr>
              <a:tr h="6808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 Pentingnya mengatasi masalah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i-FI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Jelaskan mengapa masalah ini penting diselesaikan.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Jika stunting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tidak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ditangani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akan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berdampak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pada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kualitas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SDM di masa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depan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terutama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daya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saing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generasi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muda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66297"/>
                  </a:ext>
                </a:extLst>
              </a:tr>
              <a:tr h="521060">
                <a:tc>
                  <a:txBody>
                    <a:bodyPr/>
                    <a:lstStyle/>
                    <a:p>
                      <a:pPr marL="173038" indent="-173038" algn="l" fontAlgn="ctr">
                        <a:buNone/>
                      </a:pPr>
                      <a:r>
                        <a:rPr lang="fi-FI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 Temukan solusi dari penelitian sebelumnya</a:t>
                      </a:r>
                      <a:endParaRPr lang="fi-FI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Tinjau hasil penelitian atau teori yang relevan sebagai rujukan.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Penelitian menunjukkan bahwa intervensi gizi dan perbaikan sanitasi efektif menurunkan angka stunting.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916241"/>
                  </a:ext>
                </a:extLst>
              </a:tr>
              <a:tr h="521060">
                <a:tc>
                  <a:txBody>
                    <a:bodyPr/>
                    <a:lstStyle/>
                    <a:p>
                      <a:pPr marL="236538" indent="-236538" algn="l" fontAlgn="ctr">
                        <a:buNone/>
                      </a:pPr>
                      <a:r>
                        <a:rPr lang="fi-FI" sz="14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 Rumuskan kerangka pemecahan masalah</a:t>
                      </a:r>
                      <a:endParaRPr lang="fi-FI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i-FI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Buat kerangka pemikiran teoritis sesuai fokus penelitian.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Menyusun model prediksi stunting berbasis data posyandu untuk identifikasi dini risiko stunting.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130533"/>
                  </a:ext>
                </a:extLst>
              </a:tr>
              <a:tr h="6808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 Rumuskan judul penelitian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Setelah alur jelas, susun judul yang sesuai dengan permasalahan.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“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Prediksi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Status Stunting Balita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Menggunakan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Algoritma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Machine Learning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Berbasis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Data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Posyandu</a:t>
                      </a: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 Lampung ”</a:t>
                      </a:r>
                    </a:p>
                  </a:txBody>
                  <a:tcPr marL="0" marR="47950" marT="19180" marB="143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82293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442096C-2578-092F-7E0C-A74807778D55}"/>
              </a:ext>
            </a:extLst>
          </p:cNvPr>
          <p:cNvSpPr txBox="1"/>
          <p:nvPr/>
        </p:nvSpPr>
        <p:spPr>
          <a:xfrm>
            <a:off x="1706616" y="157417"/>
            <a:ext cx="910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1. Pola Umum </a:t>
            </a:r>
            <a:r>
              <a:rPr lang="en-US" sz="2400" b="1" dirty="0" err="1"/>
              <a:t>ke</a:t>
            </a:r>
            <a:r>
              <a:rPr lang="en-US" sz="2400" b="1" dirty="0"/>
              <a:t> </a:t>
            </a:r>
            <a:r>
              <a:rPr lang="en-US" sz="2400" b="1" dirty="0" err="1"/>
              <a:t>Khusus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Penyusunan</a:t>
            </a:r>
            <a:r>
              <a:rPr lang="en-US" sz="2400" b="1" dirty="0"/>
              <a:t> Latar </a:t>
            </a:r>
            <a:r>
              <a:rPr lang="en-US" sz="2400" b="1" dirty="0" err="1"/>
              <a:t>Belakang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0166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C82496-5CDD-6592-B47A-C0D85C473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7E8F2003-6E72-C538-21C4-437B7E4A8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8CCC1BB-556B-A1D3-812A-A20A1B585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71653B-C51A-3DC2-E2D6-92FD50BB86B9}"/>
              </a:ext>
            </a:extLst>
          </p:cNvPr>
          <p:cNvSpPr txBox="1"/>
          <p:nvPr/>
        </p:nvSpPr>
        <p:spPr>
          <a:xfrm>
            <a:off x="1706614" y="335559"/>
            <a:ext cx="910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2. </a:t>
            </a:r>
            <a:r>
              <a:rPr lang="en-US" sz="2400" b="1" dirty="0" err="1"/>
              <a:t>Menemukan</a:t>
            </a:r>
            <a:r>
              <a:rPr lang="en-US" sz="2400" b="1" dirty="0"/>
              <a:t> </a:t>
            </a:r>
            <a:r>
              <a:rPr lang="en-US" sz="2400" b="1" dirty="0" err="1"/>
              <a:t>Masalah-Masalah</a:t>
            </a:r>
            <a:r>
              <a:rPr lang="en-US" sz="2400" b="1" dirty="0"/>
              <a:t> </a:t>
            </a:r>
            <a:r>
              <a:rPr lang="en-US" sz="2400" b="1" dirty="0" err="1"/>
              <a:t>Terkait</a:t>
            </a:r>
            <a:endParaRPr lang="en-US" sz="24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6B960F-0938-A82D-E953-905693691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69464"/>
              </p:ext>
            </p:extLst>
          </p:nvPr>
        </p:nvGraphicFramePr>
        <p:xfrm>
          <a:off x="545881" y="1132783"/>
          <a:ext cx="11429997" cy="5086227"/>
        </p:xfrm>
        <a:graphic>
          <a:graphicData uri="http://schemas.openxmlformats.org/drawingml/2006/table">
            <a:tbl>
              <a:tblPr/>
              <a:tblGrid>
                <a:gridCol w="2969829">
                  <a:extLst>
                    <a:ext uri="{9D8B030D-6E8A-4147-A177-3AD203B41FA5}">
                      <a16:colId xmlns:a16="http://schemas.microsoft.com/office/drawing/2014/main" val="138606008"/>
                    </a:ext>
                  </a:extLst>
                </a:gridCol>
                <a:gridCol w="3736428">
                  <a:extLst>
                    <a:ext uri="{9D8B030D-6E8A-4147-A177-3AD203B41FA5}">
                      <a16:colId xmlns:a16="http://schemas.microsoft.com/office/drawing/2014/main" val="3558285399"/>
                    </a:ext>
                  </a:extLst>
                </a:gridCol>
                <a:gridCol w="4723740">
                  <a:extLst>
                    <a:ext uri="{9D8B030D-6E8A-4147-A177-3AD203B41FA5}">
                      <a16:colId xmlns:a16="http://schemas.microsoft.com/office/drawing/2014/main" val="1557755198"/>
                    </a:ext>
                  </a:extLst>
                </a:gridCol>
              </a:tblGrid>
              <a:tr h="3905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 err="1"/>
                        <a:t>Tahapan</a:t>
                      </a:r>
                      <a:endParaRPr lang="en-US" sz="20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 err="1"/>
                        <a:t>Penjelasan</a:t>
                      </a:r>
                      <a:endParaRPr lang="en-US" sz="20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2000" b="1" dirty="0"/>
                        <a:t>Contoh Kasus (Studi Stunting di Lampung)</a:t>
                      </a:r>
                      <a:endParaRPr lang="sv-SE" sz="20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64910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800" b="1" dirty="0"/>
                        <a:t>1. </a:t>
                      </a:r>
                      <a:r>
                        <a:rPr lang="en-US" sz="1800" b="1" dirty="0" err="1"/>
                        <a:t>Melakukan</a:t>
                      </a:r>
                      <a:r>
                        <a:rPr lang="en-US" sz="1800" b="1" dirty="0"/>
                        <a:t> pre-</a:t>
                      </a:r>
                      <a:r>
                        <a:rPr lang="en-US" sz="1800" b="1" dirty="0" err="1"/>
                        <a:t>observasi</a:t>
                      </a:r>
                      <a:r>
                        <a:rPr lang="en-US" sz="1800" b="1" dirty="0"/>
                        <a:t> / pre-survey</a:t>
                      </a:r>
                      <a:endParaRPr lang="en-US" sz="18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Langkah </a:t>
                      </a:r>
                      <a:r>
                        <a:rPr lang="en-US" sz="1800" dirty="0" err="1"/>
                        <a:t>awal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berupa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pengamatan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pendahuluan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untuk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memperoleh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gambaran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umum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terkait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objek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penelitian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/>
                        <a:t>Peneliti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mengunjungi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posyandu</a:t>
                      </a:r>
                      <a:r>
                        <a:rPr lang="en-US" sz="1800" dirty="0"/>
                        <a:t> dan </a:t>
                      </a:r>
                      <a:r>
                        <a:rPr lang="en-US" sz="1800" dirty="0" err="1"/>
                        <a:t>puskesmas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untuk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mengetahui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balita</a:t>
                      </a:r>
                      <a:r>
                        <a:rPr lang="en-US" sz="1800" dirty="0"/>
                        <a:t> dan </a:t>
                      </a:r>
                      <a:r>
                        <a:rPr lang="en-US" sz="1800" dirty="0" err="1"/>
                        <a:t>layanan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kesehatan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dasar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176518"/>
                  </a:ext>
                </a:extLst>
              </a:tr>
              <a:tr h="892582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800" b="1" dirty="0"/>
                        <a:t>2. </a:t>
                      </a:r>
                      <a:r>
                        <a:rPr lang="en-US" sz="1800" b="1" dirty="0" err="1"/>
                        <a:t>Menggunakan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teknik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pengumpulan</a:t>
                      </a:r>
                      <a:r>
                        <a:rPr lang="en-US" sz="1800" b="1" dirty="0"/>
                        <a:t> data</a:t>
                      </a:r>
                      <a:endParaRPr lang="en-US" sz="18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Dapat dilakukan melalui wawancara (interview) dengan pihak terkait, atau menyebarkan angket/kuisioner.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Wawancara dengan tenaga kesehatan tentang kendala pemantauan gizi; angket kepada orang tua balita terkait pola konsumsi dan sanitasi.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693328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800" b="1" dirty="0"/>
                        <a:t>3. Menyusun </a:t>
                      </a:r>
                      <a:r>
                        <a:rPr lang="en-US" sz="1800" b="1" dirty="0" err="1"/>
                        <a:t>gambaran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umum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masalah</a:t>
                      </a:r>
                      <a:endParaRPr lang="en-US" sz="18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Hasil </a:t>
                      </a:r>
                      <a:r>
                        <a:rPr lang="en-US" sz="1800" dirty="0" err="1"/>
                        <a:t>dari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tahap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memberikan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informasi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dasar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tentang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aktual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objek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penelitian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/>
                        <a:t>Ditemukan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masalah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seperti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rendahnya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cakupan</a:t>
                      </a:r>
                      <a:r>
                        <a:rPr lang="en-US" sz="1800" dirty="0"/>
                        <a:t> ASI </a:t>
                      </a:r>
                      <a:r>
                        <a:rPr lang="en-US" sz="1800" dirty="0" err="1"/>
                        <a:t>eksklusif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kurangnya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variasi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makanan</a:t>
                      </a:r>
                      <a:r>
                        <a:rPr lang="en-US" sz="1800" dirty="0"/>
                        <a:t>, dan </a:t>
                      </a:r>
                      <a:r>
                        <a:rPr lang="en-US" sz="1800" dirty="0" err="1"/>
                        <a:t>sanitasi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lingkungan</a:t>
                      </a:r>
                      <a:r>
                        <a:rPr lang="en-US" sz="1800" dirty="0"/>
                        <a:t> yang </a:t>
                      </a:r>
                      <a:r>
                        <a:rPr lang="en-US" sz="1800" dirty="0" err="1"/>
                        <a:t>buruk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753029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800" b="1" dirty="0"/>
                        <a:t>4. </a:t>
                      </a:r>
                      <a:r>
                        <a:rPr lang="en-US" sz="1800" b="1" dirty="0" err="1"/>
                        <a:t>Menentukan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kebutuhan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penelitian</a:t>
                      </a:r>
                      <a:endParaRPr lang="en-US" sz="18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Informasi ini penting agar solusi/metode yang dipilih tepat sasaran, efektif, dan efisien.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Kebutuhan: model prediksi status gizi berbasis data posyandu agar intervensi dapat lebih cepat dilakukan.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417954"/>
                  </a:ext>
                </a:extLst>
              </a:tr>
              <a:tr h="892582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800" b="1" dirty="0"/>
                        <a:t>5. (</a:t>
                      </a:r>
                      <a:r>
                        <a:rPr lang="en-US" sz="1800" b="1" dirty="0" err="1"/>
                        <a:t>Opsional</a:t>
                      </a:r>
                      <a:r>
                        <a:rPr lang="en-US" sz="1800" b="1" dirty="0"/>
                        <a:t>) </a:t>
                      </a:r>
                      <a:r>
                        <a:rPr lang="en-US" sz="1800" b="1" dirty="0" err="1"/>
                        <a:t>Menyajikan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masalah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dari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umum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ke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khusus</a:t>
                      </a:r>
                      <a:endParaRPr lang="en-US" sz="1800" dirty="0"/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Bisa diawali dengan penjelasan masalah umum di ruang lingkup luas, lalu dipersempit ke fokus penelitian.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/>
                        <a:t>Masalah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umum</a:t>
                      </a:r>
                      <a:r>
                        <a:rPr lang="en-US" sz="1800" dirty="0"/>
                        <a:t>: </a:t>
                      </a:r>
                      <a:r>
                        <a:rPr lang="en-US" sz="1800" dirty="0" err="1"/>
                        <a:t>tingginya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angka</a:t>
                      </a:r>
                      <a:r>
                        <a:rPr lang="en-US" sz="1800" dirty="0"/>
                        <a:t> stunting di Indonesia → </a:t>
                      </a:r>
                      <a:r>
                        <a:rPr lang="en-US" sz="1800" dirty="0" err="1"/>
                        <a:t>dipersempit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Provinsi</a:t>
                      </a:r>
                      <a:r>
                        <a:rPr lang="en-US" sz="1800" dirty="0"/>
                        <a:t> Lampung → </a:t>
                      </a:r>
                      <a:r>
                        <a:rPr lang="en-US" sz="1800" dirty="0" err="1"/>
                        <a:t>difokuskan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Kabupaten</a:t>
                      </a:r>
                      <a:r>
                        <a:rPr lang="en-US" sz="1800" dirty="0"/>
                        <a:t> Lampung Barat.</a:t>
                      </a:r>
                    </a:p>
                  </a:txBody>
                  <a:tcPr marL="55786" marR="55786" marT="27893" marB="278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337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507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C63F4D-FC71-5A13-0028-21800337C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67FD52-6BAA-E7BE-CA11-228E36F6BE08}"/>
              </a:ext>
            </a:extLst>
          </p:cNvPr>
          <p:cNvSpPr txBox="1"/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Fokus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pada Satu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Masalah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dalam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Penyusunan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Latar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Belakang</a:t>
            </a:r>
            <a:endParaRPr lang="en-US" sz="32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886AF9-5E57-9010-7257-F16BE5042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586234"/>
              </p:ext>
            </p:extLst>
          </p:nvPr>
        </p:nvGraphicFramePr>
        <p:xfrm>
          <a:off x="425669" y="1824872"/>
          <a:ext cx="11603421" cy="4633055"/>
        </p:xfrm>
        <a:graphic>
          <a:graphicData uri="http://schemas.openxmlformats.org/drawingml/2006/table">
            <a:tbl>
              <a:tblPr/>
              <a:tblGrid>
                <a:gridCol w="3511277">
                  <a:extLst>
                    <a:ext uri="{9D8B030D-6E8A-4147-A177-3AD203B41FA5}">
                      <a16:colId xmlns:a16="http://schemas.microsoft.com/office/drawing/2014/main" val="982833832"/>
                    </a:ext>
                  </a:extLst>
                </a:gridCol>
                <a:gridCol w="3916194">
                  <a:extLst>
                    <a:ext uri="{9D8B030D-6E8A-4147-A177-3AD203B41FA5}">
                      <a16:colId xmlns:a16="http://schemas.microsoft.com/office/drawing/2014/main" val="2583813687"/>
                    </a:ext>
                  </a:extLst>
                </a:gridCol>
                <a:gridCol w="4175950">
                  <a:extLst>
                    <a:ext uri="{9D8B030D-6E8A-4147-A177-3AD203B41FA5}">
                      <a16:colId xmlns:a16="http://schemas.microsoft.com/office/drawing/2014/main" val="3526686443"/>
                    </a:ext>
                  </a:extLst>
                </a:gridCol>
              </a:tblGrid>
              <a:tr h="5193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Lampung)</a:t>
                      </a:r>
                      <a:endParaRPr lang="sv-SE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31233"/>
                  </a:ext>
                </a:extLst>
              </a:tr>
              <a:tr h="93468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800" b="1" dirty="0"/>
                        <a:t>1. </a:t>
                      </a:r>
                      <a:r>
                        <a:rPr lang="en-US" sz="1800" b="1" dirty="0" err="1"/>
                        <a:t>Menyaring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masalah</a:t>
                      </a:r>
                      <a:r>
                        <a:rPr lang="en-US" sz="1800" b="1" dirty="0"/>
                        <a:t> yang </a:t>
                      </a:r>
                      <a:r>
                        <a:rPr lang="en-US" sz="1800" b="1" dirty="0" err="1"/>
                        <a:t>telah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ditemukan</a:t>
                      </a:r>
                      <a:endParaRPr lang="en-US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Dari </a:t>
                      </a:r>
                      <a:r>
                        <a:rPr lang="en-US" sz="1800" dirty="0" err="1"/>
                        <a:t>hasil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identifikasi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awal</a:t>
                      </a:r>
                      <a:r>
                        <a:rPr lang="en-US" sz="1800" dirty="0"/>
                        <a:t> (pre-survey), </a:t>
                      </a:r>
                      <a:r>
                        <a:rPr lang="en-US" sz="1800" dirty="0" err="1"/>
                        <a:t>akan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muncul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banyak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masalah</a:t>
                      </a:r>
                      <a:r>
                        <a:rPr lang="en-US" sz="1800" dirty="0"/>
                        <a:t> yang </a:t>
                      </a:r>
                      <a:r>
                        <a:rPr lang="en-US" sz="1800" dirty="0" err="1"/>
                        <a:t>berkaitan</a:t>
                      </a:r>
                      <a:r>
                        <a:rPr lang="en-US" sz="1800" dirty="0"/>
                        <a:t>. </a:t>
                      </a:r>
                      <a:r>
                        <a:rPr lang="en-US" sz="1800" dirty="0" err="1"/>
                        <a:t>Peneliti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harus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memilih</a:t>
                      </a:r>
                      <a:r>
                        <a:rPr lang="en-US" sz="1800" dirty="0"/>
                        <a:t> mana yang paling </a:t>
                      </a:r>
                      <a:r>
                        <a:rPr lang="en-US" sz="1800" dirty="0" err="1"/>
                        <a:t>penting</a:t>
                      </a:r>
                      <a:r>
                        <a:rPr lang="en-US" sz="1800" dirty="0"/>
                        <a:t> dan </a:t>
                      </a:r>
                      <a:r>
                        <a:rPr lang="en-US" sz="1800" dirty="0" err="1"/>
                        <a:t>relevan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Masalah yang ditemukan: gizi buruk, pola asuh, sanitasi, rendahnya cakupan ASI eksklusif, keterbatasan akses kesehatan.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557719"/>
                  </a:ext>
                </a:extLst>
              </a:tr>
              <a:tr h="72699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800" b="1" dirty="0"/>
                        <a:t>2. </a:t>
                      </a:r>
                      <a:r>
                        <a:rPr lang="en-US" sz="1800" b="1" dirty="0" err="1"/>
                        <a:t>Menghindari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dirty="0" err="1"/>
                        <a:t>penelitian</a:t>
                      </a:r>
                      <a:r>
                        <a:rPr lang="en-US" sz="1800" b="1" dirty="0"/>
                        <a:t> multi-problems</a:t>
                      </a:r>
                      <a:endParaRPr lang="en-US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Penelitian sebaiknya tidak menangani terlalu banyak masalah sekaligus agar fokus dan mendalam.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Peneliti tidak meneliti semua faktor sekaligus, melainkan memilih satu yang paling dominan.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072179"/>
                  </a:ext>
                </a:extLst>
              </a:tr>
              <a:tr h="72699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fi-FI" sz="1800" b="1" dirty="0"/>
                        <a:t>3. Menentukan masalah utama/terbesar</a:t>
                      </a:r>
                      <a:endParaRPr lang="fi-FI" sz="1800" dirty="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Pilih masalah yang paling signifikan, memiliki dampak besar, serta paling mungkin dicari solusinya.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Masalah utama: </a:t>
                      </a:r>
                      <a:r>
                        <a:rPr lang="en-US" sz="1800" i="1"/>
                        <a:t>status gizi balita rendah akibat pola konsumsi yang tidak sesuai standar gizi</a:t>
                      </a:r>
                      <a:r>
                        <a:rPr lang="en-US" sz="1800"/>
                        <a:t>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581005"/>
                  </a:ext>
                </a:extLst>
              </a:tr>
              <a:tr h="9346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4. Manfaat pemfokusan masalah</a:t>
                      </a:r>
                      <a:endParaRPr lang="en-US" sz="1800"/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Dengan fokus pada satu masalah, solusi yang dirumuskan lebih tepat sasaran, mendalam, dan mudah diaplikasikan.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/>
                        <a:t>Penelitian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difokuskan</a:t>
                      </a:r>
                      <a:r>
                        <a:rPr lang="en-US" sz="1800" dirty="0"/>
                        <a:t> pada </a:t>
                      </a:r>
                      <a:r>
                        <a:rPr lang="en-US" sz="1800" i="1" dirty="0" err="1"/>
                        <a:t>prediksi</a:t>
                      </a:r>
                      <a:r>
                        <a:rPr lang="en-US" sz="1800" i="1" dirty="0"/>
                        <a:t> status stunting </a:t>
                      </a:r>
                      <a:r>
                        <a:rPr lang="en-US" sz="1800" i="1" dirty="0" err="1"/>
                        <a:t>berdasarkan</a:t>
                      </a:r>
                      <a:r>
                        <a:rPr lang="en-US" sz="1800" i="1" dirty="0"/>
                        <a:t> data </a:t>
                      </a:r>
                      <a:r>
                        <a:rPr lang="en-US" sz="1800" i="1" dirty="0" err="1"/>
                        <a:t>antropometri</a:t>
                      </a:r>
                      <a:r>
                        <a:rPr lang="en-US" sz="1800" i="1" dirty="0"/>
                        <a:t> </a:t>
                      </a:r>
                      <a:r>
                        <a:rPr lang="en-US" sz="1800" i="1" dirty="0" err="1"/>
                        <a:t>balita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bukan</a:t>
                      </a:r>
                      <a:r>
                        <a:rPr lang="en-US" sz="1800" dirty="0"/>
                        <a:t> pada </a:t>
                      </a:r>
                      <a:r>
                        <a:rPr lang="en-US" sz="1800" dirty="0" err="1"/>
                        <a:t>semua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faktor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sosial-ekonomi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sekaligus</a:t>
                      </a:r>
                      <a:r>
                        <a:rPr lang="en-US" sz="1800" dirty="0"/>
                        <a:t>.</a:t>
                      </a:r>
                    </a:p>
                  </a:txBody>
                  <a:tcPr marL="68318" marR="68318" marT="34159" marB="34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73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39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EA866-9000-242D-3D53-D99BE9CD6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9320C5-F515-DB03-5097-D5B9B9617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389203"/>
              </p:ext>
            </p:extLst>
          </p:nvPr>
        </p:nvGraphicFramePr>
        <p:xfrm>
          <a:off x="409903" y="1156073"/>
          <a:ext cx="11461531" cy="5039244"/>
        </p:xfrm>
        <a:graphic>
          <a:graphicData uri="http://schemas.openxmlformats.org/drawingml/2006/table">
            <a:tbl>
              <a:tblPr/>
              <a:tblGrid>
                <a:gridCol w="2899527">
                  <a:extLst>
                    <a:ext uri="{9D8B030D-6E8A-4147-A177-3AD203B41FA5}">
                      <a16:colId xmlns:a16="http://schemas.microsoft.com/office/drawing/2014/main" val="124663455"/>
                    </a:ext>
                  </a:extLst>
                </a:gridCol>
                <a:gridCol w="3974239">
                  <a:extLst>
                    <a:ext uri="{9D8B030D-6E8A-4147-A177-3AD203B41FA5}">
                      <a16:colId xmlns:a16="http://schemas.microsoft.com/office/drawing/2014/main" val="917254209"/>
                    </a:ext>
                  </a:extLst>
                </a:gridCol>
                <a:gridCol w="4587765">
                  <a:extLst>
                    <a:ext uri="{9D8B030D-6E8A-4147-A177-3AD203B41FA5}">
                      <a16:colId xmlns:a16="http://schemas.microsoft.com/office/drawing/2014/main" val="2676558772"/>
                    </a:ext>
                  </a:extLst>
                </a:gridCol>
              </a:tblGrid>
              <a:tr h="3156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Lampung)</a:t>
                      </a:r>
                      <a:endParaRPr lang="sv-SE" sz="18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76913"/>
                  </a:ext>
                </a:extLst>
              </a:tr>
              <a:tr h="72364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fi-FI" sz="1600" b="1" dirty="0"/>
                        <a:t>1. Merumuskan pentingnya masalah penelitian</a:t>
                      </a:r>
                      <a:endParaRPr lang="fi-FI" sz="16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Peneliti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perlu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menjelaskan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mengapa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masalah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penting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mendesak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dipecahkan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Stunting </a:t>
                      </a:r>
                      <a:r>
                        <a:rPr lang="en-US" sz="1600" dirty="0" err="1"/>
                        <a:t>menyebabkan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anak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lebih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rentan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terhadap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penyakit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prestasi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belajar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rendah</a:t>
                      </a:r>
                      <a:r>
                        <a:rPr lang="en-US" sz="1600" dirty="0"/>
                        <a:t>, dan </a:t>
                      </a:r>
                      <a:r>
                        <a:rPr lang="en-US" sz="1600" dirty="0" err="1"/>
                        <a:t>berisiko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mengalami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penurunan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produktivitas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saat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dewasa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186739"/>
                  </a:ext>
                </a:extLst>
              </a:tr>
              <a:tr h="1131668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sv-SE" sz="1600" b="1" dirty="0"/>
                        <a:t>2. Menjelaskan ruang lingkup pemecahan masalah</a:t>
                      </a:r>
                      <a:endParaRPr lang="sv-SE" sz="16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Uraikan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pemecahan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masalah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dalam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lingkup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lokal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nasional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hingga</a:t>
                      </a:r>
                      <a:r>
                        <a:rPr lang="en-US" sz="1600" dirty="0"/>
                        <a:t> global agar </a:t>
                      </a:r>
                      <a:r>
                        <a:rPr lang="en-US" sz="1600" dirty="0" err="1"/>
                        <a:t>pembahasan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lebih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kuat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- Lokal: membantu pemerintah daerah dalam menentukan intervensi tepat sasaran.- Nasional: mendukung program percepatan penurunan stunting di Indonesia.- Global: sejalan dengan tujuan </a:t>
                      </a:r>
                      <a:r>
                        <a:rPr lang="en-US" sz="1600" i="1"/>
                        <a:t>Sustainable Development Goals</a:t>
                      </a:r>
                      <a:r>
                        <a:rPr lang="en-US" sz="1600"/>
                        <a:t> (SDGs).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971476"/>
                  </a:ext>
                </a:extLst>
              </a:tr>
              <a:tr h="72364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3. </a:t>
                      </a:r>
                      <a:r>
                        <a:rPr lang="en-US" sz="1600" b="1" dirty="0" err="1"/>
                        <a:t>Menyampaikan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manfaat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jika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masalah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berhasil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diatasi</a:t>
                      </a:r>
                      <a:endParaRPr lang="en-US" sz="16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Penting untuk menunjukkan dampak positif jangka pendek dan panjang.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Jika stunting berhasil ditekan, kualitas SDM meningkat, beban kesehatan menurun, dan daya saing bangsa akan lebih baik.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79244"/>
                  </a:ext>
                </a:extLst>
              </a:tr>
              <a:tr h="723640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4. </a:t>
                      </a:r>
                      <a:r>
                        <a:rPr lang="en-US" sz="1600" b="1" dirty="0" err="1"/>
                        <a:t>Menyertakan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bukti-bukti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dari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referensi</a:t>
                      </a:r>
                      <a:endParaRPr lang="en-US" sz="16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Gunakan data resmi, laporan lembaga terpercaya, atau penelitian sebelumnya untuk memperkuat argumen.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UNICEF (2021) melaporkan bahwa setiap investasi dalam pencegahan stunting memberikan keuntungan ekonomi besar bagi negara.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442054"/>
                  </a:ext>
                </a:extLst>
              </a:tr>
              <a:tr h="927654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5. </a:t>
                      </a:r>
                      <a:r>
                        <a:rPr lang="en-US" sz="1600" b="1" dirty="0" err="1"/>
                        <a:t>Menyajikan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dalam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bentuk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paragraf</a:t>
                      </a:r>
                      <a:r>
                        <a:rPr lang="en-US" sz="1600" b="1" dirty="0"/>
                        <a:t> (</a:t>
                      </a:r>
                      <a:r>
                        <a:rPr lang="en-US" sz="1600" b="1" dirty="0" err="1"/>
                        <a:t>opsional</a:t>
                      </a:r>
                      <a:r>
                        <a:rPr lang="en-US" sz="1600" b="1" dirty="0"/>
                        <a:t>)</a:t>
                      </a:r>
                      <a:endParaRPr lang="en-US" sz="1600" dirty="0"/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Penjelasan bisa dibuat dalam beberapa paragraf sesuai ruang lingkup, atau satu paragraf bila ide masih terbatas.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 err="1"/>
                        <a:t>Misalnya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paragraf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pertama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menjelaskan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pentingnya</a:t>
                      </a:r>
                      <a:r>
                        <a:rPr lang="en-US" sz="1600" dirty="0"/>
                        <a:t> stunting </a:t>
                      </a:r>
                      <a:r>
                        <a:rPr lang="en-US" sz="1600" dirty="0" err="1"/>
                        <a:t>bagi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individu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paragraf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kedua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manfaat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masyarakat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paragraf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ketiga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relevansi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terhadap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pembangunan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nasional</a:t>
                      </a:r>
                      <a:r>
                        <a:rPr lang="en-US" sz="1600" dirty="0"/>
                        <a:t>.</a:t>
                      </a:r>
                    </a:p>
                  </a:txBody>
                  <a:tcPr marL="62635" marR="62635" marT="31317" marB="313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2813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44D3F9E-E1DE-10A3-8A9E-50FF7950ABE6}"/>
              </a:ext>
            </a:extLst>
          </p:cNvPr>
          <p:cNvSpPr txBox="1"/>
          <p:nvPr/>
        </p:nvSpPr>
        <p:spPr>
          <a:xfrm>
            <a:off x="1880694" y="296182"/>
            <a:ext cx="84306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4. </a:t>
            </a:r>
            <a:r>
              <a:rPr lang="en-US" sz="2400" b="1" dirty="0" err="1"/>
              <a:t>Menjelaskan</a:t>
            </a:r>
            <a:r>
              <a:rPr lang="en-US" sz="2400" b="1" dirty="0"/>
              <a:t> </a:t>
            </a:r>
            <a:r>
              <a:rPr lang="en-US" sz="2400" b="1" dirty="0" err="1"/>
              <a:t>Pentingnya</a:t>
            </a:r>
            <a:r>
              <a:rPr lang="en-US" sz="2400" b="1" dirty="0"/>
              <a:t> </a:t>
            </a:r>
            <a:r>
              <a:rPr lang="en-US" sz="2400" b="1" dirty="0" err="1"/>
              <a:t>Mengatasi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&amp; </a:t>
            </a:r>
            <a:r>
              <a:rPr lang="en-US" sz="2400" b="1" dirty="0" err="1"/>
              <a:t>Pemecahannya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48140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4896FB-AE5D-9B81-60EA-F3AFA43FE737}"/>
              </a:ext>
            </a:extLst>
          </p:cNvPr>
          <p:cNvSpPr txBox="1"/>
          <p:nvPr/>
        </p:nvSpPr>
        <p:spPr>
          <a:xfrm>
            <a:off x="699713" y="248038"/>
            <a:ext cx="11266315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5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Menemukan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Solusi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Pemecahan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Masalah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dari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Penelitian</a:t>
            </a: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Sebelumnya</a:t>
            </a:r>
            <a:endParaRPr lang="en-US" sz="37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370386-CDFC-8DAA-90C3-D69C55708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736321"/>
              </p:ext>
            </p:extLst>
          </p:nvPr>
        </p:nvGraphicFramePr>
        <p:xfrm>
          <a:off x="432225" y="1622957"/>
          <a:ext cx="11533803" cy="4943864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3083485">
                  <a:extLst>
                    <a:ext uri="{9D8B030D-6E8A-4147-A177-3AD203B41FA5}">
                      <a16:colId xmlns:a16="http://schemas.microsoft.com/office/drawing/2014/main" val="4203440022"/>
                    </a:ext>
                  </a:extLst>
                </a:gridCol>
                <a:gridCol w="4225159">
                  <a:extLst>
                    <a:ext uri="{9D8B030D-6E8A-4147-A177-3AD203B41FA5}">
                      <a16:colId xmlns:a16="http://schemas.microsoft.com/office/drawing/2014/main" val="2813750497"/>
                    </a:ext>
                  </a:extLst>
                </a:gridCol>
                <a:gridCol w="4225159">
                  <a:extLst>
                    <a:ext uri="{9D8B030D-6E8A-4147-A177-3AD203B41FA5}">
                      <a16:colId xmlns:a16="http://schemas.microsoft.com/office/drawing/2014/main" val="4018991795"/>
                    </a:ext>
                  </a:extLst>
                </a:gridCol>
              </a:tblGrid>
              <a:tr h="48958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61800" marR="61800" marT="30900" marB="309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61800" marR="61800" marT="30900" marB="309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Lampung)</a:t>
                      </a:r>
                      <a:endParaRPr lang="sv-SE" sz="1800" dirty="0"/>
                    </a:p>
                  </a:txBody>
                  <a:tcPr marL="61800" marR="61800" marT="30900" marB="3090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08591"/>
                  </a:ext>
                </a:extLst>
              </a:tr>
              <a:tr h="7567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1. Menelusuri sumber ilmiah</a:t>
                      </a:r>
                      <a:endParaRPr lang="en-US" sz="1600"/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Solusi atau pendekatan dapat ditemukan dari skripsi, tesis, disertasi, maupun jurnal nasional dan internasional.</a:t>
                      </a:r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Peneliti mencari artikel di PubMed, Scopus, atau Garuda terkait metode deteksi atau pencegahan stunting.</a:t>
                      </a:r>
                    </a:p>
                  </a:txBody>
                  <a:tcPr marL="61800" marR="61800" marT="30900" marB="30900" anchor="ctr"/>
                </a:tc>
                <a:extLst>
                  <a:ext uri="{0D108BD9-81ED-4DB2-BD59-A6C34878D82A}">
                    <a16:rowId xmlns:a16="http://schemas.microsoft.com/office/drawing/2014/main" val="1096979815"/>
                  </a:ext>
                </a:extLst>
              </a:tr>
              <a:tr h="875291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2. </a:t>
                      </a:r>
                      <a:r>
                        <a:rPr lang="en-US" sz="1600" b="1" dirty="0" err="1"/>
                        <a:t>Mengidentifikasi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metode</a:t>
                      </a:r>
                      <a:r>
                        <a:rPr lang="en-US" sz="1600" b="1" dirty="0"/>
                        <a:t>/</a:t>
                      </a:r>
                      <a:r>
                        <a:rPr lang="en-US" sz="1600" b="1" dirty="0" err="1"/>
                        <a:t>teknik</a:t>
                      </a:r>
                      <a:r>
                        <a:rPr lang="en-US" sz="1600" b="1" dirty="0"/>
                        <a:t> yang </a:t>
                      </a:r>
                      <a:r>
                        <a:rPr lang="en-US" sz="1600" b="1" dirty="0" err="1"/>
                        <a:t>sudah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digunakan</a:t>
                      </a:r>
                      <a:endParaRPr lang="en-US" sz="1600" dirty="0"/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Catat metode, teknik, atau strategi yang telah dicoba dalam penelitian terdahulu.</a:t>
                      </a:r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- Negara A: menggunakan machine learning berbasis data antropometri untuk prediksi stunting.- Negara B: menerapkan intervensi gizi berbasis komunitas.</a:t>
                      </a:r>
                    </a:p>
                  </a:txBody>
                  <a:tcPr marL="61800" marR="61800" marT="30900" marB="30900" anchor="ctr"/>
                </a:tc>
                <a:extLst>
                  <a:ext uri="{0D108BD9-81ED-4DB2-BD59-A6C34878D82A}">
                    <a16:rowId xmlns:a16="http://schemas.microsoft.com/office/drawing/2014/main" val="4204827593"/>
                  </a:ext>
                </a:extLst>
              </a:tr>
              <a:tr h="682437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3. </a:t>
                      </a:r>
                      <a:r>
                        <a:rPr lang="en-US" sz="1600" b="1" dirty="0" err="1"/>
                        <a:t>Menganalisis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hasil</a:t>
                      </a:r>
                      <a:r>
                        <a:rPr lang="en-US" sz="1600" b="1" dirty="0"/>
                        <a:t> dan </a:t>
                      </a:r>
                      <a:r>
                        <a:rPr lang="en-US" sz="1600" b="1" dirty="0" err="1"/>
                        <a:t>efektivitas</a:t>
                      </a:r>
                      <a:endParaRPr lang="en-US" sz="1600" dirty="0"/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Lihat bagaimana hasil dari metode tersebut, apakah efektif, terbatas, atau ada kelemahannya.</a:t>
                      </a:r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Studi di India menunjukkan model XGBoost lebih akurat daripada regresi logistik dalam memprediksi stunting.</a:t>
                      </a:r>
                    </a:p>
                  </a:txBody>
                  <a:tcPr marL="61800" marR="61800" marT="30900" marB="30900" anchor="ctr"/>
                </a:tc>
                <a:extLst>
                  <a:ext uri="{0D108BD9-81ED-4DB2-BD59-A6C34878D82A}">
                    <a16:rowId xmlns:a16="http://schemas.microsoft.com/office/drawing/2014/main" val="2047365349"/>
                  </a:ext>
                </a:extLst>
              </a:tr>
              <a:tr h="875291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fi-FI" sz="1600" b="1" dirty="0"/>
                        <a:t>4. Menentukan relevansi dengan penelitian kita</a:t>
                      </a:r>
                      <a:endParaRPr lang="fi-FI" sz="1600" dirty="0"/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Pilih solusi yang sesuai dengan konteks penelitian, jangan semua teori dimasukkan.</a:t>
                      </a:r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Relevan: penggunaan algoritme SVM/XGBoost dengan data posyandu di Indonesia.Tidak relevan: intervensi berbasis kebijakan fiskal (kurang sesuai dengan fokus penelitian).</a:t>
                      </a:r>
                    </a:p>
                  </a:txBody>
                  <a:tcPr marL="61800" marR="61800" marT="30900" marB="30900" anchor="ctr"/>
                </a:tc>
                <a:extLst>
                  <a:ext uri="{0D108BD9-81ED-4DB2-BD59-A6C34878D82A}">
                    <a16:rowId xmlns:a16="http://schemas.microsoft.com/office/drawing/2014/main" val="3815667530"/>
                  </a:ext>
                </a:extLst>
              </a:tr>
              <a:tr h="682437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it-IT" sz="1600" b="1" dirty="0"/>
                        <a:t>5. Membatasi teori untuk latar belakang</a:t>
                      </a:r>
                      <a:endParaRPr lang="it-IT" sz="1600" dirty="0"/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Masukkan teori secukupnya, sisakan detail pembahasan untuk bab tinjauan pustaka/landasan teori.</a:t>
                      </a:r>
                    </a:p>
                  </a:txBody>
                  <a:tcPr marL="61800" marR="61800" marT="30900" marB="3090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dirty="0"/>
                        <a:t>Hanya menuliskan ringkasan hasil studi terdahulu yang mendukung fokus penelitian, tanpa uraian mendalam.</a:t>
                      </a:r>
                    </a:p>
                  </a:txBody>
                  <a:tcPr marL="61800" marR="61800" marT="30900" marB="30900" anchor="ctr"/>
                </a:tc>
                <a:extLst>
                  <a:ext uri="{0D108BD9-81ED-4DB2-BD59-A6C34878D82A}">
                    <a16:rowId xmlns:a16="http://schemas.microsoft.com/office/drawing/2014/main" val="2829363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957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B216D4-6D66-E698-37D4-26203358F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258072"/>
              </p:ext>
            </p:extLst>
          </p:nvPr>
        </p:nvGraphicFramePr>
        <p:xfrm>
          <a:off x="317938" y="1450773"/>
          <a:ext cx="11556123" cy="5033762"/>
        </p:xfrm>
        <a:graphic>
          <a:graphicData uri="http://schemas.openxmlformats.org/drawingml/2006/table">
            <a:tbl>
              <a:tblPr/>
              <a:tblGrid>
                <a:gridCol w="3481552">
                  <a:extLst>
                    <a:ext uri="{9D8B030D-6E8A-4147-A177-3AD203B41FA5}">
                      <a16:colId xmlns:a16="http://schemas.microsoft.com/office/drawing/2014/main" val="1417442952"/>
                    </a:ext>
                  </a:extLst>
                </a:gridCol>
                <a:gridCol w="3767958">
                  <a:extLst>
                    <a:ext uri="{9D8B030D-6E8A-4147-A177-3AD203B41FA5}">
                      <a16:colId xmlns:a16="http://schemas.microsoft.com/office/drawing/2014/main" val="1459791703"/>
                    </a:ext>
                  </a:extLst>
                </a:gridCol>
                <a:gridCol w="4306613">
                  <a:extLst>
                    <a:ext uri="{9D8B030D-6E8A-4147-A177-3AD203B41FA5}">
                      <a16:colId xmlns:a16="http://schemas.microsoft.com/office/drawing/2014/main" val="1093090889"/>
                    </a:ext>
                  </a:extLst>
                </a:gridCol>
              </a:tblGrid>
              <a:tr h="3760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Tahapan</a:t>
                      </a:r>
                      <a:endParaRPr lang="en-US" sz="18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 err="1"/>
                        <a:t>Penjelasan</a:t>
                      </a:r>
                      <a:endParaRPr lang="en-US" sz="18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v-SE" sz="1800" b="1" dirty="0"/>
                        <a:t>Contoh Kasus (Studi Stunting di Lampung)</a:t>
                      </a:r>
                      <a:endParaRPr lang="sv-SE" sz="18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315703"/>
                  </a:ext>
                </a:extLst>
              </a:tr>
              <a:tr h="859524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fi-FI" sz="1600" b="1" dirty="0"/>
                        <a:t>1. Menyusun kerangka dari hasil identifikasi</a:t>
                      </a:r>
                      <a:endParaRPr lang="fi-FI" sz="16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Berdasarkan masalah utama yang dipilih dan hasil tinjauan penelitian sebelumnya, peneliti mulai merancang kerangka pemecahan.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Setelah diketahui bahwa prediksi stunting dapat dilakukan dengan data antropometri, maka kerangka diarahkan pada pemodelan prediktif.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429795"/>
                  </a:ext>
                </a:extLst>
              </a:tr>
              <a:tr h="698363">
                <a:tc>
                  <a:txBody>
                    <a:bodyPr/>
                    <a:lstStyle/>
                    <a:p>
                      <a:pPr marL="236538" indent="-236538">
                        <a:buNone/>
                      </a:pPr>
                      <a:r>
                        <a:rPr lang="en-US" sz="1600" b="1" dirty="0"/>
                        <a:t>2. </a:t>
                      </a:r>
                      <a:r>
                        <a:rPr lang="en-US" sz="1600" b="1" dirty="0" err="1"/>
                        <a:t>Memilih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teori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atau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metode</a:t>
                      </a:r>
                      <a:r>
                        <a:rPr lang="en-US" sz="1600" b="1" dirty="0"/>
                        <a:t> yang </a:t>
                      </a:r>
                      <a:r>
                        <a:rPr lang="en-US" sz="1600" b="1" dirty="0" err="1"/>
                        <a:t>relevan</a:t>
                      </a:r>
                      <a:endParaRPr lang="en-US" sz="16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Pilih salah satu teori/metode yang paling sesuai dengan kondisi penelitian, atau kombinasikan beberapa jika perlu.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Memilih metode </a:t>
                      </a:r>
                      <a:r>
                        <a:rPr lang="en-US" sz="1600" i="1"/>
                        <a:t>machine learning</a:t>
                      </a:r>
                      <a:r>
                        <a:rPr lang="en-US" sz="1600"/>
                        <a:t> (SVM dan XGBoost) yang terbukti efektif dalam studi terdahulu.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997429"/>
                  </a:ext>
                </a:extLst>
              </a:tr>
              <a:tr h="8595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3. Merencanakan strategi implementasi</a:t>
                      </a:r>
                      <a:endParaRPr lang="en-US" sz="160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Rancang langkah-langkah teknis yang akan dilakukan untuk menyelesaikan masalah, misalnya alur analisis, model, atau pendekatan intervensi.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Strategi: preprocessing data posyandu → balancing data dengan SMOTE → pelatihan model ML → validasi hasil dengan cross-validation.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341160"/>
                  </a:ext>
                </a:extLst>
              </a:tr>
              <a:tr h="859524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en-US" sz="1600" b="1" dirty="0"/>
                        <a:t>4. </a:t>
                      </a:r>
                      <a:r>
                        <a:rPr lang="en-US" sz="1600" b="1" dirty="0" err="1"/>
                        <a:t>Menentukan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keunggulan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dari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 err="1"/>
                        <a:t>kerangka</a:t>
                      </a:r>
                      <a:r>
                        <a:rPr lang="en-US" sz="1600" b="1" dirty="0"/>
                        <a:t> yang </a:t>
                      </a:r>
                      <a:r>
                        <a:rPr lang="en-US" sz="1600" b="1" dirty="0" err="1"/>
                        <a:t>dirumuskan</a:t>
                      </a:r>
                      <a:endParaRPr lang="en-US" sz="16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n-NO" sz="1600"/>
                        <a:t>Tunjukkan mengapa kerangka ini lebih tepat dibandingkan pendekatan lain.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Keunggulan: metode ML dapat memproses data besar, memberikan prediksi cepat dan akurat, serta membantu tenaga kesehatan dalam deteksi dini.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71784"/>
                  </a:ext>
                </a:extLst>
              </a:tr>
              <a:tr h="698363">
                <a:tc>
                  <a:txBody>
                    <a:bodyPr/>
                    <a:lstStyle/>
                    <a:p>
                      <a:pPr marL="173038" indent="-173038">
                        <a:buNone/>
                      </a:pPr>
                      <a:r>
                        <a:rPr lang="fi-FI" sz="1600" b="1" dirty="0"/>
                        <a:t>5. Mengarahkan penelitian ke fokus tujuan</a:t>
                      </a:r>
                      <a:endParaRPr lang="fi-FI" sz="1600" dirty="0"/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Pastikan kerangka yang dibuat sejalan dengan tujuan penelitian agar hasilnya terukur dan relevan.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Tujuan: </a:t>
                      </a:r>
                      <a:r>
                        <a:rPr lang="en-US" sz="1600" dirty="0" err="1"/>
                        <a:t>menghasilkan</a:t>
                      </a:r>
                      <a:r>
                        <a:rPr lang="en-US" sz="1600" dirty="0"/>
                        <a:t> model </a:t>
                      </a:r>
                      <a:r>
                        <a:rPr lang="en-US" sz="1600" dirty="0" err="1"/>
                        <a:t>prediksi</a:t>
                      </a:r>
                      <a:r>
                        <a:rPr lang="en-US" sz="1600" dirty="0"/>
                        <a:t> status stunting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mendukung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intervensi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kesehatan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masyarakat</a:t>
                      </a:r>
                      <a:r>
                        <a:rPr lang="en-US" sz="1600" dirty="0"/>
                        <a:t> di Lampung Barat.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24489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75907AE-2A2D-5966-1BB6-9693B891EB91}"/>
              </a:ext>
            </a:extLst>
          </p:cNvPr>
          <p:cNvSpPr txBox="1"/>
          <p:nvPr/>
        </p:nvSpPr>
        <p:spPr>
          <a:xfrm>
            <a:off x="2684079" y="584024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6. </a:t>
            </a:r>
            <a:r>
              <a:rPr lang="en-US" sz="2400" b="1" dirty="0" err="1"/>
              <a:t>Merumuskan</a:t>
            </a:r>
            <a:r>
              <a:rPr lang="en-US" sz="2400" b="1" dirty="0"/>
              <a:t> </a:t>
            </a:r>
            <a:r>
              <a:rPr lang="en-US" sz="2400" b="1" dirty="0" err="1"/>
              <a:t>Kerangka</a:t>
            </a:r>
            <a:r>
              <a:rPr lang="en-US" sz="2400" b="1" dirty="0"/>
              <a:t> </a:t>
            </a:r>
            <a:r>
              <a:rPr lang="en-US" sz="2400" b="1" dirty="0" err="1"/>
              <a:t>Pemecahan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22834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2028</Words>
  <Application>Microsoft Office PowerPoint</Application>
  <PresentationFormat>Widescreen</PresentationFormat>
  <Paragraphs>187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Nurjoko Nurjoko</dc:creator>
  <cp:lastModifiedBy>Nurjoko Nurjoko</cp:lastModifiedBy>
  <cp:revision>1</cp:revision>
  <dcterms:created xsi:type="dcterms:W3CDTF">2025-10-01T18:44:41Z</dcterms:created>
  <dcterms:modified xsi:type="dcterms:W3CDTF">2025-10-01T20:31:59Z</dcterms:modified>
</cp:coreProperties>
</file>