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8"/>
  </p:handoutMasterIdLst>
  <p:sldIdLst>
    <p:sldId id="256" r:id="rId3"/>
    <p:sldId id="385" r:id="rId5"/>
    <p:sldId id="402" r:id="rId6"/>
    <p:sldId id="403" r:id="rId7"/>
    <p:sldId id="404" r:id="rId8"/>
    <p:sldId id="405" r:id="rId9"/>
    <p:sldId id="406" r:id="rId10"/>
    <p:sldId id="407" r:id="rId11"/>
    <p:sldId id="408" r:id="rId12"/>
    <p:sldId id="409" r:id="rId13"/>
    <p:sldId id="300" r:id="rId14"/>
    <p:sldId id="415" r:id="rId15"/>
    <p:sldId id="416" r:id="rId16"/>
    <p:sldId id="414" r:id="rId17"/>
  </p:sldIdLst>
  <p:sldSz cx="9144000" cy="6858000" type="screen4x3"/>
  <p:notesSz cx="7045325" cy="9345295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81339" autoAdjust="0"/>
  </p:normalViewPr>
  <p:slideViewPr>
    <p:cSldViewPr showGuides="1">
      <p:cViewPr>
        <p:scale>
          <a:sx n="50" d="100"/>
          <a:sy n="50" d="100"/>
        </p:scale>
        <p:origin x="1584" y="-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3" Type="http://schemas.openxmlformats.org/officeDocument/2006/relationships/tags" Target="tags/tag2.xml"/><Relationship Id="rId22" Type="http://schemas.openxmlformats.org/officeDocument/2006/relationships/commentAuthors" Target="commentAuthors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comments" Target="../comments/commen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0" y="1846342"/>
            <a:ext cx="9144000" cy="230695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Pengaturan Financial Technology di Indonesia:</a:t>
            </a:r>
            <a:endParaRPr lang="en-US" alt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alt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Urgensi dan Regulasi Terkini</a:t>
            </a:r>
            <a:endParaRPr lang="en-US" alt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alt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2</a:t>
            </a:r>
            <a:endParaRPr lang="en-US" alt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1"/>
          <p:cNvSpPr txBox="1"/>
          <p:nvPr/>
        </p:nvSpPr>
        <p:spPr>
          <a:xfrm>
            <a:off x="467995" y="403860"/>
            <a:ext cx="8174355" cy="57702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000" b="1" dirty="0">
                <a:solidFill>
                  <a:schemeClr val="tx1"/>
                </a:solidFill>
              </a:rPr>
              <a:t>Kesimpulan: Menuju Ekosistem Fintech yang Aman dan Inovatif</a:t>
            </a:r>
            <a:endParaRPr lang="en-US" altLang="en-US" sz="2000" b="1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  <a:buFont typeface="Wingdings" panose="05000000000000000000" charset="0"/>
            </a:pP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dirty="0">
                <a:solidFill>
                  <a:schemeClr val="tx1"/>
                </a:solidFill>
              </a:rPr>
              <a:t>Regulasi Dinamis - Regulasi fintech Indonesia terus berkembang mengikuti dinamika teknologi dan kebutuhan pasar untuk menciptakan ekosistem yang responsif.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dirty="0">
                <a:solidFill>
                  <a:schemeClr val="tx1"/>
                </a:solidFill>
              </a:rPr>
              <a:t>Sinergi Pemangku Kepentingan - Kolaborasi erat antara BI, OJK, dan seluruh pemangku kepentingan menjadi kunci keberlanjutan sektor fintech nasional.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dirty="0">
                <a:solidFill>
                  <a:schemeClr val="tx1"/>
                </a:solidFill>
              </a:rPr>
              <a:t>Keseimbangan Inovasi - Perlindungan konsumen dan inovasi teknologi harus berjalan beriringan untuk mendorong inklusi keuangan yang luas dan berkelanjutan.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1900" dirty="0">
                <a:solidFill>
                  <a:schemeClr val="tx1"/>
                </a:solidFill>
              </a:rPr>
              <a:t>Mari bersama-sama mendukung pengembangan fintech yang sehat, aman, dan inovatif untuk masa depan keuangan Indonesia yang lebih inklusif dan modern</a:t>
            </a:r>
            <a:endParaRPr lang="en-US" altLang="en-US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3205" y="607695"/>
            <a:ext cx="8721725" cy="552450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3055" y="1171575"/>
            <a:ext cx="8588375" cy="454850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47800" y="1223645"/>
            <a:ext cx="6248400" cy="441007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1"/>
          <p:cNvSpPr txBox="1"/>
          <p:nvPr/>
        </p:nvSpPr>
        <p:spPr>
          <a:xfrm>
            <a:off x="467995" y="548640"/>
            <a:ext cx="8174355" cy="57702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en-US" sz="2000" b="1" dirty="0">
                <a:solidFill>
                  <a:schemeClr val="tx1"/>
                </a:solidFill>
              </a:rPr>
              <a:t>Urgensi Pengaturan Financial Technology (Fintech)</a:t>
            </a:r>
            <a:endParaRPr lang="en-US" altLang="en-US" sz="2000" b="1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endParaRPr lang="en-US" altLang="en-US" sz="2000" b="1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2000" b="1" dirty="0">
                <a:solidFill>
                  <a:schemeClr val="tx1"/>
                </a:solidFill>
              </a:rPr>
              <a:t>Pertumbuhan Eksponensial</a:t>
            </a:r>
            <a:r>
              <a:rPr lang="en-US" altLang="en-US" sz="2000" dirty="0">
                <a:solidFill>
                  <a:schemeClr val="tx1"/>
                </a:solidFill>
              </a:rPr>
              <a:t> - Fintech mengalami pertumbuhan luar biasa dengan pengguna dompet digital mencapai lebih dari 60 juta dan akun aktif P2P lending melampaui 30 juta pengguna di seluruh Indonesia.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2000" b="1" dirty="0">
                <a:solidFill>
                  <a:schemeClr val="tx1"/>
                </a:solidFill>
              </a:rPr>
              <a:t>Risiko dan Tantangan </a:t>
            </a:r>
            <a:r>
              <a:rPr lang="en-US" altLang="en-US" sz="2000" dirty="0">
                <a:solidFill>
                  <a:schemeClr val="tx1"/>
                </a:solidFill>
              </a:rPr>
              <a:t>- Penyalahgunaan platform, maraknya pinjol ilegal, kebutuhan perlindungan konsumen yang kuat, dan potensi ancaman terhadap stabilitas sistem keuangan memerlukan perhatian serius.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1800" dirty="0">
                <a:solidFill>
                  <a:schemeClr val="tx1"/>
                </a:solidFill>
              </a:rPr>
              <a:t>Regulasi yang tepat menjadi kunci untuk mendorong inovasi berkelanjutan sambil menjaga keamanan, kepercayaan publik, dan stabilitas ekonomi digital Indonesia</a:t>
            </a:r>
            <a:endParaRPr lang="en-US" altLang="en-US" sz="1800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endParaRPr lang="en-US" altLang="en-US" sz="1800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endParaRPr lang="en-US" altLang="en-US" sz="1800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endParaRPr lang="en-US" altLang="en-US" sz="1800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endParaRPr lang="en-US" altLang="en-US" sz="1800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endParaRPr lang="en-US" altLang="en-US" sz="1800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endParaRPr lang="en-US" altLang="en-US" sz="1800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endParaRPr lang="en-US" altLang="en-US" sz="18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n-US" altLang="en-US" sz="18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altLang="en-US" sz="1800" dirty="0">
                <a:solidFill>
                  <a:schemeClr val="tx1"/>
                </a:solidFill>
              </a:rPr>
              <a:t>Regulasi yang tepat menjadi kunci untuk mendorong inovasi berkelanjutan sambil menjaga keamanan, kepercayaan publik, dan stabilitas ekonomi digital Indonesia.</a:t>
            </a:r>
            <a:endParaRPr lang="en-US" altLang="en-US" sz="1800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endParaRPr lang="en-US" altLang="en-US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1"/>
          <p:cNvSpPr txBox="1"/>
          <p:nvPr/>
        </p:nvSpPr>
        <p:spPr>
          <a:xfrm>
            <a:off x="467995" y="619125"/>
            <a:ext cx="8174355" cy="57702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  <a:buFont typeface="+mj-lt"/>
            </a:pPr>
            <a:r>
              <a:rPr lang="en-US" altLang="en-US" sz="2400" b="1" dirty="0">
                <a:solidFill>
                  <a:schemeClr val="tx1"/>
                </a:solidFill>
              </a:rPr>
              <a:t>Peran Regulator Utama di Indonesia</a:t>
            </a:r>
            <a:endParaRPr lang="en-US" altLang="en-US" sz="2400" b="1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  <a:buFont typeface="+mj-lt"/>
            </a:pP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1900" b="1" dirty="0">
                <a:solidFill>
                  <a:schemeClr val="tx1"/>
                </a:solidFill>
              </a:rPr>
              <a:t>Bank Indonesia (BI)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1900" dirty="0">
                <a:solidFill>
                  <a:schemeClr val="tx1"/>
                </a:solidFill>
              </a:rPr>
              <a:t>Mengatur sistem pembayaran nasional, penyelenggara uang elektronik, dan infrastruktur pembayaran digital untuk menjaga stabilitas moneter.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1900" b="1" dirty="0">
                <a:solidFill>
                  <a:schemeClr val="tx1"/>
                </a:solidFill>
              </a:rPr>
              <a:t>Otoritas Jasa Keuangan (OJK)</a:t>
            </a:r>
            <a:endParaRPr lang="en-US" altLang="en-US" sz="19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1900" dirty="0">
                <a:solidFill>
                  <a:schemeClr val="tx1"/>
                </a:solidFill>
              </a:rPr>
              <a:t>Mengawasi P2P lending, crowdfunding, digital banking, asuransi digital, dan memastikan perlindungan konsumen di sektor jasa keuangan.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1900" b="1" dirty="0">
                <a:solidFill>
                  <a:schemeClr val="tx1"/>
                </a:solidFill>
              </a:rPr>
              <a:t>Transisi Kewenangan Kripto</a:t>
            </a:r>
            <a:endParaRPr lang="en-US" altLang="en-US" sz="19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1900" dirty="0">
                <a:solidFill>
                  <a:schemeClr val="tx1"/>
                </a:solidFill>
              </a:rPr>
              <a:t>Kewenangan pengawasan aset kripto telah beralih dari Bappebti ke OJK sejak 2025, menciptakan ekosistem pengaturan yang lebih terintegrasi.</a:t>
            </a:r>
            <a:endParaRPr lang="en-US" altLang="en-US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1"/>
          <p:cNvSpPr txBox="1"/>
          <p:nvPr/>
        </p:nvSpPr>
        <p:spPr>
          <a:xfrm>
            <a:off x="467995" y="475615"/>
            <a:ext cx="8174355" cy="57702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  <a:buFont typeface="+mj-lt"/>
            </a:pPr>
            <a:r>
              <a:rPr lang="en-US" altLang="en-US" sz="2300" b="1" dirty="0">
                <a:solidFill>
                  <a:schemeClr val="tx1"/>
                </a:solidFill>
              </a:rPr>
              <a:t>Kerangka Regulasi Fintech di Indonesia</a:t>
            </a:r>
            <a:endParaRPr lang="en-US" altLang="en-US" sz="2300" b="1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  <a:buFont typeface="+mj-lt"/>
            </a:pP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1900" dirty="0">
                <a:solidFill>
                  <a:schemeClr val="tx1"/>
                </a:solidFill>
              </a:rPr>
              <a:t>Berdasarkan referensi Lukmanul Hakim &amp; Recca Ayu Hapsari (2022) dalam "Financial Technology Law", kerangka regulasi fintech Indonesia dibangun melalui berbagai peraturan strategis: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b="1" dirty="0">
                <a:solidFill>
                  <a:schemeClr val="tx1"/>
                </a:solidFill>
              </a:rPr>
              <a:t>POJK No. 10/POJK.05/2022</a:t>
            </a:r>
            <a:r>
              <a:rPr lang="en-US" altLang="en-US" sz="1900" dirty="0">
                <a:solidFill>
                  <a:schemeClr val="tx1"/>
                </a:solidFill>
              </a:rPr>
              <a:t> - Mengatur layanan pinjam meminjam berbasis teknologi informasi (P2P lending) dengan standar keamanan dan transparansi yang ketat.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b="1" dirty="0">
                <a:solidFill>
                  <a:schemeClr val="tx1"/>
                </a:solidFill>
              </a:rPr>
              <a:t>POJK No. 3/2024</a:t>
            </a:r>
            <a:r>
              <a:rPr lang="en-US" altLang="en-US" sz="1900" dirty="0">
                <a:solidFill>
                  <a:schemeClr val="tx1"/>
                </a:solidFill>
              </a:rPr>
              <a:t> - Mengimplementasikan inovasi teknologi di sektor keuangan melalui mekanisme regulatory sandbox fintech.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b="1" dirty="0">
                <a:solidFill>
                  <a:schemeClr val="tx1"/>
                </a:solidFill>
              </a:rPr>
              <a:t>Peraturan BI No. 23/6/PBI/2021 </a:t>
            </a:r>
            <a:r>
              <a:rPr lang="en-US" altLang="en-US" sz="1900" dirty="0">
                <a:solidFill>
                  <a:schemeClr val="tx1"/>
                </a:solidFill>
              </a:rPr>
              <a:t>- Menyelenggarakan sistem pembayaran digital dan uang elektronik untuk mendukung inklusi keuangan nasional.</a:t>
            </a:r>
            <a:endParaRPr lang="en-US" altLang="en-US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1"/>
          <p:cNvSpPr txBox="1"/>
          <p:nvPr/>
        </p:nvSpPr>
        <p:spPr>
          <a:xfrm>
            <a:off x="467995" y="619125"/>
            <a:ext cx="8174355" cy="57702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en-US" sz="1900" b="1" dirty="0">
                <a:solidFill>
                  <a:schemeClr val="tx1"/>
                </a:solidFill>
              </a:rPr>
              <a:t>Contoh Regulasi P2P Lending: POJK No. 10/2022</a:t>
            </a:r>
            <a:endParaRPr lang="en-US" altLang="en-US" sz="1900" b="1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endParaRPr lang="en-US" altLang="en-US" sz="1900" b="1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b="1" dirty="0">
                <a:solidFill>
                  <a:schemeClr val="tx1"/>
                </a:solidFill>
              </a:rPr>
              <a:t>Kewajiban Registrasi dan Perizinan</a:t>
            </a:r>
            <a:r>
              <a:rPr lang="en-US" altLang="en-US" sz="1900" dirty="0">
                <a:solidFill>
                  <a:schemeClr val="tx1"/>
                </a:solidFill>
              </a:rPr>
              <a:t> - Semua platform P2P lending wajib terdaftar dan memperoleh izin resmi dari OJK sebelum beroperasi melayani masyarakat.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b="1" dirty="0">
                <a:solidFill>
                  <a:schemeClr val="tx1"/>
                </a:solidFill>
              </a:rPr>
              <a:t>Batas Maksimum Bunga</a:t>
            </a:r>
            <a:r>
              <a:rPr lang="en-US" altLang="en-US" sz="1900" dirty="0">
                <a:solidFill>
                  <a:schemeClr val="tx1"/>
                </a:solidFill>
              </a:rPr>
              <a:t> - Ditetapkan batas bunga maksimum 0,1% per hari untuk pembiayaan produktif dengan penurunan bertahap hingga 2026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b="1" dirty="0">
                <a:solidFill>
                  <a:schemeClr val="tx1"/>
                </a:solidFill>
              </a:rPr>
              <a:t>Peran Sebagai Fasilitator</a:t>
            </a:r>
            <a:r>
              <a:rPr lang="en-US" altLang="en-US" sz="1900" dirty="0">
                <a:solidFill>
                  <a:schemeClr val="tx1"/>
                </a:solidFill>
              </a:rPr>
              <a:t> - P2P lending dilarang bertindak sebagai pemberi pinjaman langsung, hanya berfungsi sebagai fasilitator yang menghubungkan pemberi dan penerima pinjaman.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b="1" dirty="0">
                <a:solidFill>
                  <a:schemeClr val="tx1"/>
                </a:solidFill>
              </a:rPr>
              <a:t>Perlindungan Data Konsumen</a:t>
            </a:r>
            <a:r>
              <a:rPr lang="en-US" altLang="en-US" sz="1900" dirty="0">
                <a:solidFill>
                  <a:schemeClr val="tx1"/>
                </a:solidFill>
              </a:rPr>
              <a:t> - Kewajiban ketat melindungi data konsumen sesuai UU Perlindungan Data Pribadi No. 27/2022.</a:t>
            </a:r>
            <a:endParaRPr lang="en-US" altLang="en-US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1"/>
          <p:cNvSpPr txBox="1"/>
          <p:nvPr/>
        </p:nvSpPr>
        <p:spPr>
          <a:xfrm>
            <a:off x="467995" y="619125"/>
            <a:ext cx="8174355" cy="57702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300" b="1" dirty="0">
                <a:solidFill>
                  <a:schemeClr val="tx1"/>
                </a:solidFill>
              </a:rPr>
              <a:t>Contoh Regulasi Sistem Pembayaran Digital oleh BI</a:t>
            </a:r>
            <a:endParaRPr lang="en-US" altLang="en-US" sz="23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300" dirty="0">
                <a:solidFill>
                  <a:schemeClr val="tx1"/>
                </a:solidFill>
              </a:rPr>
              <a:t>Bank Indonesia mengatur penyelenggara jasa pembayaran dan uang elektronik untuk membangun infrastruktur pembayaran yang aman dan efisien.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2300" dirty="0">
                <a:solidFill>
                  <a:schemeClr val="tx1"/>
                </a:solidFill>
              </a:rPr>
              <a:t>Larangan penyimpanan mata uang virtual bersama dengan rupiah untuk menjaga stabilitas mata uang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2300" dirty="0">
                <a:solidFill>
                  <a:schemeClr val="tx1"/>
                </a:solidFill>
              </a:rPr>
              <a:t>Implementasi QRIS sebagai standar nasional pembayaran digital yang memudahkan transaksi lintas platform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2300" dirty="0">
                <a:solidFill>
                  <a:schemeClr val="tx1"/>
                </a:solidFill>
              </a:rPr>
              <a:t>Blueprint Sistem Pembayaran Indonesia 2025 mendorong inklusi keuangan dan keamanan transaksi</a:t>
            </a:r>
            <a:endParaRPr lang="en-US" altLang="en-US" sz="2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1"/>
          <p:cNvSpPr txBox="1"/>
          <p:nvPr/>
        </p:nvSpPr>
        <p:spPr>
          <a:xfrm>
            <a:off x="467995" y="619125"/>
            <a:ext cx="8174355" cy="57702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1900" b="1" dirty="0">
                <a:solidFill>
                  <a:schemeClr val="tx1"/>
                </a:solidFill>
              </a:rPr>
              <a:t>Inovasi dan Pengawasan Melalui Regulatory Sandbox</a:t>
            </a:r>
            <a:endParaRPr lang="en-US" altLang="en-US" sz="19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POJK 3/2024 memperkenalkan fasilitas regulatory sandbox yang memungkinkan uji coba produk fintech dalam lingkungan terbatas dan terkontrol.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b="1" dirty="0">
                <a:solidFill>
                  <a:schemeClr val="tx1"/>
                </a:solidFill>
              </a:rPr>
              <a:t>Uji Coba Terbatas </a:t>
            </a:r>
            <a:r>
              <a:rPr lang="en-US" altLang="en-US" sz="1900" dirty="0">
                <a:solidFill>
                  <a:schemeClr val="tx1"/>
                </a:solidFill>
              </a:rPr>
              <a:t>- Platform dapat menguji inovasi dalam skala kecil dengan pengawasan ketat dari regulator.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b="1" dirty="0">
                <a:solidFill>
                  <a:schemeClr val="tx1"/>
                </a:solidFill>
              </a:rPr>
              <a:t>Percepatan Inovasi </a:t>
            </a:r>
            <a:r>
              <a:rPr lang="en-US" altLang="en-US" sz="1900" dirty="0">
                <a:solidFill>
                  <a:schemeClr val="tx1"/>
                </a:solidFill>
              </a:rPr>
              <a:t>- Mempercepat pengembangan teknologi sambil memastikan kepatuhan terhadap regulasi yang berlaku.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b="1" dirty="0">
                <a:solidFill>
                  <a:schemeClr val="tx1"/>
                </a:solidFill>
              </a:rPr>
              <a:t>Evaluasi Berkelanjutan</a:t>
            </a:r>
            <a:r>
              <a:rPr lang="en-US" altLang="en-US" sz="1900" dirty="0">
                <a:solidFill>
                  <a:schemeClr val="tx1"/>
                </a:solidFill>
              </a:rPr>
              <a:t> - OJK melakukan monitoring dan evaluasi untuk menjaga stabilitas dan perlindungan konsumen.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1900" dirty="0">
                <a:solidFill>
                  <a:schemeClr val="tx1"/>
                </a:solidFill>
              </a:rPr>
              <a:t>Contoh implementasi mencakup pengujian smart contracts untuk perjanjian digital, dan teknologi blockchain untuk keamanan transaksi.</a:t>
            </a:r>
            <a:endParaRPr lang="en-US" altLang="en-US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1"/>
          <p:cNvSpPr txBox="1"/>
          <p:nvPr/>
        </p:nvSpPr>
        <p:spPr>
          <a:xfrm>
            <a:off x="467995" y="619125"/>
            <a:ext cx="8174355" cy="57702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000" b="1" dirty="0">
                <a:solidFill>
                  <a:schemeClr val="tx1"/>
                </a:solidFill>
              </a:rPr>
              <a:t>Tantangan dan Isu Penting dalam Pengaturan Fintech</a:t>
            </a:r>
            <a:endParaRPr lang="en-US" altLang="en-US" sz="2000" b="1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  <a:buFont typeface="Wingdings" panose="05000000000000000000" charset="0"/>
            </a:pPr>
            <a:endParaRPr lang="en-US" altLang="en-US" sz="2000" b="1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2000" b="1" dirty="0">
                <a:solidFill>
                  <a:schemeClr val="tx1"/>
                </a:solidFill>
              </a:rPr>
              <a:t>Pinjol Ilegal</a:t>
            </a:r>
            <a:r>
              <a:rPr lang="en-US" altLang="en-US" sz="2000" dirty="0">
                <a:solidFill>
                  <a:schemeClr val="tx1"/>
                </a:solidFill>
              </a:rPr>
              <a:t> - Penanganan platform pinjaman online ilegal yang merugikan masyarakat melalui praktik penagihan tidak etis dan bunga berlebihan.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2000" b="1" dirty="0">
                <a:solidFill>
                  <a:schemeClr val="tx1"/>
                </a:solidFill>
              </a:rPr>
              <a:t>Keamanan Data</a:t>
            </a:r>
            <a:r>
              <a:rPr lang="en-US" altLang="en-US" sz="2000" dirty="0">
                <a:solidFill>
                  <a:schemeClr val="tx1"/>
                </a:solidFill>
              </a:rPr>
              <a:t> - Perlindungan data pribadi dan keamanan siber menjadi prioritas utama dalam era digitalisasi keuangan.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2000" b="1" dirty="0">
                <a:solidFill>
                  <a:schemeClr val="tx1"/>
                </a:solidFill>
              </a:rPr>
              <a:t>Keseimbangan Regulasi</a:t>
            </a:r>
            <a:r>
              <a:rPr lang="en-US" altLang="en-US" sz="2000" dirty="0">
                <a:solidFill>
                  <a:schemeClr val="tx1"/>
                </a:solidFill>
              </a:rPr>
              <a:t> - Menciptakan keseimbangan optimal antara mendorong inovasi dan mengendalikan risiko sistemik.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2000" b="1" dirty="0">
                <a:solidFill>
                  <a:schemeClr val="tx1"/>
                </a:solidFill>
              </a:rPr>
              <a:t>Kolaborasi Stakeholder </a:t>
            </a:r>
            <a:r>
              <a:rPr lang="en-US" altLang="en-US" sz="2000" dirty="0">
                <a:solidFill>
                  <a:schemeClr val="tx1"/>
                </a:solidFill>
              </a:rPr>
              <a:t>- Koordinasi efektif antar regulator, pelaku industri fintech, dan masyarakat untuk ekosistem yang sehat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1"/>
          <p:cNvSpPr txBox="1"/>
          <p:nvPr/>
        </p:nvSpPr>
        <p:spPr>
          <a:xfrm>
            <a:off x="467995" y="619125"/>
            <a:ext cx="8174355" cy="57702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100" b="1" dirty="0">
                <a:solidFill>
                  <a:schemeClr val="tx1"/>
                </a:solidFill>
              </a:rPr>
              <a:t>Studi Kasus: Penanganan Pinjol Ilegal dan Perlindungan Konsumen</a:t>
            </a:r>
            <a:endParaRPr lang="en-US" altLang="en-US" sz="2100" b="1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  <a:buFont typeface="Wingdings" panose="05000000000000000000" charset="0"/>
            </a:pPr>
            <a:endParaRPr lang="en-US" altLang="en-US" sz="195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50" b="1" dirty="0">
                <a:solidFill>
                  <a:schemeClr val="tx1"/>
                </a:solidFill>
              </a:rPr>
              <a:t>Identifikasi dan Sanksi</a:t>
            </a:r>
            <a:r>
              <a:rPr lang="en-US" altLang="en-US" sz="1950" dirty="0">
                <a:solidFill>
                  <a:schemeClr val="tx1"/>
                </a:solidFill>
              </a:rPr>
              <a:t> - OJK dan AFPI (Asosiasi Fintech Pendanaan Bersama Indonesia) aktif mengidentifikasi dan memberikan sanksi administratif terhadap platform pinjol ilegal.</a:t>
            </a:r>
            <a:endParaRPr lang="en-US" altLang="en-US" sz="195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50" b="1" dirty="0">
                <a:solidFill>
                  <a:schemeClr val="tx1"/>
                </a:solidFill>
              </a:rPr>
              <a:t>Edukasi Publik Masif </a:t>
            </a:r>
            <a:r>
              <a:rPr lang="en-US" altLang="en-US" sz="1950" dirty="0">
                <a:solidFill>
                  <a:schemeClr val="tx1"/>
                </a:solidFill>
              </a:rPr>
              <a:t>- Kampanye edukasi berkelanjutan untuk meningkatkan literasi digital masyarakat tentang risiko pinjol ilegal.</a:t>
            </a:r>
            <a:endParaRPr lang="en-US" altLang="en-US" sz="195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50" b="1" dirty="0">
                <a:solidFill>
                  <a:schemeClr val="tx1"/>
                </a:solidFill>
              </a:rPr>
              <a:t>Transparansi Biaya</a:t>
            </a:r>
            <a:r>
              <a:rPr lang="en-US" altLang="en-US" sz="1950" dirty="0">
                <a:solidFill>
                  <a:schemeClr val="tx1"/>
                </a:solidFill>
              </a:rPr>
              <a:t> - Penerapan aturan ketat tentang batas bunga dan transparansi biaya untuk mencegah praktik predatory lending.</a:t>
            </a:r>
            <a:endParaRPr lang="en-US" altLang="en-US" sz="195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50" b="1" dirty="0">
                <a:solidFill>
                  <a:schemeClr val="tx1"/>
                </a:solidFill>
              </a:rPr>
              <a:t>Perlindungan Data Pribadi</a:t>
            </a:r>
            <a:r>
              <a:rPr lang="en-US" altLang="en-US" sz="1950" dirty="0">
                <a:solidFill>
                  <a:schemeClr val="tx1"/>
                </a:solidFill>
              </a:rPr>
              <a:t> - Penguatan implementasi UU Perlindungan Data Pribadi untuk menjaga kerahasiaan informasi pengguna fintech.</a:t>
            </a:r>
            <a:endParaRPr lang="en-US" altLang="en-US" sz="19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5612</Words>
  <Application>WPS Presentation</Application>
  <PresentationFormat>On-screen Show (4:3)</PresentationFormat>
  <Paragraphs>81</Paragraphs>
  <Slides>14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4" baseType="lpstr">
      <vt:lpstr>Arial</vt:lpstr>
      <vt:lpstr>SimSun</vt:lpstr>
      <vt:lpstr>Wingdings</vt:lpstr>
      <vt:lpstr>Calibri</vt:lpstr>
      <vt:lpstr>Times New Roman</vt:lpstr>
      <vt:lpstr>Cambria</vt:lpstr>
      <vt:lpstr>Wingdings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524</cp:revision>
  <cp:lastPrinted>2017-08-29T02:54:00Z</cp:lastPrinted>
  <dcterms:created xsi:type="dcterms:W3CDTF">2010-04-18T12:06:00Z</dcterms:created>
  <dcterms:modified xsi:type="dcterms:W3CDTF">2025-10-01T22:45:08Z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D2753DDA49214B13AAC4525504A1DE46_12</vt:lpwstr>
  </property>
  <property fmtid="{D5CDD505-2E9C-101B-9397-08002B2CF9AE}" pid="3" name="KSOProductBuildVer">
    <vt:lpwstr>1033-12.2.0.22549</vt:lpwstr>
  </property>
</Properties>
</file>