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8" r:id="rId3"/>
    <p:sldId id="331" r:id="rId4"/>
    <p:sldId id="332" r:id="rId5"/>
    <p:sldId id="341" r:id="rId6"/>
    <p:sldId id="333" r:id="rId7"/>
    <p:sldId id="335" r:id="rId8"/>
    <p:sldId id="334" r:id="rId9"/>
    <p:sldId id="340" r:id="rId10"/>
    <p:sldId id="337" r:id="rId11"/>
    <p:sldId id="33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EKONOMI DAN BISNIS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488832" cy="5018112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8.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Ketenagakerjaan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karyawan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upah</a:t>
            </a:r>
            <a:r>
              <a:rPr lang="en-US" dirty="0">
                <a:solidFill>
                  <a:schemeClr val="tx1"/>
                </a:solidFill>
              </a:rPr>
              <a:t>, jam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karyawan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9.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Lingkungan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Hidup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berpotensi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merusak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10.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Internasional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transaksi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internasional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internasional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2615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31520" y="404664"/>
            <a:ext cx="7152848" cy="5832648"/>
          </a:xfrm>
        </p:spPr>
        <p:txBody>
          <a:bodyPr>
            <a:normAutofit fontScale="25000" lnSpcReduction="20000"/>
          </a:bodyPr>
          <a:lstStyle/>
          <a:p>
            <a:r>
              <a:rPr lang="en-US" sz="9600" b="1" dirty="0" err="1">
                <a:solidFill>
                  <a:schemeClr val="tx1"/>
                </a:solidFill>
                <a:ea typeface="Instrument Sans Semi Bold" pitchFamily="34" charset="-122"/>
              </a:rPr>
              <a:t>Sumber</a:t>
            </a:r>
            <a:r>
              <a:rPr lang="en-US" sz="9600" b="1" dirty="0">
                <a:solidFill>
                  <a:schemeClr val="tx1"/>
                </a:solidFill>
                <a:ea typeface="Instrument Sans Semi Bold" pitchFamily="34" charset="-122"/>
              </a:rPr>
              <a:t> </a:t>
            </a:r>
            <a:r>
              <a:rPr lang="en-US" sz="9600" b="1" dirty="0" err="1">
                <a:solidFill>
                  <a:schemeClr val="tx1"/>
                </a:solidFill>
                <a:ea typeface="Instrument Sans Semi Bold" pitchFamily="34" charset="-122"/>
              </a:rPr>
              <a:t>Hukum</a:t>
            </a:r>
            <a:r>
              <a:rPr lang="en-US" sz="9600" b="1" dirty="0">
                <a:solidFill>
                  <a:schemeClr val="tx1"/>
                </a:solidFill>
                <a:ea typeface="Instrument Sans Semi Bold" pitchFamily="34" charset="-122"/>
              </a:rPr>
              <a:t> </a:t>
            </a:r>
            <a:r>
              <a:rPr lang="en-US" sz="9600" b="1" dirty="0" err="1">
                <a:solidFill>
                  <a:schemeClr val="tx1"/>
                </a:solidFill>
                <a:ea typeface="Instrument Sans Semi Bold" pitchFamily="34" charset="-122"/>
              </a:rPr>
              <a:t>Bisnis</a:t>
            </a:r>
            <a:endParaRPr lang="en-US" sz="9600" b="1" dirty="0">
              <a:solidFill>
                <a:schemeClr val="tx1"/>
              </a:solidFill>
              <a:ea typeface="Instrument Sans Semi Bold" pitchFamily="34" charset="-122"/>
            </a:endParaRPr>
          </a:p>
          <a:p>
            <a:pPr algn="l"/>
            <a:endParaRPr lang="en-US" sz="5000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bersumber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dari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berbagai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peraturan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perundang-undangan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sumber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lainnya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.</a:t>
            </a:r>
          </a:p>
          <a:p>
            <a:pPr algn="just"/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marL="457200" indent="-457200" algn="just">
              <a:buAutoNum type="arabicPeriod"/>
            </a:pP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Peraturan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Perundang-undangan</a:t>
            </a:r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UU,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Peraturan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Pemerintah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Peraturan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Menteri</a:t>
            </a:r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endParaRPr lang="en-US" sz="32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r>
              <a:rPr lang="en-US" sz="8000" dirty="0">
                <a:solidFill>
                  <a:schemeClr val="tx1"/>
                </a:solidFill>
              </a:rPr>
              <a:t>2.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Yurisprudensi</a:t>
            </a:r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Keputusan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Pengadilan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Tinggi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Mahkamah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Agung</a:t>
            </a:r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en-US" sz="8000" dirty="0">
                <a:solidFill>
                  <a:schemeClr val="tx1"/>
                </a:solidFill>
              </a:rPr>
              <a:t>3.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Doktrin</a:t>
            </a:r>
            <a:endParaRPr lang="en-US" sz="8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Pendapat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para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ahli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endParaRPr lang="en-US" sz="32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4. Hukum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Perdata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(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KUHperdata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). Hukum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Publik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(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Pidana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ekonomi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dan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)</a:t>
            </a:r>
          </a:p>
          <a:p>
            <a:pPr algn="just"/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en-US" sz="8000" dirty="0">
                <a:solidFill>
                  <a:schemeClr val="tx1"/>
                </a:solidFill>
              </a:rPr>
              <a:t>5.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Kebiasaan</a:t>
            </a:r>
            <a:endParaRPr lang="en-US" sz="8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Praktik-praktik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telah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dilakukan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secara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berulang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dunia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endParaRPr lang="en-US" sz="8000" dirty="0">
              <a:solidFill>
                <a:schemeClr val="tx1"/>
              </a:solidFill>
            </a:endParaRPr>
          </a:p>
          <a:p>
            <a:pPr algn="just"/>
            <a:endParaRPr lang="en-US" sz="8000" dirty="0"/>
          </a:p>
          <a:p>
            <a:pPr algn="just"/>
            <a:endParaRPr lang="en-US" sz="5000" dirty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69394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20880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Hukum, </a:t>
            </a:r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 </a:t>
            </a:r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??????</a:t>
            </a: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980728"/>
            <a:ext cx="7848872" cy="5040560"/>
          </a:xfrm>
        </p:spPr>
        <p:txBody>
          <a:bodyPr>
            <a:normAutofit fontScale="92500"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</a:rPr>
              <a:t>adalah</a:t>
            </a:r>
            <a:r>
              <a:rPr lang="en-US" sz="2400" b="1" dirty="0">
                <a:solidFill>
                  <a:schemeClr val="tx1"/>
                </a:solidFill>
              </a:rPr>
              <a:t> 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seperangkat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aturan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norma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mengatur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perilaku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manusia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masyarakat</a:t>
            </a:r>
            <a:r>
              <a:rPr lang="en-ID" sz="2400" dirty="0">
                <a:solidFill>
                  <a:schemeClr val="tx1"/>
                </a:solidFill>
              </a:rPr>
              <a:t>, yang </a:t>
            </a:r>
            <a:r>
              <a:rPr lang="en-ID" sz="2400" dirty="0" err="1">
                <a:solidFill>
                  <a:schemeClr val="tx1"/>
                </a:solidFill>
              </a:rPr>
              <a:t>dibuat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ditegakkan</a:t>
            </a:r>
            <a:r>
              <a:rPr lang="en-ID" sz="2400" dirty="0">
                <a:solidFill>
                  <a:schemeClr val="tx1"/>
                </a:solidFill>
              </a:rPr>
              <a:t> oleh </a:t>
            </a:r>
            <a:r>
              <a:rPr lang="en-ID" sz="2400" dirty="0" err="1">
                <a:solidFill>
                  <a:schemeClr val="tx1"/>
                </a:solidFill>
              </a:rPr>
              <a:t>lembaga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berwenang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seperti</a:t>
            </a:r>
            <a:r>
              <a:rPr lang="en-ID" sz="2400" dirty="0">
                <a:solidFill>
                  <a:schemeClr val="tx1"/>
                </a:solidFill>
              </a:rPr>
              <a:t> negara,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menciptakan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ketertiban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keadilan</a:t>
            </a:r>
            <a:r>
              <a:rPr lang="en-ID" sz="2400" dirty="0">
                <a:solidFill>
                  <a:schemeClr val="tx1"/>
                </a:solidFill>
              </a:rPr>
              <a:t>, dan </a:t>
            </a:r>
            <a:r>
              <a:rPr lang="en-ID" sz="2400" dirty="0" err="1">
                <a:solidFill>
                  <a:schemeClr val="tx1"/>
                </a:solidFill>
              </a:rPr>
              <a:t>perlindungan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semua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900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Ekonomi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adalah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ilmu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mempelajari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bagaimana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manusia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mengelola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sumber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daya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terbatas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memenuhi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kebutuhan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hidupnya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terbatas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sz="2400" b="1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ID" sz="2400" b="1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ea typeface="Instrument Sans Medium" pitchFamily="34" charset="-122"/>
              </a:rPr>
              <a:t>adalah</a:t>
            </a:r>
            <a:r>
              <a:rPr lang="en-ID" sz="2400" b="1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ID" sz="2400" dirty="0">
                <a:solidFill>
                  <a:schemeClr val="tx1"/>
                </a:solidFill>
                <a:ea typeface="Instrument Sans Medium" pitchFamily="34" charset="-122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Kegiatan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dilakukan</a:t>
            </a:r>
            <a:r>
              <a:rPr lang="en-ID" sz="2400" dirty="0">
                <a:solidFill>
                  <a:schemeClr val="tx1"/>
                </a:solidFill>
              </a:rPr>
              <a:t> oleh </a:t>
            </a:r>
            <a:r>
              <a:rPr lang="en-ID" sz="2400" dirty="0" err="1">
                <a:solidFill>
                  <a:schemeClr val="tx1"/>
                </a:solidFill>
              </a:rPr>
              <a:t>individu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kelompok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menghasilkan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membeli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menjual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menukar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barang</a:t>
            </a:r>
            <a:r>
              <a:rPr lang="en-ID" sz="2400" dirty="0">
                <a:solidFill>
                  <a:schemeClr val="tx1"/>
                </a:solidFill>
              </a:rPr>
              <a:t> dan/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jasa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tujuan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mendapatkan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keuntungan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laba</a:t>
            </a:r>
            <a:r>
              <a:rPr lang="en-ID" sz="2400" dirty="0">
                <a:solidFill>
                  <a:schemeClr val="tx1"/>
                </a:solidFill>
              </a:rPr>
              <a:t>).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2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l"/>
            <a:endParaRPr lang="en-US" sz="22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488832" cy="5278760"/>
          </a:xfrm>
        </p:spPr>
        <p:txBody>
          <a:bodyPr>
            <a:normAutofit fontScale="25000" lnSpcReduction="20000"/>
          </a:bodyPr>
          <a:lstStyle/>
          <a:p>
            <a:endParaRPr lang="en-US" sz="5000" b="1" dirty="0">
              <a:solidFill>
                <a:schemeClr val="tx1"/>
              </a:solidFill>
            </a:endParaRPr>
          </a:p>
          <a:p>
            <a:pPr algn="l"/>
            <a:r>
              <a:rPr lang="en-US" sz="9600" b="1" dirty="0">
                <a:solidFill>
                  <a:schemeClr val="tx1"/>
                </a:solidFill>
              </a:rPr>
              <a:t>Hukum </a:t>
            </a:r>
            <a:r>
              <a:rPr lang="en-US" sz="9600" b="1" dirty="0" err="1">
                <a:solidFill>
                  <a:schemeClr val="tx1"/>
                </a:solidFill>
              </a:rPr>
              <a:t>Bisnis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adalah</a:t>
            </a:r>
            <a:r>
              <a:rPr lang="en-US" sz="9600" b="1" dirty="0">
                <a:solidFill>
                  <a:schemeClr val="tx1"/>
                </a:solidFill>
              </a:rPr>
              <a:t> :</a:t>
            </a:r>
          </a:p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en-US" sz="8800" dirty="0" err="1">
                <a:solidFill>
                  <a:schemeClr val="tx1"/>
                </a:solidFill>
              </a:rPr>
              <a:t>Peraturan-peraturan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tertulis</a:t>
            </a:r>
            <a:r>
              <a:rPr lang="en-US" sz="8800" dirty="0">
                <a:solidFill>
                  <a:schemeClr val="tx1"/>
                </a:solidFill>
              </a:rPr>
              <a:t> yang di </a:t>
            </a:r>
            <a:r>
              <a:rPr lang="en-US" sz="8800" dirty="0" err="1">
                <a:solidFill>
                  <a:schemeClr val="tx1"/>
                </a:solidFill>
              </a:rPr>
              <a:t>buat</a:t>
            </a:r>
            <a:r>
              <a:rPr lang="en-US" sz="8800" dirty="0">
                <a:solidFill>
                  <a:schemeClr val="tx1"/>
                </a:solidFill>
              </a:rPr>
              <a:t> oleh </a:t>
            </a:r>
            <a:r>
              <a:rPr lang="en-US" sz="8800" dirty="0" err="1">
                <a:solidFill>
                  <a:schemeClr val="tx1"/>
                </a:solidFill>
              </a:rPr>
              <a:t>pemerintah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dengan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maksud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untuk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mengatur</a:t>
            </a:r>
            <a:r>
              <a:rPr lang="en-US" sz="8800" dirty="0">
                <a:solidFill>
                  <a:schemeClr val="tx1"/>
                </a:solidFill>
              </a:rPr>
              <a:t> dan </a:t>
            </a:r>
            <a:r>
              <a:rPr lang="en-US" sz="8800" dirty="0" err="1">
                <a:solidFill>
                  <a:schemeClr val="tx1"/>
                </a:solidFill>
              </a:rPr>
              <a:t>mengawasi</a:t>
            </a:r>
            <a:r>
              <a:rPr lang="en-US" sz="8800" dirty="0">
                <a:solidFill>
                  <a:schemeClr val="tx1"/>
                </a:solidFill>
              </a:rPr>
              <a:t> dan </a:t>
            </a:r>
            <a:r>
              <a:rPr lang="en-US" sz="8800" dirty="0" err="1">
                <a:solidFill>
                  <a:schemeClr val="tx1"/>
                </a:solidFill>
              </a:rPr>
              <a:t>melindungi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seluruh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kegiatan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bisnis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yaitu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kegiatan</a:t>
            </a:r>
            <a:r>
              <a:rPr lang="en-US" sz="8800" dirty="0">
                <a:solidFill>
                  <a:schemeClr val="tx1"/>
                </a:solidFill>
              </a:rPr>
              <a:t> industry, </a:t>
            </a:r>
            <a:r>
              <a:rPr lang="en-US" sz="8800" dirty="0" err="1">
                <a:solidFill>
                  <a:schemeClr val="tx1"/>
                </a:solidFill>
              </a:rPr>
              <a:t>perdagangan</a:t>
            </a:r>
            <a:r>
              <a:rPr lang="en-US" sz="8800" dirty="0">
                <a:solidFill>
                  <a:schemeClr val="tx1"/>
                </a:solidFill>
              </a:rPr>
              <a:t> dan </a:t>
            </a:r>
            <a:r>
              <a:rPr lang="en-US" sz="8800" dirty="0" err="1">
                <a:solidFill>
                  <a:schemeClr val="tx1"/>
                </a:solidFill>
              </a:rPr>
              <a:t>pelaksanaan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jasa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serta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semua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hal</a:t>
            </a:r>
            <a:r>
              <a:rPr lang="en-US" sz="8800" dirty="0">
                <a:solidFill>
                  <a:schemeClr val="tx1"/>
                </a:solidFill>
              </a:rPr>
              <a:t> yang </a:t>
            </a:r>
            <a:r>
              <a:rPr lang="en-US" sz="8800" dirty="0" err="1">
                <a:solidFill>
                  <a:schemeClr val="tx1"/>
                </a:solidFill>
              </a:rPr>
              <a:t>berhubungan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dengan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kegiatan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keuangan</a:t>
            </a:r>
            <a:r>
              <a:rPr lang="en-US" sz="8800" dirty="0">
                <a:solidFill>
                  <a:schemeClr val="tx1"/>
                </a:solidFill>
              </a:rPr>
              <a:t> dan </a:t>
            </a:r>
            <a:r>
              <a:rPr lang="en-US" sz="8800" dirty="0" err="1">
                <a:solidFill>
                  <a:schemeClr val="tx1"/>
                </a:solidFill>
              </a:rPr>
              <a:t>kegiatan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bisnis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lainnya</a:t>
            </a:r>
            <a:endParaRPr lang="en-US" sz="8800" dirty="0">
              <a:solidFill>
                <a:schemeClr val="tx1"/>
              </a:solidFill>
            </a:endParaRPr>
          </a:p>
          <a:p>
            <a:pPr algn="just"/>
            <a:endParaRPr lang="en-US" sz="8800" dirty="0">
              <a:solidFill>
                <a:schemeClr val="tx1"/>
              </a:solidFill>
            </a:endParaRPr>
          </a:p>
          <a:p>
            <a:pPr algn="just"/>
            <a:r>
              <a:rPr lang="en-US" sz="8800" dirty="0">
                <a:solidFill>
                  <a:schemeClr val="tx1"/>
                </a:solidFill>
              </a:rPr>
              <a:t>Hukum </a:t>
            </a:r>
            <a:r>
              <a:rPr lang="en-US" sz="8800" dirty="0" err="1">
                <a:solidFill>
                  <a:schemeClr val="tx1"/>
                </a:solidFill>
              </a:rPr>
              <a:t>bisnis</a:t>
            </a:r>
            <a:r>
              <a:rPr lang="en-US" sz="8800" dirty="0">
                <a:solidFill>
                  <a:schemeClr val="tx1"/>
                </a:solidFill>
              </a:rPr>
              <a:t> di </a:t>
            </a:r>
            <a:r>
              <a:rPr lang="en-US" sz="8800" dirty="0" err="1">
                <a:solidFill>
                  <a:schemeClr val="tx1"/>
                </a:solidFill>
              </a:rPr>
              <a:t>bagi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dalam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beberapa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bidang</a:t>
            </a:r>
            <a:r>
              <a:rPr lang="en-US" sz="8800" dirty="0">
                <a:solidFill>
                  <a:schemeClr val="tx1"/>
                </a:solidFill>
              </a:rPr>
              <a:t> :</a:t>
            </a:r>
          </a:p>
          <a:p>
            <a:pPr marL="355600" indent="-355600" algn="just">
              <a:buAutoNum type="arabicPeriod"/>
            </a:pPr>
            <a:r>
              <a:rPr lang="en-US" sz="8800" dirty="0">
                <a:solidFill>
                  <a:schemeClr val="tx1"/>
                </a:solidFill>
              </a:rPr>
              <a:t>Hukum </a:t>
            </a:r>
            <a:r>
              <a:rPr lang="en-US" sz="8800" dirty="0" err="1">
                <a:solidFill>
                  <a:schemeClr val="tx1"/>
                </a:solidFill>
              </a:rPr>
              <a:t>bidang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ekonomi</a:t>
            </a:r>
            <a:r>
              <a:rPr lang="en-US" sz="8800" dirty="0">
                <a:solidFill>
                  <a:schemeClr val="tx1"/>
                </a:solidFill>
              </a:rPr>
              <a:t> (Hukum </a:t>
            </a:r>
            <a:r>
              <a:rPr lang="en-US" sz="8800" dirty="0" err="1">
                <a:solidFill>
                  <a:schemeClr val="tx1"/>
                </a:solidFill>
              </a:rPr>
              <a:t>dagang</a:t>
            </a:r>
            <a:r>
              <a:rPr lang="en-US" sz="8800" dirty="0">
                <a:solidFill>
                  <a:schemeClr val="tx1"/>
                </a:solidFill>
              </a:rPr>
              <a:t>, </a:t>
            </a:r>
            <a:r>
              <a:rPr lang="en-US" sz="8800" dirty="0" err="1">
                <a:solidFill>
                  <a:schemeClr val="tx1"/>
                </a:solidFill>
              </a:rPr>
              <a:t>asuransi</a:t>
            </a:r>
            <a:r>
              <a:rPr lang="en-US" sz="8800" dirty="0">
                <a:solidFill>
                  <a:schemeClr val="tx1"/>
                </a:solidFill>
              </a:rPr>
              <a:t>, </a:t>
            </a:r>
            <a:r>
              <a:rPr lang="en-US" sz="8800" dirty="0" err="1">
                <a:solidFill>
                  <a:schemeClr val="tx1"/>
                </a:solidFill>
              </a:rPr>
              <a:t>investasi</a:t>
            </a:r>
            <a:r>
              <a:rPr lang="en-US" sz="8800" dirty="0">
                <a:solidFill>
                  <a:schemeClr val="tx1"/>
                </a:solidFill>
              </a:rPr>
              <a:t>)</a:t>
            </a:r>
          </a:p>
          <a:p>
            <a:pPr marL="355600" indent="-355600" algn="just">
              <a:buAutoNum type="arabicPeriod"/>
            </a:pPr>
            <a:r>
              <a:rPr lang="en-US" sz="8800" dirty="0">
                <a:solidFill>
                  <a:schemeClr val="tx1"/>
                </a:solidFill>
              </a:rPr>
              <a:t>Hukum </a:t>
            </a:r>
            <a:r>
              <a:rPr lang="en-US" sz="8800" dirty="0" err="1">
                <a:solidFill>
                  <a:schemeClr val="tx1"/>
                </a:solidFill>
              </a:rPr>
              <a:t>bisnis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bidang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keuangan</a:t>
            </a:r>
            <a:endParaRPr lang="en-US" sz="8800" dirty="0">
              <a:solidFill>
                <a:schemeClr val="tx1"/>
              </a:solidFill>
            </a:endParaRPr>
          </a:p>
          <a:p>
            <a:pPr marL="355600" indent="-355600" algn="just">
              <a:buAutoNum type="arabicPeriod"/>
            </a:pPr>
            <a:r>
              <a:rPr lang="en-US" sz="8800" dirty="0">
                <a:solidFill>
                  <a:schemeClr val="tx1"/>
                </a:solidFill>
              </a:rPr>
              <a:t>Hukum </a:t>
            </a:r>
            <a:r>
              <a:rPr lang="en-US" sz="8800" dirty="0" err="1">
                <a:solidFill>
                  <a:schemeClr val="tx1"/>
                </a:solidFill>
              </a:rPr>
              <a:t>bisnis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bidang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jasa</a:t>
            </a:r>
            <a:endParaRPr lang="en-US" sz="8800" dirty="0">
              <a:solidFill>
                <a:schemeClr val="tx1"/>
              </a:solidFill>
            </a:endParaRPr>
          </a:p>
          <a:p>
            <a:pPr algn="just"/>
            <a:endParaRPr lang="en-US" sz="5000" dirty="0">
              <a:solidFill>
                <a:schemeClr val="tx1"/>
              </a:solidFill>
            </a:endParaRPr>
          </a:p>
          <a:p>
            <a:pPr algn="just"/>
            <a:endParaRPr lang="en-US" sz="5000" dirty="0">
              <a:solidFill>
                <a:schemeClr val="tx1"/>
              </a:solidFill>
            </a:endParaRPr>
          </a:p>
          <a:p>
            <a:pPr marL="914400" indent="-914400" algn="just">
              <a:buAutoNum type="arabicPeriod"/>
            </a:pPr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2688FB1-CAE8-4C69-A059-7285572D0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488832" cy="4946104"/>
          </a:xfrm>
        </p:spPr>
        <p:txBody>
          <a:bodyPr>
            <a:normAutofit fontScale="62500" lnSpcReduction="20000"/>
          </a:bodyPr>
          <a:lstStyle/>
          <a:p>
            <a:r>
              <a:rPr lang="en-US" sz="3800" b="1" dirty="0" err="1">
                <a:solidFill>
                  <a:schemeClr val="tx1"/>
                </a:solidFill>
                <a:ea typeface="Instrument Sans Semi Bold" pitchFamily="34" charset="-122"/>
              </a:rPr>
              <a:t>Tujuan</a:t>
            </a:r>
            <a:r>
              <a:rPr lang="en-US" sz="3800" b="1" dirty="0">
                <a:solidFill>
                  <a:schemeClr val="tx1"/>
                </a:solidFill>
                <a:ea typeface="Instrument Sans Semi Bold" pitchFamily="34" charset="-122"/>
              </a:rPr>
              <a:t> Hukum </a:t>
            </a:r>
            <a:r>
              <a:rPr lang="en-US" sz="3800" b="1" dirty="0" err="1">
                <a:solidFill>
                  <a:schemeClr val="tx1"/>
                </a:solidFill>
                <a:ea typeface="Instrument Sans Semi Bold" pitchFamily="34" charset="-122"/>
              </a:rPr>
              <a:t>Bisnis</a:t>
            </a:r>
            <a:endParaRPr lang="en-US" sz="3800" b="1" dirty="0">
              <a:solidFill>
                <a:schemeClr val="tx1"/>
              </a:solidFill>
              <a:ea typeface="Instrument Sans Semi Bold" pitchFamily="34" charset="-122"/>
            </a:endParaRPr>
          </a:p>
          <a:p>
            <a:endParaRPr lang="en-US" sz="2800" b="1" dirty="0">
              <a:solidFill>
                <a:schemeClr val="tx1"/>
              </a:solidFill>
              <a:ea typeface="Instrument Sans Semi Bold" pitchFamily="34" charset="-122"/>
            </a:endParaRPr>
          </a:p>
          <a:p>
            <a:pPr algn="just"/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Tujuan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utama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adalah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untuk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menciptakan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lingkungan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adil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dan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tertib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berbisnis</a:t>
            </a:r>
            <a:endParaRPr lang="en-US" sz="2900" b="1" dirty="0">
              <a:solidFill>
                <a:schemeClr val="tx1"/>
              </a:solidFill>
            </a:endParaRPr>
          </a:p>
          <a:p>
            <a:pPr algn="just"/>
            <a:endParaRPr lang="en-US" sz="1300" dirty="0">
              <a:solidFill>
                <a:srgbClr val="CFD0D8"/>
              </a:solidFill>
              <a:ea typeface="Instrument Sans Semi Bold" pitchFamily="34" charset="-122"/>
            </a:endParaRPr>
          </a:p>
          <a:p>
            <a:pPr algn="just"/>
            <a:r>
              <a:rPr lang="en-US" sz="2900" dirty="0">
                <a:solidFill>
                  <a:schemeClr val="tx1"/>
                </a:solidFill>
                <a:ea typeface="Instrument Sans Semi Bold" pitchFamily="34" charset="-122"/>
              </a:rPr>
              <a:t>1.Keadilan dan </a:t>
            </a:r>
            <a:r>
              <a:rPr lang="en-US" sz="2900" dirty="0" err="1">
                <a:solidFill>
                  <a:schemeClr val="tx1"/>
                </a:solidFill>
                <a:ea typeface="Instrument Sans Semi Bold" pitchFamily="34" charset="-122"/>
              </a:rPr>
              <a:t>Ketentuan</a:t>
            </a:r>
            <a:endParaRPr lang="en-US" sz="2900" dirty="0">
              <a:solidFill>
                <a:schemeClr val="tx1"/>
              </a:solidFill>
            </a:endParaRPr>
          </a:p>
          <a:p>
            <a:pPr marL="177800" algn="just"/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Hukum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menjamin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keadilan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bagi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semua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pihak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terlibat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transaksi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baik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pembeli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penjual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maupun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investor (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memberikan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perlindungan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bagi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pelaku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)</a:t>
            </a:r>
          </a:p>
          <a:p>
            <a:pPr algn="just"/>
            <a:endParaRPr lang="en-US" sz="2900" dirty="0">
              <a:solidFill>
                <a:schemeClr val="tx1"/>
              </a:solidFill>
            </a:endParaRPr>
          </a:p>
          <a:p>
            <a:pPr algn="just"/>
            <a:r>
              <a:rPr lang="en-US" sz="2900" dirty="0">
                <a:solidFill>
                  <a:schemeClr val="tx1"/>
                </a:solidFill>
              </a:rPr>
              <a:t>2. </a:t>
            </a:r>
            <a:r>
              <a:rPr lang="en-US" sz="2900" dirty="0" err="1">
                <a:solidFill>
                  <a:schemeClr val="tx1"/>
                </a:solidFill>
                <a:ea typeface="Instrument Sans Semi Bold" pitchFamily="34" charset="-122"/>
              </a:rPr>
              <a:t>Kepastian</a:t>
            </a:r>
            <a:r>
              <a:rPr lang="en-US" sz="2900" dirty="0">
                <a:solidFill>
                  <a:schemeClr val="tx1"/>
                </a:solidFill>
                <a:ea typeface="Instrument Sans Semi Bold" pitchFamily="34" charset="-122"/>
              </a:rPr>
              <a:t> Hukum</a:t>
            </a:r>
          </a:p>
          <a:p>
            <a:pPr marL="177800" algn="just"/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Hukum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memberikan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kepastian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transaksi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sehingga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mengurangi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risiko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dan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ketidakpastian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(</a:t>
            </a:r>
            <a:r>
              <a:rPr lang="sv-SE" sz="2900" dirty="0">
                <a:solidFill>
                  <a:schemeClr val="tx1"/>
                </a:solidFill>
              </a:rPr>
              <a:t>Menjamin kejelasan dan kepastian dalam transaksi)</a:t>
            </a:r>
          </a:p>
          <a:p>
            <a:pPr algn="just"/>
            <a:endParaRPr lang="sv-SE" sz="1300" dirty="0">
              <a:solidFill>
                <a:schemeClr val="tx1"/>
              </a:solidFill>
            </a:endParaRPr>
          </a:p>
          <a:p>
            <a:pPr algn="just"/>
            <a:r>
              <a:rPr lang="sv-SE" sz="2900" dirty="0">
                <a:solidFill>
                  <a:schemeClr val="tx1"/>
                </a:solidFill>
              </a:rPr>
              <a:t>3. </a:t>
            </a:r>
            <a:r>
              <a:rPr lang="en-US" sz="2900" dirty="0" err="1">
                <a:solidFill>
                  <a:schemeClr val="tx1"/>
                </a:solidFill>
                <a:ea typeface="Instrument Sans Semi Bold" pitchFamily="34" charset="-122"/>
              </a:rPr>
              <a:t>Perlindungan</a:t>
            </a:r>
            <a:r>
              <a:rPr lang="en-US" sz="2900" dirty="0">
                <a:solidFill>
                  <a:schemeClr val="tx1"/>
                </a:solidFill>
                <a:ea typeface="Instrument Sans Semi Bold" pitchFamily="34" charset="-122"/>
              </a:rPr>
              <a:t> Hukum</a:t>
            </a:r>
          </a:p>
          <a:p>
            <a:pPr marL="177800" algn="just"/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Hukum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memberikan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perlindungan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bagi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para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pelaku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dari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tindakan-tindakan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merugikan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(</a:t>
            </a:r>
            <a:r>
              <a:rPr lang="en-US" sz="2900" dirty="0" err="1">
                <a:solidFill>
                  <a:schemeClr val="tx1"/>
                </a:solidFill>
              </a:rPr>
              <a:t>Menciptakan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iklim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bisnis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kondusif</a:t>
            </a:r>
            <a:r>
              <a:rPr lang="en-US" sz="2900" dirty="0">
                <a:solidFill>
                  <a:schemeClr val="tx1"/>
                </a:solidFill>
              </a:rPr>
              <a:t>.)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0417482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848872" cy="5018112"/>
          </a:xfrm>
        </p:spPr>
        <p:txBody>
          <a:bodyPr>
            <a:normAutofit lnSpcReduction="10000"/>
          </a:bodyPr>
          <a:lstStyle/>
          <a:p>
            <a:r>
              <a:rPr lang="en-US" sz="2400" b="1" dirty="0" err="1">
                <a:solidFill>
                  <a:schemeClr val="tx1"/>
                </a:solidFill>
                <a:ea typeface="Instrument Sans Semi Bold" pitchFamily="34" charset="-122"/>
              </a:rPr>
              <a:t>Fungsi</a:t>
            </a:r>
            <a:r>
              <a:rPr lang="en-US" sz="2400" b="1" dirty="0">
                <a:solidFill>
                  <a:schemeClr val="tx1"/>
                </a:solidFill>
                <a:ea typeface="Instrument Sans Semi Bold" pitchFamily="34" charset="-122"/>
              </a:rPr>
              <a:t> Hukum </a:t>
            </a:r>
            <a:r>
              <a:rPr lang="en-US" sz="2400" b="1" dirty="0" err="1">
                <a:solidFill>
                  <a:schemeClr val="tx1"/>
                </a:solidFill>
                <a:ea typeface="Instrument Sans Semi Bold" pitchFamily="34" charset="-122"/>
              </a:rPr>
              <a:t>Bisnis</a:t>
            </a:r>
            <a:endParaRPr lang="en-US" sz="2400" b="1" dirty="0">
              <a:solidFill>
                <a:schemeClr val="tx1"/>
              </a:solidFill>
              <a:ea typeface="Instrument Sans Semi Bold" pitchFamily="34" charset="-122"/>
            </a:endParaRPr>
          </a:p>
          <a:p>
            <a:endParaRPr lang="en-US" sz="24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memiliki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berbagai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fungsi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penting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dunia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mekanisme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untuk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sengketa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atau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konflik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timbul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kegiatan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.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mulai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dari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pengaturan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hingga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perlindungan</a:t>
            </a:r>
            <a:endParaRPr lang="en-US" sz="20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ea typeface="Instrument Sans Semi Bold" pitchFamily="34" charset="-122"/>
              </a:rPr>
              <a:t>Regulasi</a:t>
            </a:r>
            <a:endParaRPr lang="en-US" sz="2000" dirty="0">
              <a:solidFill>
                <a:schemeClr val="tx1"/>
              </a:solidFill>
            </a:endParaRPr>
          </a:p>
          <a:p>
            <a:pPr marL="450850" algn="just"/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berfungsi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untuk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mengatur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membimbing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kegiatan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berjalan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sesuai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dengan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norma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etika</a:t>
            </a:r>
            <a:endParaRPr lang="en-US" sz="2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marL="450850" indent="-450850" algn="just"/>
            <a:r>
              <a:rPr lang="en-US" sz="2000" dirty="0">
                <a:solidFill>
                  <a:schemeClr val="tx1"/>
                </a:solidFill>
              </a:rPr>
              <a:t>2.    </a:t>
            </a:r>
            <a:r>
              <a:rPr lang="en-US" sz="2000" dirty="0" err="1">
                <a:solidFill>
                  <a:schemeClr val="tx1"/>
                </a:solidFill>
                <a:ea typeface="Instrument Sans Semi Bold" pitchFamily="34" charset="-122"/>
              </a:rPr>
              <a:t>Perlindungan</a:t>
            </a:r>
            <a:endParaRPr lang="en-US" sz="2000" dirty="0">
              <a:solidFill>
                <a:schemeClr val="tx1"/>
              </a:solidFill>
            </a:endParaRPr>
          </a:p>
          <a:p>
            <a:pPr marL="450850" algn="just"/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memberikan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perlindungan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bagi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pelaku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dari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tindakan-tindakan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merugikan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atau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melanggar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endParaRPr lang="en-US" sz="2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marL="355600" indent="-355600" algn="just"/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3.    </a:t>
            </a:r>
            <a:r>
              <a:rPr lang="en-US" sz="2000" dirty="0" err="1">
                <a:solidFill>
                  <a:schemeClr val="tx1"/>
                </a:solidFill>
              </a:rPr>
              <a:t>Penyelesaian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sengketa</a:t>
            </a:r>
            <a:endParaRPr lang="en-US" sz="2000" dirty="0">
              <a:solidFill>
                <a:schemeClr val="tx1"/>
              </a:solidFill>
            </a:endParaRPr>
          </a:p>
          <a:p>
            <a:pPr marL="355600" algn="just"/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memberikan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mekanisme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untuk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sengketa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atau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konflik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timbul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kegiatan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marL="355600" indent="-355600" algn="just"/>
            <a:endParaRPr lang="en-US" sz="1900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01640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1052736"/>
            <a:ext cx="6872808" cy="458606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 </a:t>
            </a:r>
          </a:p>
          <a:p>
            <a:r>
              <a:rPr lang="en-US" b="1" dirty="0">
                <a:solidFill>
                  <a:schemeClr val="tx1"/>
                </a:solidFill>
                <a:latin typeface="Instrument Sans Semi Bold" pitchFamily="34" charset="0"/>
                <a:ea typeface="Instrument Sans Semi Bold" pitchFamily="34" charset="-122"/>
              </a:rPr>
              <a:t>Ruang </a:t>
            </a:r>
            <a:r>
              <a:rPr lang="en-US" b="1" dirty="0" err="1">
                <a:solidFill>
                  <a:schemeClr val="tx1"/>
                </a:solidFill>
                <a:latin typeface="Instrument Sans Semi Bold" pitchFamily="34" charset="0"/>
                <a:ea typeface="Instrument Sans Semi Bold" pitchFamily="34" charset="-122"/>
              </a:rPr>
              <a:t>Lingkup</a:t>
            </a:r>
            <a:r>
              <a:rPr lang="en-US" b="1" dirty="0">
                <a:solidFill>
                  <a:schemeClr val="tx1"/>
                </a:solidFill>
                <a:latin typeface="Instrument Sans Semi Bold" pitchFamily="34" charset="0"/>
                <a:ea typeface="Instrument Sans Semi Bold" pitchFamily="34" charset="-122"/>
              </a:rPr>
              <a:t> Hukum </a:t>
            </a:r>
            <a:r>
              <a:rPr lang="en-US" b="1" dirty="0" err="1">
                <a:solidFill>
                  <a:schemeClr val="tx1"/>
                </a:solidFill>
                <a:latin typeface="Instrument Sans Semi Bold" pitchFamily="34" charset="0"/>
                <a:ea typeface="Instrument Sans Semi Bold" pitchFamily="34" charset="-122"/>
              </a:rPr>
              <a:t>Bisnis</a:t>
            </a:r>
            <a:endParaRPr lang="en-US" b="1" dirty="0">
              <a:solidFill>
                <a:schemeClr val="tx1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endParaRPr lang="en-US" b="1" dirty="0">
              <a:solidFill>
                <a:schemeClr val="tx1"/>
              </a:solidFill>
              <a:latin typeface="Instrument Sans Semi Bold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melibatkan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keberlangsungan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aktivitas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Memahami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mematuhi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76064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3400" b="1" dirty="0" err="1">
                <a:solidFill>
                  <a:schemeClr val="tx1"/>
                </a:solidFill>
              </a:rPr>
              <a:t>Berikut</a:t>
            </a:r>
            <a:r>
              <a:rPr lang="en-US" sz="3400" b="1" dirty="0">
                <a:solidFill>
                  <a:schemeClr val="tx1"/>
                </a:solidFill>
              </a:rPr>
              <a:t> </a:t>
            </a:r>
            <a:r>
              <a:rPr lang="en-US" sz="3400" b="1" dirty="0" err="1">
                <a:solidFill>
                  <a:schemeClr val="tx1"/>
                </a:solidFill>
              </a:rPr>
              <a:t>adalah</a:t>
            </a:r>
            <a:r>
              <a:rPr lang="en-US" sz="3400" b="1" dirty="0">
                <a:solidFill>
                  <a:schemeClr val="tx1"/>
                </a:solidFill>
              </a:rPr>
              <a:t> </a:t>
            </a:r>
            <a:r>
              <a:rPr lang="en-US" sz="3400" b="1" dirty="0" err="1">
                <a:solidFill>
                  <a:schemeClr val="tx1"/>
                </a:solidFill>
              </a:rPr>
              <a:t>ruang</a:t>
            </a:r>
            <a:r>
              <a:rPr lang="en-US" sz="3400" b="1" dirty="0">
                <a:solidFill>
                  <a:schemeClr val="tx1"/>
                </a:solidFill>
              </a:rPr>
              <a:t> </a:t>
            </a:r>
            <a:r>
              <a:rPr lang="en-US" sz="3400" b="1" dirty="0" err="1">
                <a:solidFill>
                  <a:schemeClr val="tx1"/>
                </a:solidFill>
              </a:rPr>
              <a:t>lingkup</a:t>
            </a:r>
            <a:r>
              <a:rPr lang="en-US" sz="3400" b="1" dirty="0">
                <a:solidFill>
                  <a:schemeClr val="tx1"/>
                </a:solidFill>
              </a:rPr>
              <a:t> </a:t>
            </a:r>
            <a:r>
              <a:rPr lang="en-US" sz="3400" b="1" dirty="0" err="1">
                <a:solidFill>
                  <a:schemeClr val="tx1"/>
                </a:solidFill>
              </a:rPr>
              <a:t>hukum</a:t>
            </a:r>
            <a:r>
              <a:rPr lang="en-US" sz="3400" b="1" dirty="0">
                <a:solidFill>
                  <a:schemeClr val="tx1"/>
                </a:solidFill>
              </a:rPr>
              <a:t> </a:t>
            </a:r>
            <a:r>
              <a:rPr lang="en-US" sz="3400" b="1" dirty="0" err="1">
                <a:solidFill>
                  <a:schemeClr val="tx1"/>
                </a:solidFill>
              </a:rPr>
              <a:t>bisnis</a:t>
            </a:r>
            <a:r>
              <a:rPr lang="en-US" sz="3400" b="1" dirty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sz="3400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Kontrak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syarat-syarat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sahnya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masing-masing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pelanggaran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100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2.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Perusahaan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pendirian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pembubaran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dalamnya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jenis-jenis</a:t>
            </a:r>
            <a:r>
              <a:rPr lang="en-US" dirty="0">
                <a:solidFill>
                  <a:schemeClr val="tx1"/>
                </a:solidFill>
              </a:rPr>
              <a:t> badan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PT, CV, </a:t>
            </a:r>
            <a:r>
              <a:rPr lang="en-US" dirty="0" err="1">
                <a:solidFill>
                  <a:schemeClr val="tx1"/>
                </a:solidFill>
              </a:rPr>
              <a:t>Firma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pemilik</a:t>
            </a:r>
            <a:r>
              <a:rPr lang="en-US" dirty="0">
                <a:solidFill>
                  <a:schemeClr val="tx1"/>
                </a:solidFill>
              </a:rPr>
              <a:t>, dan tata </a:t>
            </a:r>
            <a:r>
              <a:rPr lang="en-US" dirty="0" err="1">
                <a:solidFill>
                  <a:schemeClr val="tx1"/>
                </a:solidFill>
              </a:rPr>
              <a:t>kelola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100" dirty="0">
              <a:solidFill>
                <a:schemeClr val="tx1"/>
              </a:solidFill>
            </a:endParaRPr>
          </a:p>
          <a:p>
            <a:pPr algn="just"/>
            <a:endParaRPr lang="en-US" sz="1100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3.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Kekayaan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Intelektual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cipta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inovasi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intelektual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paten, </a:t>
            </a:r>
            <a:r>
              <a:rPr lang="en-US" dirty="0" err="1">
                <a:solidFill>
                  <a:schemeClr val="tx1"/>
                </a:solidFill>
              </a:rPr>
              <a:t>merek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cipta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rahasia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dagang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inovasi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pencipta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016824" cy="583264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b="1" dirty="0">
                <a:solidFill>
                  <a:schemeClr val="tx1"/>
                </a:solidFill>
              </a:rPr>
              <a:t>4. </a:t>
            </a:r>
            <a:r>
              <a:rPr lang="en-US" sz="2900" b="1" dirty="0" err="1">
                <a:solidFill>
                  <a:schemeClr val="tx1"/>
                </a:solidFill>
              </a:rPr>
              <a:t>Hukum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Persaingan</a:t>
            </a:r>
            <a:r>
              <a:rPr lang="en-US" sz="2900" b="1" dirty="0">
                <a:solidFill>
                  <a:schemeClr val="tx1"/>
                </a:solidFill>
              </a:rPr>
              <a:t> Usaha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Mengatur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praktik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bisnis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untuk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mencegah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persaingan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tidak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sehat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meliputi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larangan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praktik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monopoli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kolusi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penipuan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dalam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promosi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produk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900" dirty="0">
              <a:solidFill>
                <a:schemeClr val="tx1"/>
              </a:solidFill>
            </a:endParaRPr>
          </a:p>
          <a:p>
            <a:pPr algn="just"/>
            <a:r>
              <a:rPr lang="en-US" sz="2900" b="1" dirty="0">
                <a:solidFill>
                  <a:schemeClr val="tx1"/>
                </a:solidFill>
              </a:rPr>
              <a:t>5. </a:t>
            </a:r>
            <a:r>
              <a:rPr lang="en-US" sz="2900" b="1" dirty="0" err="1">
                <a:solidFill>
                  <a:schemeClr val="tx1"/>
                </a:solidFill>
              </a:rPr>
              <a:t>Hukum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Perlindungan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Konsumen</a:t>
            </a:r>
            <a:endParaRPr lang="en-US" sz="29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Mengatur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hak-hak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konsumen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tanggung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jawab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pelaku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usaha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dalam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menyediakan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barang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jasa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termasuk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informasi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jelas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tentang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produk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garansi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mekanisme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pengaduan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900" dirty="0">
              <a:solidFill>
                <a:schemeClr val="tx1"/>
              </a:solidFill>
            </a:endParaRPr>
          </a:p>
          <a:p>
            <a:pPr algn="just"/>
            <a:r>
              <a:rPr lang="en-US" sz="2900" b="1" dirty="0">
                <a:solidFill>
                  <a:schemeClr val="tx1"/>
                </a:solidFill>
              </a:rPr>
              <a:t>6. </a:t>
            </a:r>
            <a:r>
              <a:rPr lang="en-US" sz="2900" b="1" dirty="0" err="1">
                <a:solidFill>
                  <a:schemeClr val="tx1"/>
                </a:solidFill>
              </a:rPr>
              <a:t>Hukum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Pajak</a:t>
            </a:r>
            <a:endParaRPr lang="en-US" sz="29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Mengatur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kewajiban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perpajakan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bagi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individu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perusahaan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mencakup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jenis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pajak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cara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penghitungan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kewajiban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pelaporan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pajak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900" dirty="0">
              <a:solidFill>
                <a:schemeClr val="tx1"/>
              </a:solidFill>
            </a:endParaRPr>
          </a:p>
          <a:p>
            <a:pPr algn="just"/>
            <a:r>
              <a:rPr lang="en-US" sz="2900" b="1" dirty="0">
                <a:solidFill>
                  <a:schemeClr val="tx1"/>
                </a:solidFill>
              </a:rPr>
              <a:t>7. </a:t>
            </a:r>
            <a:r>
              <a:rPr lang="en-US" sz="2900" b="1" dirty="0" err="1">
                <a:solidFill>
                  <a:schemeClr val="tx1"/>
                </a:solidFill>
              </a:rPr>
              <a:t>Hukum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Pidana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Ekonomi</a:t>
            </a:r>
            <a:endParaRPr lang="en-US" sz="29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Mengatur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tindakan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idana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berkaitan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dengan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kegiatan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bisnis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seperti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penipuan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korupsi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pelanggaran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hukum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keuangan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bertujuan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untuk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menjaga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integritas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sistem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ekonomi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900" dirty="0">
              <a:solidFill>
                <a:schemeClr val="tx1"/>
              </a:solidFill>
            </a:endParaRP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0311599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5652</TotalTime>
  <Words>793</Words>
  <Application>Microsoft Office PowerPoint</Application>
  <PresentationFormat>On-screen Show (4:3)</PresentationFormat>
  <Paragraphs>127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</vt:lpstr>
      <vt:lpstr>Instrument Sans Medium</vt:lpstr>
      <vt:lpstr>Instrument Sans Semi Bold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550</cp:revision>
  <cp:lastPrinted>2017-08-29T02:54:51Z</cp:lastPrinted>
  <dcterms:created xsi:type="dcterms:W3CDTF">2010-04-18T12:06:30Z</dcterms:created>
  <dcterms:modified xsi:type="dcterms:W3CDTF">2025-10-02T03:07:21Z</dcterms:modified>
</cp:coreProperties>
</file>