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67"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y="6858000" cx="12192000"/>
  <p:notesSz cx="6858000" cy="9144000"/>
  <p:embeddedFontLst>
    <p:embeddedFont>
      <p:font typeface="Poppins"/>
      <p:regular r:id="rId56"/>
      <p:bold r:id="rId57"/>
      <p:italic r:id="rId58"/>
      <p:boldItalic r:id="rId59"/>
    </p:embeddedFont>
    <p:embeddedFont>
      <p:font typeface="Tahoma"/>
      <p:regular r:id="rId60"/>
      <p:bold r:id="rId61"/>
    </p:embeddedFont>
    <p:embeddedFont>
      <p:font typeface="Poppins SemiBold"/>
      <p:regular r:id="rId62"/>
      <p:bold r:id="rId63"/>
      <p:italic r:id="rId64"/>
      <p:boldItalic r:id="rId65"/>
    </p:embeddedFont>
    <p:embeddedFont>
      <p:font typeface="Century Gothic"/>
      <p:regular r:id="rId66"/>
      <p:bold r:id="rId67"/>
      <p:italic r:id="rId68"/>
      <p:boldItalic r:id="rId69"/>
    </p:embeddedFont>
    <p:embeddedFont>
      <p:font typeface="Open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4" roundtripDataSignature="AMtx7mgYphdBlBZqA3jB4/fVpxNxV92R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OpenSans-boldItalic.fntdata"/><Relationship Id="rId72" Type="http://schemas.openxmlformats.org/officeDocument/2006/relationships/font" Target="fonts/OpenSans-italic.fntdata"/><Relationship Id="rId31" Type="http://schemas.openxmlformats.org/officeDocument/2006/relationships/slide" Target="slides/slide24.xml"/><Relationship Id="rId30" Type="http://schemas.openxmlformats.org/officeDocument/2006/relationships/slide" Target="slides/slide23.xml"/><Relationship Id="rId74" Type="http://customschemas.google.com/relationships/presentationmetadata" Target="metadata"/><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OpenSans-bold.fntdata"/><Relationship Id="rId70" Type="http://schemas.openxmlformats.org/officeDocument/2006/relationships/font" Target="fonts/OpenSans-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PoppinsSemiBold-regular.fntdata"/><Relationship Id="rId61" Type="http://schemas.openxmlformats.org/officeDocument/2006/relationships/font" Target="fonts/Tahoma-bold.fntdata"/><Relationship Id="rId20" Type="http://schemas.openxmlformats.org/officeDocument/2006/relationships/slide" Target="slides/slide13.xml"/><Relationship Id="rId64" Type="http://schemas.openxmlformats.org/officeDocument/2006/relationships/font" Target="fonts/PoppinsSemiBold-italic.fntdata"/><Relationship Id="rId63" Type="http://schemas.openxmlformats.org/officeDocument/2006/relationships/font" Target="fonts/PoppinsSemiBold-bold.fntdata"/><Relationship Id="rId22" Type="http://schemas.openxmlformats.org/officeDocument/2006/relationships/slide" Target="slides/slide15.xml"/><Relationship Id="rId66" Type="http://schemas.openxmlformats.org/officeDocument/2006/relationships/font" Target="fonts/CenturyGothic-regular.fntdata"/><Relationship Id="rId21" Type="http://schemas.openxmlformats.org/officeDocument/2006/relationships/slide" Target="slides/slide14.xml"/><Relationship Id="rId65" Type="http://schemas.openxmlformats.org/officeDocument/2006/relationships/font" Target="fonts/PoppinsSemiBold-boldItalic.fntdata"/><Relationship Id="rId24" Type="http://schemas.openxmlformats.org/officeDocument/2006/relationships/slide" Target="slides/slide17.xml"/><Relationship Id="rId68" Type="http://schemas.openxmlformats.org/officeDocument/2006/relationships/font" Target="fonts/CenturyGothic-italic.fntdata"/><Relationship Id="rId23" Type="http://schemas.openxmlformats.org/officeDocument/2006/relationships/slide" Target="slides/slide16.xml"/><Relationship Id="rId67" Type="http://schemas.openxmlformats.org/officeDocument/2006/relationships/font" Target="fonts/CenturyGothic-bold.fntdata"/><Relationship Id="rId60" Type="http://schemas.openxmlformats.org/officeDocument/2006/relationships/font" Target="fonts/Tahoma-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CenturyGothic-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Poppins-bold.fntdata"/><Relationship Id="rId12" Type="http://schemas.openxmlformats.org/officeDocument/2006/relationships/slide" Target="slides/slide5.xml"/><Relationship Id="rId56" Type="http://schemas.openxmlformats.org/officeDocument/2006/relationships/font" Target="fonts/Poppins-regular.fntdata"/><Relationship Id="rId15" Type="http://schemas.openxmlformats.org/officeDocument/2006/relationships/slide" Target="slides/slide8.xml"/><Relationship Id="rId59" Type="http://schemas.openxmlformats.org/officeDocument/2006/relationships/font" Target="fonts/Poppins-boldItalic.fntdata"/><Relationship Id="rId14" Type="http://schemas.openxmlformats.org/officeDocument/2006/relationships/slide" Target="slides/slide7.xml"/><Relationship Id="rId58" Type="http://schemas.openxmlformats.org/officeDocument/2006/relationships/font" Target="fonts/Poppins-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ID"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306e671409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 name="Google Shape;235;g3306e671409_0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2" name="Google Shape;35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5" name="Google Shape;36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8" name="Google Shape;37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9" name="Google Shape;38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1" name="Google Shape;40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3" name="Google Shape;41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5" name="Google Shape;42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7" name="Google Shape;43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8" name="Google Shape;44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1697cf30f6_1_3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0" name="Google Shape;460;g21697cf30f6_1_3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306e671409_0_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g3306e671409_0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1697cf30f6_1_3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1" name="Google Shape;471;g21697cf30f6_1_3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1697cf30f6_1_3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2" name="Google Shape;482;g21697cf30f6_1_3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3" name="Google Shape;49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5" name="Google Shape;50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7" name="Google Shape;51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2" name="Google Shape;53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5" name="Google Shape;54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9" name="Google Shape;55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1" name="Google Shape;57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5" name="Google Shape;58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1697cf30f6_1_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g21697cf30f6_1_2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7" name="Google Shape;597;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8" name="Google Shape;60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9" name="Google Shape;619;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0" name="Google Shape;63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2" name="Google Shape;64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4" name="Google Shape;65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6" name="Google Shape;66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7" name="Google Shape;67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8" name="Google Shape;68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0" name="Google Shape;70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1697cf30f6_1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7" name="Google Shape;277;g21697cf30f6_1_3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1697cf30f6_1_3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1" name="Google Shape;711;g21697cf30f6_1_3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1697cf30f6_1_3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2" name="Google Shape;722;g21697cf30f6_1_3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3" name="Google Shape;733;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4" name="Google Shape;744;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1697cf30f6_1_3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5" name="Google Shape;755;g21697cf30f6_1_3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6" name="Google Shape;766;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7" name="Google Shape;777;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1697cf30f6_1_3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8" name="Google Shape;788;g21697cf30f6_1_3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33fdc95385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799" name="Google Shape;799;g333fdc9538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1697cf30f6_1_4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0" name="Google Shape;290;g21697cf30f6_1_4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1697cf30f6_1_3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4" name="Google Shape;304;g21697cf30f6_1_3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1697cf30f6_1_3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7" name="Google Shape;317;g21697cf30f6_1_3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1" name="Google Shape;34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1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 Id="rId3" Type="http://schemas.openxmlformats.org/officeDocument/2006/relationships/image" Target="../media/image1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 Id="rId3" Type="http://schemas.openxmlformats.org/officeDocument/2006/relationships/image" Target="../media/image3.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g19b6217f04f_1_123"/>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g19b6217f04f_1_12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g19b6217f04f_1_1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g19b6217f04f_1_1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19b6217f04f_1_1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g19b6217f04f_1_18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g19b6217f04f_1_180"/>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g19b6217f04f_1_18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g19b6217f04f_1_18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g19b6217f04f_1_18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g19b6217f04f_1_186"/>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g19b6217f04f_1_186"/>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g19b6217f04f_1_18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g19b6217f04f_1_18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g19b6217f04f_1_18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bg>
      <p:bgPr>
        <a:blipFill>
          <a:blip r:embed="rId2">
            <a:alphaModFix/>
          </a:blip>
          <a:stretch>
            <a:fillRect/>
          </a:stretch>
        </a:blipFill>
      </p:bgPr>
    </p:bg>
    <p:spTree>
      <p:nvGrpSpPr>
        <p:cNvPr id="90" name="Shape 90"/>
        <p:cNvGrpSpPr/>
        <p:nvPr/>
      </p:nvGrpSpPr>
      <p:grpSpPr>
        <a:xfrm>
          <a:off x="0" y="0"/>
          <a:ext cx="0" cy="0"/>
          <a:chOff x="0" y="0"/>
          <a:chExt cx="0" cy="0"/>
        </a:xfrm>
      </p:grpSpPr>
      <p:sp>
        <p:nvSpPr>
          <p:cNvPr id="91" name="Google Shape;91;g208eaab5805_0_115"/>
          <p:cNvSpPr/>
          <p:nvPr/>
        </p:nvSpPr>
        <p:spPr>
          <a:xfrm>
            <a:off x="380" y="1142"/>
            <a:ext cx="12192000" cy="416559"/>
          </a:xfrm>
          <a:custGeom>
            <a:rect b="b" l="l" r="r" t="t"/>
            <a:pathLst>
              <a:path extrusionOk="0" h="416559" w="12192000">
                <a:moveTo>
                  <a:pt x="0" y="416051"/>
                </a:moveTo>
                <a:lnTo>
                  <a:pt x="12191619" y="416051"/>
                </a:lnTo>
                <a:lnTo>
                  <a:pt x="12191619" y="0"/>
                </a:lnTo>
                <a:lnTo>
                  <a:pt x="0" y="0"/>
                </a:lnTo>
                <a:lnTo>
                  <a:pt x="0" y="416051"/>
                </a:lnTo>
                <a:close/>
              </a:path>
            </a:pathLst>
          </a:custGeom>
          <a:solidFill>
            <a:srgbClr val="1154C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92" name="Google Shape;92;g208eaab5805_0_115"/>
          <p:cNvSpPr/>
          <p:nvPr/>
        </p:nvSpPr>
        <p:spPr>
          <a:xfrm>
            <a:off x="380" y="1142"/>
            <a:ext cx="12192000" cy="416559"/>
          </a:xfrm>
          <a:custGeom>
            <a:rect b="b" l="l" r="r" t="t"/>
            <a:pathLst>
              <a:path extrusionOk="0" h="416559" w="12192000">
                <a:moveTo>
                  <a:pt x="0" y="416051"/>
                </a:moveTo>
                <a:lnTo>
                  <a:pt x="12191619" y="416051"/>
                </a:lnTo>
              </a:path>
              <a:path extrusionOk="0" h="416559" w="12192000">
                <a:moveTo>
                  <a:pt x="12191619" y="0"/>
                </a:moveTo>
                <a:lnTo>
                  <a:pt x="0" y="0"/>
                </a:lnTo>
                <a:lnTo>
                  <a:pt x="0" y="416051"/>
                </a:lnTo>
              </a:path>
            </a:pathLst>
          </a:custGeom>
          <a:noFill/>
          <a:ln cap="flat" cmpd="sng" w="9900">
            <a:solidFill>
              <a:srgbClr val="3B78D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93" name="Google Shape;93;g208eaab5805_0_115"/>
          <p:cNvPicPr preferRelativeResize="0"/>
          <p:nvPr/>
        </p:nvPicPr>
        <p:blipFill rotWithShape="1">
          <a:blip r:embed="rId3">
            <a:alphaModFix/>
          </a:blip>
          <a:srcRect b="0" l="0" r="0" t="0"/>
          <a:stretch/>
        </p:blipFill>
        <p:spPr>
          <a:xfrm>
            <a:off x="10383773" y="0"/>
            <a:ext cx="1808224" cy="688848"/>
          </a:xfrm>
          <a:prstGeom prst="rect">
            <a:avLst/>
          </a:prstGeom>
          <a:noFill/>
          <a:ln>
            <a:noFill/>
          </a:ln>
        </p:spPr>
      </p:pic>
      <p:pic>
        <p:nvPicPr>
          <p:cNvPr id="94" name="Google Shape;94;g208eaab5805_0_115"/>
          <p:cNvPicPr preferRelativeResize="0"/>
          <p:nvPr/>
        </p:nvPicPr>
        <p:blipFill rotWithShape="1">
          <a:blip r:embed="rId4">
            <a:alphaModFix/>
          </a:blip>
          <a:srcRect b="0" l="0" r="0" t="0"/>
          <a:stretch/>
        </p:blipFill>
        <p:spPr>
          <a:xfrm>
            <a:off x="76200" y="0"/>
            <a:ext cx="503681" cy="469391"/>
          </a:xfrm>
          <a:prstGeom prst="rect">
            <a:avLst/>
          </a:prstGeom>
          <a:noFill/>
          <a:ln>
            <a:noFill/>
          </a:ln>
        </p:spPr>
      </p:pic>
      <p:sp>
        <p:nvSpPr>
          <p:cNvPr id="95" name="Google Shape;95;g208eaab5805_0_115"/>
          <p:cNvSpPr txBox="1"/>
          <p:nvPr>
            <p:ph type="title"/>
          </p:nvPr>
        </p:nvSpPr>
        <p:spPr>
          <a:xfrm>
            <a:off x="2620771" y="489965"/>
            <a:ext cx="6950400" cy="421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600">
                <a:solidFill>
                  <a:schemeClr val="dk1"/>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208eaab5805_0_115"/>
          <p:cNvSpPr txBox="1"/>
          <p:nvPr>
            <p:ph idx="1" type="body"/>
          </p:nvPr>
        </p:nvSpPr>
        <p:spPr>
          <a:xfrm>
            <a:off x="885190" y="1276603"/>
            <a:ext cx="10421700" cy="3063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1" i="0" sz="1800">
                <a:solidFill>
                  <a:schemeClr val="dk1"/>
                </a:solidFill>
                <a:latin typeface="Arial"/>
                <a:ea typeface="Arial"/>
                <a:cs typeface="Arial"/>
                <a:sym typeface="Aria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7" name="Google Shape;97;g208eaab5805_0_115"/>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g208eaab5805_0_115"/>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g208eaab5805_0_115"/>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100" name="Shape 100"/>
        <p:cNvGrpSpPr/>
        <p:nvPr/>
      </p:nvGrpSpPr>
      <p:grpSpPr>
        <a:xfrm>
          <a:off x="0" y="0"/>
          <a:ext cx="0" cy="0"/>
          <a:chOff x="0" y="0"/>
          <a:chExt cx="0" cy="0"/>
        </a:xfrm>
      </p:grpSpPr>
      <p:sp>
        <p:nvSpPr>
          <p:cNvPr id="101" name="Google Shape;101;g208eaab5805_0_1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g208eaab5805_0_1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g208eaab5805_0_1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g208eaab5805_0_1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05" name="Shape 105"/>
        <p:cNvGrpSpPr/>
        <p:nvPr/>
      </p:nvGrpSpPr>
      <p:grpSpPr>
        <a:xfrm>
          <a:off x="0" y="0"/>
          <a:ext cx="0" cy="0"/>
          <a:chOff x="0" y="0"/>
          <a:chExt cx="0" cy="0"/>
        </a:xfrm>
      </p:grpSpPr>
      <p:sp>
        <p:nvSpPr>
          <p:cNvPr id="106" name="Google Shape;106;g208eaab5805_0_130"/>
          <p:cNvSpPr txBox="1"/>
          <p:nvPr>
            <p:ph type="title"/>
          </p:nvPr>
        </p:nvSpPr>
        <p:spPr>
          <a:xfrm>
            <a:off x="2620771" y="489965"/>
            <a:ext cx="6950400" cy="421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600">
                <a:solidFill>
                  <a:schemeClr val="dk1"/>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g208eaab5805_0_130"/>
          <p:cNvSpPr txBox="1"/>
          <p:nvPr>
            <p:ph idx="1" type="body"/>
          </p:nvPr>
        </p:nvSpPr>
        <p:spPr>
          <a:xfrm>
            <a:off x="60960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8" name="Google Shape;108;g208eaab5805_0_130"/>
          <p:cNvSpPr txBox="1"/>
          <p:nvPr>
            <p:ph idx="2" type="body"/>
          </p:nvPr>
        </p:nvSpPr>
        <p:spPr>
          <a:xfrm>
            <a:off x="627888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9" name="Google Shape;109;g208eaab5805_0_130"/>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g208eaab5805_0_130"/>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208eaab5805_0_130"/>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12" name="Shape 112"/>
        <p:cNvGrpSpPr/>
        <p:nvPr/>
      </p:nvGrpSpPr>
      <p:grpSpPr>
        <a:xfrm>
          <a:off x="0" y="0"/>
          <a:ext cx="0" cy="0"/>
          <a:chOff x="0" y="0"/>
          <a:chExt cx="0" cy="0"/>
        </a:xfrm>
      </p:grpSpPr>
      <p:sp>
        <p:nvSpPr>
          <p:cNvPr id="113" name="Google Shape;113;g208eaab5805_0_137"/>
          <p:cNvSpPr txBox="1"/>
          <p:nvPr>
            <p:ph type="title"/>
          </p:nvPr>
        </p:nvSpPr>
        <p:spPr>
          <a:xfrm>
            <a:off x="2620771" y="489965"/>
            <a:ext cx="6950400" cy="421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600">
                <a:solidFill>
                  <a:schemeClr val="dk1"/>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208eaab5805_0_137"/>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208eaab5805_0_137"/>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g208eaab5805_0_137"/>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blipFill>
          <a:blip r:embed="rId2">
            <a:alphaModFix/>
          </a:blip>
          <a:stretch>
            <a:fillRect/>
          </a:stretch>
        </a:blipFill>
      </p:bgPr>
    </p:bg>
    <p:spTree>
      <p:nvGrpSpPr>
        <p:cNvPr id="117" name="Shape 117"/>
        <p:cNvGrpSpPr/>
        <p:nvPr/>
      </p:nvGrpSpPr>
      <p:grpSpPr>
        <a:xfrm>
          <a:off x="0" y="0"/>
          <a:ext cx="0" cy="0"/>
          <a:chOff x="0" y="0"/>
          <a:chExt cx="0" cy="0"/>
        </a:xfrm>
      </p:grpSpPr>
      <p:pic>
        <p:nvPicPr>
          <p:cNvPr id="118" name="Google Shape;118;g208eaab5805_0_14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19" name="Google Shape;119;g208eaab5805_0_142"/>
          <p:cNvSpPr/>
          <p:nvPr/>
        </p:nvSpPr>
        <p:spPr>
          <a:xfrm>
            <a:off x="0" y="0"/>
            <a:ext cx="3299460" cy="6858000"/>
          </a:xfrm>
          <a:custGeom>
            <a:rect b="b" l="l" r="r" t="t"/>
            <a:pathLst>
              <a:path extrusionOk="0" h="6858000" w="3299460">
                <a:moveTo>
                  <a:pt x="3299460" y="0"/>
                </a:moveTo>
                <a:lnTo>
                  <a:pt x="0" y="0"/>
                </a:lnTo>
                <a:lnTo>
                  <a:pt x="0" y="6858000"/>
                </a:lnTo>
                <a:lnTo>
                  <a:pt x="3299460" y="6858000"/>
                </a:lnTo>
                <a:lnTo>
                  <a:pt x="3299460" y="0"/>
                </a:lnTo>
                <a:close/>
              </a:path>
            </a:pathLst>
          </a:custGeom>
          <a:solidFill>
            <a:srgbClr val="4471C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0" name="Google Shape;120;g208eaab5805_0_142"/>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208eaab5805_0_142"/>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g208eaab5805_0_142"/>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3" name="Shape 123"/>
        <p:cNvGrpSpPr/>
        <p:nvPr/>
      </p:nvGrpSpPr>
      <p:grpSpPr>
        <a:xfrm>
          <a:off x="0" y="0"/>
          <a:ext cx="0" cy="0"/>
          <a:chOff x="0" y="0"/>
          <a:chExt cx="0" cy="0"/>
        </a:xfrm>
      </p:grpSpPr>
      <p:sp>
        <p:nvSpPr>
          <p:cNvPr id="124" name="Google Shape;124;g208eaab5805_0_148"/>
          <p:cNvSpPr txBox="1"/>
          <p:nvPr>
            <p:ph type="ctrTitle"/>
          </p:nvPr>
        </p:nvSpPr>
        <p:spPr>
          <a:xfrm>
            <a:off x="914400" y="2125980"/>
            <a:ext cx="10363200" cy="144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g208eaab5805_0_148"/>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208eaab5805_0_148"/>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g208eaab5805_0_148"/>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g208eaab5805_0_148"/>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9" name="Shape 139"/>
        <p:cNvGrpSpPr/>
        <p:nvPr/>
      </p:nvGrpSpPr>
      <p:grpSpPr>
        <a:xfrm>
          <a:off x="0" y="0"/>
          <a:ext cx="0" cy="0"/>
          <a:chOff x="0" y="0"/>
          <a:chExt cx="0" cy="0"/>
        </a:xfrm>
      </p:grpSpPr>
      <p:sp>
        <p:nvSpPr>
          <p:cNvPr id="140" name="Google Shape;140;g3306e671409_0_128"/>
          <p:cNvSpPr txBox="1"/>
          <p:nvPr>
            <p:ph type="ctrTitle"/>
          </p:nvPr>
        </p:nvSpPr>
        <p:spPr>
          <a:xfrm>
            <a:off x="914400" y="2125980"/>
            <a:ext cx="10363200" cy="144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g3306e671409_0_128"/>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3306e671409_0_128"/>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g3306e671409_0_128"/>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g3306e671409_0_128"/>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
        <p:nvSpPr>
          <p:cNvPr id="145" name="Google Shape;145;g3306e671409_0_128"/>
          <p:cNvSpPr/>
          <p:nvPr/>
        </p:nvSpPr>
        <p:spPr>
          <a:xfrm>
            <a:off x="380" y="1142"/>
            <a:ext cx="12192000" cy="416559"/>
          </a:xfrm>
          <a:custGeom>
            <a:rect b="b" l="l" r="r" t="t"/>
            <a:pathLst>
              <a:path extrusionOk="0" h="416559" w="12192000">
                <a:moveTo>
                  <a:pt x="0" y="416051"/>
                </a:moveTo>
                <a:lnTo>
                  <a:pt x="12191619" y="416051"/>
                </a:lnTo>
                <a:lnTo>
                  <a:pt x="12191619" y="0"/>
                </a:lnTo>
                <a:lnTo>
                  <a:pt x="0" y="0"/>
                </a:lnTo>
                <a:lnTo>
                  <a:pt x="0" y="416051"/>
                </a:lnTo>
                <a:close/>
              </a:path>
            </a:pathLst>
          </a:custGeom>
          <a:solidFill>
            <a:srgbClr val="1154C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6" name="Google Shape;146;g3306e671409_0_128"/>
          <p:cNvSpPr/>
          <p:nvPr/>
        </p:nvSpPr>
        <p:spPr>
          <a:xfrm>
            <a:off x="380" y="1142"/>
            <a:ext cx="12192000" cy="416559"/>
          </a:xfrm>
          <a:custGeom>
            <a:rect b="b" l="l" r="r" t="t"/>
            <a:pathLst>
              <a:path extrusionOk="0" h="416559" w="12192000">
                <a:moveTo>
                  <a:pt x="0" y="416051"/>
                </a:moveTo>
                <a:lnTo>
                  <a:pt x="12191619" y="416051"/>
                </a:lnTo>
              </a:path>
              <a:path extrusionOk="0" h="416559" w="12192000">
                <a:moveTo>
                  <a:pt x="12191619" y="0"/>
                </a:moveTo>
                <a:lnTo>
                  <a:pt x="0" y="0"/>
                </a:lnTo>
                <a:lnTo>
                  <a:pt x="0" y="416051"/>
                </a:lnTo>
              </a:path>
            </a:pathLst>
          </a:custGeom>
          <a:noFill/>
          <a:ln cap="flat" cmpd="sng" w="9900">
            <a:solidFill>
              <a:srgbClr val="3B78D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47" name="Google Shape;147;g3306e671409_0_128"/>
          <p:cNvPicPr preferRelativeResize="0"/>
          <p:nvPr/>
        </p:nvPicPr>
        <p:blipFill rotWithShape="1">
          <a:blip r:embed="rId2">
            <a:alphaModFix/>
          </a:blip>
          <a:srcRect b="0" l="0" r="0" t="0"/>
          <a:stretch/>
        </p:blipFill>
        <p:spPr>
          <a:xfrm>
            <a:off x="10383773" y="0"/>
            <a:ext cx="1808224" cy="688848"/>
          </a:xfrm>
          <a:prstGeom prst="rect">
            <a:avLst/>
          </a:prstGeom>
          <a:noFill/>
          <a:ln>
            <a:noFill/>
          </a:ln>
        </p:spPr>
      </p:pic>
      <p:pic>
        <p:nvPicPr>
          <p:cNvPr id="148" name="Google Shape;148;g3306e671409_0_128"/>
          <p:cNvPicPr preferRelativeResize="0"/>
          <p:nvPr/>
        </p:nvPicPr>
        <p:blipFill rotWithShape="1">
          <a:blip r:embed="rId3">
            <a:alphaModFix/>
          </a:blip>
          <a:srcRect b="0" l="0" r="0" t="0"/>
          <a:stretch/>
        </p:blipFill>
        <p:spPr>
          <a:xfrm>
            <a:off x="76200" y="0"/>
            <a:ext cx="503681" cy="46939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bg>
      <p:bgPr>
        <a:blipFill>
          <a:blip r:embed="rId2">
            <a:alphaModFix/>
          </a:blip>
          <a:stretch>
            <a:fillRect/>
          </a:stretch>
        </a:blipFill>
      </p:bgPr>
    </p:bg>
    <p:spTree>
      <p:nvGrpSpPr>
        <p:cNvPr id="149" name="Shape 149"/>
        <p:cNvGrpSpPr/>
        <p:nvPr/>
      </p:nvGrpSpPr>
      <p:grpSpPr>
        <a:xfrm>
          <a:off x="0" y="0"/>
          <a:ext cx="0" cy="0"/>
          <a:chOff x="0" y="0"/>
          <a:chExt cx="0" cy="0"/>
        </a:xfrm>
      </p:grpSpPr>
      <p:sp>
        <p:nvSpPr>
          <p:cNvPr id="150" name="Google Shape;150;g3306e671409_0_138"/>
          <p:cNvSpPr/>
          <p:nvPr/>
        </p:nvSpPr>
        <p:spPr>
          <a:xfrm>
            <a:off x="380" y="1142"/>
            <a:ext cx="12192000" cy="416559"/>
          </a:xfrm>
          <a:custGeom>
            <a:rect b="b" l="l" r="r" t="t"/>
            <a:pathLst>
              <a:path extrusionOk="0" h="416559" w="12192000">
                <a:moveTo>
                  <a:pt x="0" y="416051"/>
                </a:moveTo>
                <a:lnTo>
                  <a:pt x="12191619" y="416051"/>
                </a:lnTo>
                <a:lnTo>
                  <a:pt x="12191619" y="0"/>
                </a:lnTo>
                <a:lnTo>
                  <a:pt x="0" y="0"/>
                </a:lnTo>
                <a:lnTo>
                  <a:pt x="0" y="416051"/>
                </a:lnTo>
                <a:close/>
              </a:path>
            </a:pathLst>
          </a:custGeom>
          <a:solidFill>
            <a:srgbClr val="1154C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1" name="Google Shape;151;g3306e671409_0_138"/>
          <p:cNvSpPr/>
          <p:nvPr/>
        </p:nvSpPr>
        <p:spPr>
          <a:xfrm>
            <a:off x="380" y="1142"/>
            <a:ext cx="12192000" cy="416559"/>
          </a:xfrm>
          <a:custGeom>
            <a:rect b="b" l="l" r="r" t="t"/>
            <a:pathLst>
              <a:path extrusionOk="0" h="416559" w="12192000">
                <a:moveTo>
                  <a:pt x="0" y="416051"/>
                </a:moveTo>
                <a:lnTo>
                  <a:pt x="12191619" y="416051"/>
                </a:lnTo>
              </a:path>
              <a:path extrusionOk="0" h="416559" w="12192000">
                <a:moveTo>
                  <a:pt x="12191619" y="0"/>
                </a:moveTo>
                <a:lnTo>
                  <a:pt x="0" y="0"/>
                </a:lnTo>
                <a:lnTo>
                  <a:pt x="0" y="416051"/>
                </a:lnTo>
              </a:path>
            </a:pathLst>
          </a:custGeom>
          <a:noFill/>
          <a:ln cap="flat" cmpd="sng" w="9900">
            <a:solidFill>
              <a:srgbClr val="3B78D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52" name="Google Shape;152;g3306e671409_0_138"/>
          <p:cNvPicPr preferRelativeResize="0"/>
          <p:nvPr/>
        </p:nvPicPr>
        <p:blipFill rotWithShape="1">
          <a:blip r:embed="rId3">
            <a:alphaModFix/>
          </a:blip>
          <a:srcRect b="0" l="0" r="0" t="0"/>
          <a:stretch/>
        </p:blipFill>
        <p:spPr>
          <a:xfrm>
            <a:off x="10383773" y="0"/>
            <a:ext cx="1808224" cy="688848"/>
          </a:xfrm>
          <a:prstGeom prst="rect">
            <a:avLst/>
          </a:prstGeom>
          <a:noFill/>
          <a:ln>
            <a:noFill/>
          </a:ln>
        </p:spPr>
      </p:pic>
      <p:pic>
        <p:nvPicPr>
          <p:cNvPr id="153" name="Google Shape;153;g3306e671409_0_138"/>
          <p:cNvPicPr preferRelativeResize="0"/>
          <p:nvPr/>
        </p:nvPicPr>
        <p:blipFill rotWithShape="1">
          <a:blip r:embed="rId4">
            <a:alphaModFix/>
          </a:blip>
          <a:srcRect b="0" l="0" r="0" t="0"/>
          <a:stretch/>
        </p:blipFill>
        <p:spPr>
          <a:xfrm>
            <a:off x="76200" y="0"/>
            <a:ext cx="503681" cy="469391"/>
          </a:xfrm>
          <a:prstGeom prst="rect">
            <a:avLst/>
          </a:prstGeom>
          <a:noFill/>
          <a:ln>
            <a:noFill/>
          </a:ln>
        </p:spPr>
      </p:pic>
      <p:sp>
        <p:nvSpPr>
          <p:cNvPr id="154" name="Google Shape;154;g3306e671409_0_138"/>
          <p:cNvSpPr txBox="1"/>
          <p:nvPr>
            <p:ph type="title"/>
          </p:nvPr>
        </p:nvSpPr>
        <p:spPr>
          <a:xfrm>
            <a:off x="2620771" y="489965"/>
            <a:ext cx="6950400" cy="421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600">
                <a:solidFill>
                  <a:schemeClr val="dk1"/>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g3306e671409_0_138"/>
          <p:cNvSpPr txBox="1"/>
          <p:nvPr>
            <p:ph idx="1" type="body"/>
          </p:nvPr>
        </p:nvSpPr>
        <p:spPr>
          <a:xfrm>
            <a:off x="885190" y="1276603"/>
            <a:ext cx="10421700" cy="3063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1" i="0" sz="1800">
                <a:solidFill>
                  <a:schemeClr val="dk1"/>
                </a:solidFill>
                <a:latin typeface="Arial"/>
                <a:ea typeface="Arial"/>
                <a:cs typeface="Arial"/>
                <a:sym typeface="Aria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56" name="Google Shape;156;g3306e671409_0_138"/>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g3306e671409_0_138"/>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g3306e671409_0_138"/>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 name="Shape 21"/>
        <p:cNvGrpSpPr/>
        <p:nvPr/>
      </p:nvGrpSpPr>
      <p:grpSpPr>
        <a:xfrm>
          <a:off x="0" y="0"/>
          <a:ext cx="0" cy="0"/>
          <a:chOff x="0" y="0"/>
          <a:chExt cx="0" cy="0"/>
        </a:xfrm>
      </p:grpSpPr>
      <p:sp>
        <p:nvSpPr>
          <p:cNvPr id="22" name="Google Shape;22;g19b6217f04f_1_1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g19b6217f04f_1_12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g19b6217f04f_1_12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g19b6217f04f_1_1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59" name="Shape 159"/>
        <p:cNvGrpSpPr/>
        <p:nvPr/>
      </p:nvGrpSpPr>
      <p:grpSpPr>
        <a:xfrm>
          <a:off x="0" y="0"/>
          <a:ext cx="0" cy="0"/>
          <a:chOff x="0" y="0"/>
          <a:chExt cx="0" cy="0"/>
        </a:xfrm>
      </p:grpSpPr>
      <p:sp>
        <p:nvSpPr>
          <p:cNvPr id="160" name="Google Shape;160;g3306e671409_0_148"/>
          <p:cNvSpPr txBox="1"/>
          <p:nvPr>
            <p:ph type="title"/>
          </p:nvPr>
        </p:nvSpPr>
        <p:spPr>
          <a:xfrm>
            <a:off x="2620771" y="489965"/>
            <a:ext cx="6950400" cy="421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600">
                <a:solidFill>
                  <a:schemeClr val="dk1"/>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g3306e671409_0_148"/>
          <p:cNvSpPr txBox="1"/>
          <p:nvPr>
            <p:ph idx="1" type="body"/>
          </p:nvPr>
        </p:nvSpPr>
        <p:spPr>
          <a:xfrm>
            <a:off x="60960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62" name="Google Shape;162;g3306e671409_0_148"/>
          <p:cNvSpPr txBox="1"/>
          <p:nvPr>
            <p:ph idx="2" type="body"/>
          </p:nvPr>
        </p:nvSpPr>
        <p:spPr>
          <a:xfrm>
            <a:off x="627888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63" name="Google Shape;163;g3306e671409_0_148"/>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g3306e671409_0_148"/>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g3306e671409_0_148"/>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66" name="Shape 166"/>
        <p:cNvGrpSpPr/>
        <p:nvPr/>
      </p:nvGrpSpPr>
      <p:grpSpPr>
        <a:xfrm>
          <a:off x="0" y="0"/>
          <a:ext cx="0" cy="0"/>
          <a:chOff x="0" y="0"/>
          <a:chExt cx="0" cy="0"/>
        </a:xfrm>
      </p:grpSpPr>
      <p:sp>
        <p:nvSpPr>
          <p:cNvPr id="167" name="Google Shape;167;g3306e671409_0_155"/>
          <p:cNvSpPr txBox="1"/>
          <p:nvPr>
            <p:ph type="title"/>
          </p:nvPr>
        </p:nvSpPr>
        <p:spPr>
          <a:xfrm>
            <a:off x="2620771" y="489965"/>
            <a:ext cx="6950400" cy="421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600">
                <a:solidFill>
                  <a:schemeClr val="dk1"/>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g3306e671409_0_155"/>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g3306e671409_0_155"/>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g3306e671409_0_155"/>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blipFill>
          <a:blip r:embed="rId2">
            <a:alphaModFix/>
          </a:blip>
          <a:stretch>
            <a:fillRect/>
          </a:stretch>
        </a:blipFill>
      </p:bgPr>
    </p:bg>
    <p:spTree>
      <p:nvGrpSpPr>
        <p:cNvPr id="171" name="Shape 171"/>
        <p:cNvGrpSpPr/>
        <p:nvPr/>
      </p:nvGrpSpPr>
      <p:grpSpPr>
        <a:xfrm>
          <a:off x="0" y="0"/>
          <a:ext cx="0" cy="0"/>
          <a:chOff x="0" y="0"/>
          <a:chExt cx="0" cy="0"/>
        </a:xfrm>
      </p:grpSpPr>
      <p:pic>
        <p:nvPicPr>
          <p:cNvPr id="172" name="Google Shape;172;g3306e671409_0_16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73" name="Google Shape;173;g3306e671409_0_160"/>
          <p:cNvSpPr/>
          <p:nvPr/>
        </p:nvSpPr>
        <p:spPr>
          <a:xfrm>
            <a:off x="0" y="0"/>
            <a:ext cx="3299460" cy="6858000"/>
          </a:xfrm>
          <a:custGeom>
            <a:rect b="b" l="l" r="r" t="t"/>
            <a:pathLst>
              <a:path extrusionOk="0" h="6858000" w="3299460">
                <a:moveTo>
                  <a:pt x="3299460" y="0"/>
                </a:moveTo>
                <a:lnTo>
                  <a:pt x="0" y="0"/>
                </a:lnTo>
                <a:lnTo>
                  <a:pt x="0" y="6858000"/>
                </a:lnTo>
                <a:lnTo>
                  <a:pt x="3299460" y="6858000"/>
                </a:lnTo>
                <a:lnTo>
                  <a:pt x="3299460" y="0"/>
                </a:lnTo>
                <a:close/>
              </a:path>
            </a:pathLst>
          </a:custGeom>
          <a:solidFill>
            <a:srgbClr val="4471C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4" name="Google Shape;174;g3306e671409_0_160"/>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g3306e671409_0_160"/>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g3306e671409_0_160"/>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80" name="Shape 180"/>
        <p:cNvGrpSpPr/>
        <p:nvPr/>
      </p:nvGrpSpPr>
      <p:grpSpPr>
        <a:xfrm>
          <a:off x="0" y="0"/>
          <a:ext cx="0" cy="0"/>
          <a:chOff x="0" y="0"/>
          <a:chExt cx="0" cy="0"/>
        </a:xfrm>
      </p:grpSpPr>
      <p:sp>
        <p:nvSpPr>
          <p:cNvPr id="181" name="Google Shape;181;g3306e671409_0_28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bg>
      <p:bgPr>
        <a:blipFill>
          <a:blip r:embed="rId2">
            <a:alphaModFix/>
          </a:blip>
          <a:stretch>
            <a:fillRect/>
          </a:stretch>
        </a:blipFill>
      </p:bgPr>
    </p:bg>
    <p:spTree>
      <p:nvGrpSpPr>
        <p:cNvPr id="182" name="Shape 182"/>
        <p:cNvGrpSpPr/>
        <p:nvPr/>
      </p:nvGrpSpPr>
      <p:grpSpPr>
        <a:xfrm>
          <a:off x="0" y="0"/>
          <a:ext cx="0" cy="0"/>
          <a:chOff x="0" y="0"/>
          <a:chExt cx="0" cy="0"/>
        </a:xfrm>
      </p:grpSpPr>
      <p:sp>
        <p:nvSpPr>
          <p:cNvPr id="183" name="Google Shape;183;g3306e671409_0_291"/>
          <p:cNvSpPr/>
          <p:nvPr/>
        </p:nvSpPr>
        <p:spPr>
          <a:xfrm>
            <a:off x="380" y="1142"/>
            <a:ext cx="12192000" cy="416559"/>
          </a:xfrm>
          <a:custGeom>
            <a:rect b="b" l="l" r="r" t="t"/>
            <a:pathLst>
              <a:path extrusionOk="0" h="416559" w="12192000">
                <a:moveTo>
                  <a:pt x="0" y="416051"/>
                </a:moveTo>
                <a:lnTo>
                  <a:pt x="12191619" y="416051"/>
                </a:lnTo>
                <a:lnTo>
                  <a:pt x="12191619" y="0"/>
                </a:lnTo>
                <a:lnTo>
                  <a:pt x="0" y="0"/>
                </a:lnTo>
                <a:lnTo>
                  <a:pt x="0" y="416051"/>
                </a:lnTo>
                <a:close/>
              </a:path>
            </a:pathLst>
          </a:custGeom>
          <a:solidFill>
            <a:srgbClr val="1154C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4" name="Google Shape;184;g3306e671409_0_291"/>
          <p:cNvSpPr/>
          <p:nvPr/>
        </p:nvSpPr>
        <p:spPr>
          <a:xfrm>
            <a:off x="380" y="1142"/>
            <a:ext cx="12192000" cy="416559"/>
          </a:xfrm>
          <a:custGeom>
            <a:rect b="b" l="l" r="r" t="t"/>
            <a:pathLst>
              <a:path extrusionOk="0" h="416559" w="12192000">
                <a:moveTo>
                  <a:pt x="0" y="416051"/>
                </a:moveTo>
                <a:lnTo>
                  <a:pt x="12191619" y="416051"/>
                </a:lnTo>
              </a:path>
              <a:path extrusionOk="0" h="416559" w="12192000">
                <a:moveTo>
                  <a:pt x="12191619" y="0"/>
                </a:moveTo>
                <a:lnTo>
                  <a:pt x="0" y="0"/>
                </a:lnTo>
                <a:lnTo>
                  <a:pt x="0" y="416051"/>
                </a:lnTo>
              </a:path>
            </a:pathLst>
          </a:custGeom>
          <a:noFill/>
          <a:ln cap="flat" cmpd="sng" w="9900">
            <a:solidFill>
              <a:srgbClr val="3B78D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85" name="Google Shape;185;g3306e671409_0_291"/>
          <p:cNvPicPr preferRelativeResize="0"/>
          <p:nvPr/>
        </p:nvPicPr>
        <p:blipFill rotWithShape="1">
          <a:blip r:embed="rId3">
            <a:alphaModFix/>
          </a:blip>
          <a:srcRect b="0" l="0" r="0" t="0"/>
          <a:stretch/>
        </p:blipFill>
        <p:spPr>
          <a:xfrm>
            <a:off x="10383773" y="0"/>
            <a:ext cx="1808224" cy="688848"/>
          </a:xfrm>
          <a:prstGeom prst="rect">
            <a:avLst/>
          </a:prstGeom>
          <a:noFill/>
          <a:ln>
            <a:noFill/>
          </a:ln>
        </p:spPr>
      </p:pic>
      <p:pic>
        <p:nvPicPr>
          <p:cNvPr id="186" name="Google Shape;186;g3306e671409_0_291"/>
          <p:cNvPicPr preferRelativeResize="0"/>
          <p:nvPr/>
        </p:nvPicPr>
        <p:blipFill rotWithShape="1">
          <a:blip r:embed="rId4">
            <a:alphaModFix/>
          </a:blip>
          <a:srcRect b="0" l="0" r="0" t="0"/>
          <a:stretch/>
        </p:blipFill>
        <p:spPr>
          <a:xfrm>
            <a:off x="76200" y="0"/>
            <a:ext cx="503681" cy="469391"/>
          </a:xfrm>
          <a:prstGeom prst="rect">
            <a:avLst/>
          </a:prstGeom>
          <a:noFill/>
          <a:ln>
            <a:noFill/>
          </a:ln>
        </p:spPr>
      </p:pic>
      <p:sp>
        <p:nvSpPr>
          <p:cNvPr id="187" name="Google Shape;187;g3306e671409_0_291"/>
          <p:cNvSpPr txBox="1"/>
          <p:nvPr>
            <p:ph idx="1" type="body"/>
          </p:nvPr>
        </p:nvSpPr>
        <p:spPr>
          <a:xfrm>
            <a:off x="885190" y="1276603"/>
            <a:ext cx="10421700" cy="3063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1" i="0" sz="1800">
                <a:solidFill>
                  <a:schemeClr val="dk1"/>
                </a:solidFill>
                <a:latin typeface="Arial"/>
                <a:ea typeface="Arial"/>
                <a:cs typeface="Arial"/>
                <a:sym typeface="Aria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88" name="Google Shape;188;g3306e671409_0_291"/>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9" name="Google Shape;189;g3306e671409_0_291"/>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0" name="Google Shape;190;g3306e671409_0_291"/>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
        <p:nvSpPr>
          <p:cNvPr id="191" name="Google Shape;191;g3306e671409_0_291"/>
          <p:cNvSpPr txBox="1"/>
          <p:nvPr/>
        </p:nvSpPr>
        <p:spPr>
          <a:xfrm>
            <a:off x="9486850" y="5806425"/>
            <a:ext cx="2095500" cy="11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500"/>
              <a:buFont typeface="Arial"/>
              <a:buNone/>
            </a:pPr>
            <a:r>
              <a:rPr b="0" i="0" lang="en-ID" sz="6500" u="none" cap="none" strike="noStrike">
                <a:solidFill>
                  <a:srgbClr val="EFEFEF"/>
                </a:solidFill>
                <a:latin typeface="Impact"/>
                <a:ea typeface="Impact"/>
                <a:cs typeface="Impact"/>
                <a:sym typeface="Impact"/>
              </a:rPr>
              <a:t>VSGA</a:t>
            </a:r>
            <a:endParaRPr b="0" i="0" sz="6500" u="none" cap="none" strike="noStrike">
              <a:solidFill>
                <a:srgbClr val="EFEFEF"/>
              </a:solidFill>
              <a:latin typeface="Impact"/>
              <a:ea typeface="Impact"/>
              <a:cs typeface="Impact"/>
              <a:sym typeface="Impac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2" name="Shape 192"/>
        <p:cNvGrpSpPr/>
        <p:nvPr/>
      </p:nvGrpSpPr>
      <p:grpSpPr>
        <a:xfrm>
          <a:off x="0" y="0"/>
          <a:ext cx="0" cy="0"/>
          <a:chOff x="0" y="0"/>
          <a:chExt cx="0" cy="0"/>
        </a:xfrm>
      </p:grpSpPr>
      <p:sp>
        <p:nvSpPr>
          <p:cNvPr id="193" name="Google Shape;193;g3306e671409_0_301"/>
          <p:cNvSpPr txBox="1"/>
          <p:nvPr>
            <p:ph type="ctrTitle"/>
          </p:nvPr>
        </p:nvSpPr>
        <p:spPr>
          <a:xfrm>
            <a:off x="415611" y="992767"/>
            <a:ext cx="11360700" cy="27369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6900"/>
              <a:buFont typeface="Arial"/>
              <a:buChar char="■"/>
              <a:defRPr b="0" i="0" sz="6900" u="none" cap="none" strike="noStrike">
                <a:solidFill>
                  <a:srgbClr val="000000"/>
                </a:solidFill>
                <a:latin typeface="Arial"/>
                <a:ea typeface="Arial"/>
                <a:cs typeface="Arial"/>
                <a:sym typeface="Arial"/>
              </a:defRPr>
            </a:lvl9pPr>
          </a:lstStyle>
          <a:p/>
        </p:txBody>
      </p:sp>
      <p:sp>
        <p:nvSpPr>
          <p:cNvPr id="194" name="Google Shape;194;g3306e671409_0_301"/>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95" name="Google Shape;195;g3306e671409_0_30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6" name="Shape 196"/>
        <p:cNvGrpSpPr/>
        <p:nvPr/>
      </p:nvGrpSpPr>
      <p:grpSpPr>
        <a:xfrm>
          <a:off x="0" y="0"/>
          <a:ext cx="0" cy="0"/>
          <a:chOff x="0" y="0"/>
          <a:chExt cx="0" cy="0"/>
        </a:xfrm>
      </p:grpSpPr>
      <p:sp>
        <p:nvSpPr>
          <p:cNvPr id="197" name="Google Shape;197;g3306e671409_0_305"/>
          <p:cNvSpPr txBox="1"/>
          <p:nvPr>
            <p:ph type="title"/>
          </p:nvPr>
        </p:nvSpPr>
        <p:spPr>
          <a:xfrm>
            <a:off x="415600" y="2867800"/>
            <a:ext cx="11360700" cy="1122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4800"/>
              <a:buFont typeface="Arial"/>
              <a:buChar char="■"/>
              <a:defRPr b="0" i="0" sz="4800" u="none" cap="none" strike="noStrike">
                <a:solidFill>
                  <a:srgbClr val="000000"/>
                </a:solidFill>
                <a:latin typeface="Arial"/>
                <a:ea typeface="Arial"/>
                <a:cs typeface="Arial"/>
                <a:sym typeface="Arial"/>
              </a:defRPr>
            </a:lvl9pPr>
          </a:lstStyle>
          <a:p/>
        </p:txBody>
      </p:sp>
      <p:sp>
        <p:nvSpPr>
          <p:cNvPr id="198" name="Google Shape;198;g3306e671409_0_30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9" name="Shape 199"/>
        <p:cNvGrpSpPr/>
        <p:nvPr/>
      </p:nvGrpSpPr>
      <p:grpSpPr>
        <a:xfrm>
          <a:off x="0" y="0"/>
          <a:ext cx="0" cy="0"/>
          <a:chOff x="0" y="0"/>
          <a:chExt cx="0" cy="0"/>
        </a:xfrm>
      </p:grpSpPr>
      <p:sp>
        <p:nvSpPr>
          <p:cNvPr id="200" name="Google Shape;200;g3306e671409_0_308"/>
          <p:cNvSpPr txBox="1"/>
          <p:nvPr>
            <p:ph type="title"/>
          </p:nvPr>
        </p:nvSpPr>
        <p:spPr>
          <a:xfrm>
            <a:off x="415600" y="593367"/>
            <a:ext cx="11360700" cy="7635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01" name="Google Shape;201;g3306e671409_0_30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202" name="Google Shape;202;g3306e671409_0_30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3" name="Shape 203"/>
        <p:cNvGrpSpPr/>
        <p:nvPr/>
      </p:nvGrpSpPr>
      <p:grpSpPr>
        <a:xfrm>
          <a:off x="0" y="0"/>
          <a:ext cx="0" cy="0"/>
          <a:chOff x="0" y="0"/>
          <a:chExt cx="0" cy="0"/>
        </a:xfrm>
      </p:grpSpPr>
      <p:sp>
        <p:nvSpPr>
          <p:cNvPr id="204" name="Google Shape;204;g3306e671409_0_312"/>
          <p:cNvSpPr txBox="1"/>
          <p:nvPr>
            <p:ph type="title"/>
          </p:nvPr>
        </p:nvSpPr>
        <p:spPr>
          <a:xfrm>
            <a:off x="415600" y="593367"/>
            <a:ext cx="11360700" cy="7635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05" name="Google Shape;205;g3306e671409_0_312"/>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206" name="Google Shape;206;g3306e671409_0_312"/>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207" name="Google Shape;207;g3306e671409_0_31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8" name="Shape 208"/>
        <p:cNvGrpSpPr/>
        <p:nvPr/>
      </p:nvGrpSpPr>
      <p:grpSpPr>
        <a:xfrm>
          <a:off x="0" y="0"/>
          <a:ext cx="0" cy="0"/>
          <a:chOff x="0" y="0"/>
          <a:chExt cx="0" cy="0"/>
        </a:xfrm>
      </p:grpSpPr>
      <p:sp>
        <p:nvSpPr>
          <p:cNvPr id="209" name="Google Shape;209;g3306e671409_0_317"/>
          <p:cNvSpPr txBox="1"/>
          <p:nvPr>
            <p:ph type="title"/>
          </p:nvPr>
        </p:nvSpPr>
        <p:spPr>
          <a:xfrm>
            <a:off x="415600" y="593367"/>
            <a:ext cx="11360700" cy="7635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210" name="Google Shape;210;g3306e671409_0_31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g19b6217f04f_1_1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g19b6217f04f_1_13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g19b6217f04f_1_1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g19b6217f04f_1_1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19b6217f04f_1_1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1" name="Shape 211"/>
        <p:cNvGrpSpPr/>
        <p:nvPr/>
      </p:nvGrpSpPr>
      <p:grpSpPr>
        <a:xfrm>
          <a:off x="0" y="0"/>
          <a:ext cx="0" cy="0"/>
          <a:chOff x="0" y="0"/>
          <a:chExt cx="0" cy="0"/>
        </a:xfrm>
      </p:grpSpPr>
      <p:sp>
        <p:nvSpPr>
          <p:cNvPr id="212" name="Google Shape;212;g3306e671409_0_320"/>
          <p:cNvSpPr txBox="1"/>
          <p:nvPr>
            <p:ph type="title"/>
          </p:nvPr>
        </p:nvSpPr>
        <p:spPr>
          <a:xfrm>
            <a:off x="415600" y="740800"/>
            <a:ext cx="3744000" cy="10077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9pPr>
          </a:lstStyle>
          <a:p/>
        </p:txBody>
      </p:sp>
      <p:sp>
        <p:nvSpPr>
          <p:cNvPr id="213" name="Google Shape;213;g3306e671409_0_320"/>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214" name="Google Shape;214;g3306e671409_0_32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5" name="Shape 215"/>
        <p:cNvGrpSpPr/>
        <p:nvPr/>
      </p:nvGrpSpPr>
      <p:grpSpPr>
        <a:xfrm>
          <a:off x="0" y="0"/>
          <a:ext cx="0" cy="0"/>
          <a:chOff x="0" y="0"/>
          <a:chExt cx="0" cy="0"/>
        </a:xfrm>
      </p:grpSpPr>
      <p:sp>
        <p:nvSpPr>
          <p:cNvPr id="216" name="Google Shape;216;g3306e671409_0_324"/>
          <p:cNvSpPr txBox="1"/>
          <p:nvPr>
            <p:ph type="title"/>
          </p:nvPr>
        </p:nvSpPr>
        <p:spPr>
          <a:xfrm>
            <a:off x="653667" y="600200"/>
            <a:ext cx="8490300" cy="545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6400"/>
              <a:buFont typeface="Arial"/>
              <a:buChar char="■"/>
              <a:defRPr b="0" i="0" sz="6400" u="none" cap="none" strike="noStrike">
                <a:solidFill>
                  <a:srgbClr val="000000"/>
                </a:solidFill>
                <a:latin typeface="Arial"/>
                <a:ea typeface="Arial"/>
                <a:cs typeface="Arial"/>
                <a:sym typeface="Arial"/>
              </a:defRPr>
            </a:lvl9pPr>
          </a:lstStyle>
          <a:p/>
        </p:txBody>
      </p:sp>
      <p:sp>
        <p:nvSpPr>
          <p:cNvPr id="217" name="Google Shape;217;g3306e671409_0_32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8" name="Shape 218"/>
        <p:cNvGrpSpPr/>
        <p:nvPr/>
      </p:nvGrpSpPr>
      <p:grpSpPr>
        <a:xfrm>
          <a:off x="0" y="0"/>
          <a:ext cx="0" cy="0"/>
          <a:chOff x="0" y="0"/>
          <a:chExt cx="0" cy="0"/>
        </a:xfrm>
      </p:grpSpPr>
      <p:sp>
        <p:nvSpPr>
          <p:cNvPr id="219" name="Google Shape;219;g3306e671409_0_327"/>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g3306e671409_0_327"/>
          <p:cNvSpPr txBox="1"/>
          <p:nvPr>
            <p:ph type="title"/>
          </p:nvPr>
        </p:nvSpPr>
        <p:spPr>
          <a:xfrm>
            <a:off x="354000" y="1644233"/>
            <a:ext cx="5393700" cy="19764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5600"/>
              <a:buFont typeface="Arial"/>
              <a:buChar char="■"/>
              <a:defRPr b="0" i="0" sz="5600" u="none" cap="none" strike="noStrike">
                <a:solidFill>
                  <a:srgbClr val="000000"/>
                </a:solidFill>
                <a:latin typeface="Arial"/>
                <a:ea typeface="Arial"/>
                <a:cs typeface="Arial"/>
                <a:sym typeface="Arial"/>
              </a:defRPr>
            </a:lvl9pPr>
          </a:lstStyle>
          <a:p/>
        </p:txBody>
      </p:sp>
      <p:sp>
        <p:nvSpPr>
          <p:cNvPr id="221" name="Google Shape;221;g3306e671409_0_327"/>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22" name="Google Shape;222;g3306e671409_0_327"/>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223" name="Google Shape;223;g3306e671409_0_32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4" name="Shape 224"/>
        <p:cNvGrpSpPr/>
        <p:nvPr/>
      </p:nvGrpSpPr>
      <p:grpSpPr>
        <a:xfrm>
          <a:off x="0" y="0"/>
          <a:ext cx="0" cy="0"/>
          <a:chOff x="0" y="0"/>
          <a:chExt cx="0" cy="0"/>
        </a:xfrm>
      </p:grpSpPr>
      <p:sp>
        <p:nvSpPr>
          <p:cNvPr id="225" name="Google Shape;225;g3306e671409_0_333"/>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226" name="Google Shape;226;g3306e671409_0_33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7" name="Shape 227"/>
        <p:cNvGrpSpPr/>
        <p:nvPr/>
      </p:nvGrpSpPr>
      <p:grpSpPr>
        <a:xfrm>
          <a:off x="0" y="0"/>
          <a:ext cx="0" cy="0"/>
          <a:chOff x="0" y="0"/>
          <a:chExt cx="0" cy="0"/>
        </a:xfrm>
      </p:grpSpPr>
      <p:sp>
        <p:nvSpPr>
          <p:cNvPr id="228" name="Google Shape;228;g3306e671409_0_336"/>
          <p:cNvSpPr txBox="1"/>
          <p:nvPr>
            <p:ph hasCustomPrompt="1" type="title"/>
          </p:nvPr>
        </p:nvSpPr>
        <p:spPr>
          <a:xfrm>
            <a:off x="415600" y="1474833"/>
            <a:ext cx="11360700" cy="26181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1pPr>
            <a:lvl2pPr lvl="1" marR="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16000"/>
              <a:buFont typeface="Arial"/>
              <a:buChar char="■"/>
              <a:defRPr b="0" i="0" sz="16000" u="none" cap="none" strike="noStrike">
                <a:solidFill>
                  <a:srgbClr val="000000"/>
                </a:solidFill>
                <a:latin typeface="Arial"/>
                <a:ea typeface="Arial"/>
                <a:cs typeface="Arial"/>
                <a:sym typeface="Arial"/>
              </a:defRPr>
            </a:lvl9pPr>
          </a:lstStyle>
          <a:p>
            <a:r>
              <a:t>xx%</a:t>
            </a:r>
          </a:p>
        </p:txBody>
      </p:sp>
      <p:sp>
        <p:nvSpPr>
          <p:cNvPr id="229" name="Google Shape;229;g3306e671409_0_336"/>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230" name="Google Shape;230;g3306e671409_0_33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1" name="Shape 231"/>
        <p:cNvGrpSpPr/>
        <p:nvPr/>
      </p:nvGrpSpPr>
      <p:grpSpPr>
        <a:xfrm>
          <a:off x="0" y="0"/>
          <a:ext cx="0" cy="0"/>
          <a:chOff x="0" y="0"/>
          <a:chExt cx="0" cy="0"/>
        </a:xfrm>
      </p:grpSpPr>
      <p:sp>
        <p:nvSpPr>
          <p:cNvPr id="232" name="Google Shape;232;g3306e671409_0_34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g19b6217f04f_1_140"/>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g19b6217f04f_1_140"/>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g19b6217f04f_1_1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g19b6217f04f_1_1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g19b6217f04f_1_1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g19b6217f04f_1_14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g19b6217f04f_1_146"/>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g19b6217f04f_1_146"/>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g19b6217f04f_1_14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g19b6217f04f_1_14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19b6217f04f_1_1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g19b6217f04f_1_153"/>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g19b6217f04f_1_153"/>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g19b6217f04f_1_153"/>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g19b6217f04f_1_153"/>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g19b6217f04f_1_153"/>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g19b6217f04f_1_15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g19b6217f04f_1_15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g19b6217f04f_1_15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g19b6217f04f_1_16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g19b6217f04f_1_16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g19b6217f04f_1_16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g19b6217f04f_1_16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19b6217f04f_1_166"/>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g19b6217f04f_1_166"/>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g19b6217f04f_1_16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g19b6217f04f_1_16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g19b6217f04f_1_16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g19b6217f04f_1_17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g19b6217f04f_1_173"/>
          <p:cNvSpPr/>
          <p:nvPr>
            <p:ph idx="2" type="pic"/>
          </p:nvPr>
        </p:nvSpPr>
        <p:spPr>
          <a:xfrm>
            <a:off x="5183188" y="987425"/>
            <a:ext cx="6172200" cy="4873500"/>
          </a:xfrm>
          <a:prstGeom prst="rect">
            <a:avLst/>
          </a:prstGeom>
          <a:noFill/>
          <a:ln>
            <a:noFill/>
          </a:ln>
        </p:spPr>
      </p:sp>
      <p:sp>
        <p:nvSpPr>
          <p:cNvPr id="68" name="Google Shape;68;g19b6217f04f_1_173"/>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g19b6217f04f_1_17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g19b6217f04f_1_17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g19b6217f04f_1_17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D"/>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2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slideLayout" Target="../slideLayouts/slideLayout18.xml"/><Relationship Id="rId9" Type="http://schemas.openxmlformats.org/officeDocument/2006/relationships/theme" Target="../theme/theme5.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 Type="http://schemas.openxmlformats.org/officeDocument/2006/relationships/image" Target="../media/image27.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5" Type="http://schemas.openxmlformats.org/officeDocument/2006/relationships/theme" Target="../theme/theme2.xml"/><Relationship Id="rId14" Type="http://schemas.openxmlformats.org/officeDocument/2006/relationships/slideLayout" Target="../slideLayouts/slideLayout3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g19b6217f04f_1_1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g19b6217f04f_1_11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g19b6217f04f_1_1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g19b6217f04f_1_1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g19b6217f04f_1_1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D"/>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4" name="Shape 84"/>
        <p:cNvGrpSpPr/>
        <p:nvPr/>
      </p:nvGrpSpPr>
      <p:grpSpPr>
        <a:xfrm>
          <a:off x="0" y="0"/>
          <a:ext cx="0" cy="0"/>
          <a:chOff x="0" y="0"/>
          <a:chExt cx="0" cy="0"/>
        </a:xfrm>
      </p:grpSpPr>
      <p:sp>
        <p:nvSpPr>
          <p:cNvPr id="85" name="Google Shape;85;g208eaab5805_0_109"/>
          <p:cNvSpPr txBox="1"/>
          <p:nvPr>
            <p:ph type="title"/>
          </p:nvPr>
        </p:nvSpPr>
        <p:spPr>
          <a:xfrm>
            <a:off x="2620771" y="489965"/>
            <a:ext cx="6950400" cy="4215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1" i="0" sz="26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g208eaab5805_0_109"/>
          <p:cNvSpPr txBox="1"/>
          <p:nvPr>
            <p:ph idx="1" type="body"/>
          </p:nvPr>
        </p:nvSpPr>
        <p:spPr>
          <a:xfrm>
            <a:off x="885190" y="1276603"/>
            <a:ext cx="10421700" cy="30633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1" i="0" sz="18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87" name="Google Shape;87;g208eaab5805_0_109"/>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8" name="Google Shape;88;g208eaab5805_0_109"/>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9" name="Google Shape;89;g208eaab5805_0_109"/>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9" name="Shape 129"/>
        <p:cNvGrpSpPr/>
        <p:nvPr/>
      </p:nvGrpSpPr>
      <p:grpSpPr>
        <a:xfrm>
          <a:off x="0" y="0"/>
          <a:ext cx="0" cy="0"/>
          <a:chOff x="0" y="0"/>
          <a:chExt cx="0" cy="0"/>
        </a:xfrm>
      </p:grpSpPr>
      <p:sp>
        <p:nvSpPr>
          <p:cNvPr id="130" name="Google Shape;130;g3306e671409_0_118"/>
          <p:cNvSpPr txBox="1"/>
          <p:nvPr>
            <p:ph type="title"/>
          </p:nvPr>
        </p:nvSpPr>
        <p:spPr>
          <a:xfrm>
            <a:off x="2620771" y="489965"/>
            <a:ext cx="6950400" cy="4215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1400"/>
              <a:buFont typeface="Arial"/>
              <a:buNone/>
              <a:defRPr b="1" i="0" sz="2600" u="none" cap="none" strike="noStrike">
                <a:solidFill>
                  <a:schemeClr val="dk1"/>
                </a:solidFill>
                <a:latin typeface="Tahoma"/>
                <a:ea typeface="Tahoma"/>
                <a:cs typeface="Tahoma"/>
                <a:sym typeface="Tahoma"/>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1" name="Google Shape;131;g3306e671409_0_118"/>
          <p:cNvSpPr txBox="1"/>
          <p:nvPr>
            <p:ph idx="1" type="body"/>
          </p:nvPr>
        </p:nvSpPr>
        <p:spPr>
          <a:xfrm>
            <a:off x="885190" y="1276603"/>
            <a:ext cx="10421700" cy="3063300"/>
          </a:xfrm>
          <a:prstGeom prst="rect">
            <a:avLst/>
          </a:prstGeom>
          <a:noFill/>
          <a:ln>
            <a:noFill/>
          </a:ln>
        </p:spPr>
        <p:txBody>
          <a:bodyPr anchorCtr="0" anchor="t" bIns="0" lIns="0" spcFirstLastPara="1" rIns="0" wrap="square" tIns="0">
            <a:spAutoFit/>
          </a:bodyPr>
          <a:lstStyle>
            <a:lvl1pPr indent="-228600" lvl="0" marL="457200" marR="0" algn="l">
              <a:lnSpc>
                <a:spcPct val="100000"/>
              </a:lnSpc>
              <a:spcBef>
                <a:spcPts val="0"/>
              </a:spcBef>
              <a:spcAft>
                <a:spcPts val="0"/>
              </a:spcAft>
              <a:buClr>
                <a:srgbClr val="000000"/>
              </a:buClr>
              <a:buSzPts val="1400"/>
              <a:buFont typeface="Arial"/>
              <a:buNone/>
              <a:defRPr b="1" i="0" sz="1800" u="none" cap="none" strike="noStrike">
                <a:solidFill>
                  <a:schemeClr val="dk1"/>
                </a:solidFill>
                <a:latin typeface="Arial"/>
                <a:ea typeface="Arial"/>
                <a:cs typeface="Arial"/>
                <a:sym typeface="Arial"/>
              </a:defRPr>
            </a:lvl1pPr>
            <a:lvl2pPr indent="-228600" lvl="1" marL="9144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132" name="Google Shape;132;g3306e671409_0_118"/>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3" name="Google Shape;133;g3306e671409_0_118"/>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4" name="Google Shape;134;g3306e671409_0_118"/>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sz="1400">
              <a:solidFill>
                <a:srgbClr val="000000"/>
              </a:solidFill>
            </a:endParaRPr>
          </a:p>
        </p:txBody>
      </p:sp>
      <p:sp>
        <p:nvSpPr>
          <p:cNvPr id="135" name="Google Shape;135;g3306e671409_0_118"/>
          <p:cNvSpPr/>
          <p:nvPr/>
        </p:nvSpPr>
        <p:spPr>
          <a:xfrm>
            <a:off x="380" y="1142"/>
            <a:ext cx="12192000" cy="416559"/>
          </a:xfrm>
          <a:custGeom>
            <a:rect b="b" l="l" r="r" t="t"/>
            <a:pathLst>
              <a:path extrusionOk="0" h="416559" w="12192000">
                <a:moveTo>
                  <a:pt x="0" y="416051"/>
                </a:moveTo>
                <a:lnTo>
                  <a:pt x="12191619" y="416051"/>
                </a:lnTo>
                <a:lnTo>
                  <a:pt x="12191619" y="0"/>
                </a:lnTo>
                <a:lnTo>
                  <a:pt x="0" y="0"/>
                </a:lnTo>
                <a:lnTo>
                  <a:pt x="0" y="416051"/>
                </a:lnTo>
                <a:close/>
              </a:path>
            </a:pathLst>
          </a:custGeom>
          <a:solidFill>
            <a:srgbClr val="1154C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6" name="Google Shape;136;g3306e671409_0_118"/>
          <p:cNvSpPr/>
          <p:nvPr/>
        </p:nvSpPr>
        <p:spPr>
          <a:xfrm>
            <a:off x="380" y="1142"/>
            <a:ext cx="12192000" cy="416559"/>
          </a:xfrm>
          <a:custGeom>
            <a:rect b="b" l="l" r="r" t="t"/>
            <a:pathLst>
              <a:path extrusionOk="0" h="416559" w="12192000">
                <a:moveTo>
                  <a:pt x="0" y="416051"/>
                </a:moveTo>
                <a:lnTo>
                  <a:pt x="12191619" y="416051"/>
                </a:lnTo>
              </a:path>
              <a:path extrusionOk="0" h="416559" w="12192000">
                <a:moveTo>
                  <a:pt x="12191619" y="0"/>
                </a:moveTo>
                <a:lnTo>
                  <a:pt x="0" y="0"/>
                </a:lnTo>
                <a:lnTo>
                  <a:pt x="0" y="416051"/>
                </a:lnTo>
              </a:path>
            </a:pathLst>
          </a:custGeom>
          <a:noFill/>
          <a:ln cap="flat" cmpd="sng" w="9900">
            <a:solidFill>
              <a:srgbClr val="3B78D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37" name="Google Shape;137;g3306e671409_0_118"/>
          <p:cNvPicPr preferRelativeResize="0"/>
          <p:nvPr/>
        </p:nvPicPr>
        <p:blipFill rotWithShape="1">
          <a:blip r:embed="rId2">
            <a:alphaModFix/>
          </a:blip>
          <a:srcRect b="0" l="0" r="0" t="0"/>
          <a:stretch/>
        </p:blipFill>
        <p:spPr>
          <a:xfrm>
            <a:off x="10383773" y="0"/>
            <a:ext cx="1808224" cy="688848"/>
          </a:xfrm>
          <a:prstGeom prst="rect">
            <a:avLst/>
          </a:prstGeom>
          <a:noFill/>
          <a:ln>
            <a:noFill/>
          </a:ln>
        </p:spPr>
      </p:pic>
      <p:pic>
        <p:nvPicPr>
          <p:cNvPr id="138" name="Google Shape;138;g3306e671409_0_118"/>
          <p:cNvPicPr preferRelativeResize="0"/>
          <p:nvPr/>
        </p:nvPicPr>
        <p:blipFill rotWithShape="1">
          <a:blip r:embed="rId3">
            <a:alphaModFix/>
          </a:blip>
          <a:srcRect b="0" l="0" r="0" t="0"/>
          <a:stretch/>
        </p:blipFill>
        <p:spPr>
          <a:xfrm>
            <a:off x="76200" y="0"/>
            <a:ext cx="503681" cy="46939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8" r:id="rId4"/>
    <p:sldLayoutId id="2147483669" r:id="rId5"/>
    <p:sldLayoutId id="2147483670" r:id="rId6"/>
    <p:sldLayoutId id="2147483671" r:id="rId7"/>
    <p:sldLayoutId id="2147483672"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77" name="Shape 177"/>
        <p:cNvGrpSpPr/>
        <p:nvPr/>
      </p:nvGrpSpPr>
      <p:grpSpPr>
        <a:xfrm>
          <a:off x="0" y="0"/>
          <a:ext cx="0" cy="0"/>
          <a:chOff x="0" y="0"/>
          <a:chExt cx="0" cy="0"/>
        </a:xfrm>
      </p:grpSpPr>
      <p:sp>
        <p:nvSpPr>
          <p:cNvPr id="178" name="Google Shape;178;g3306e671409_0_28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79" name="Google Shape;179;g3306e671409_0_28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ID"/>
              <a:t>‹#›</a:t>
            </a:fld>
            <a:endParaRPr/>
          </a:p>
        </p:txBody>
      </p:sp>
    </p:spTree>
  </p:cSld>
  <p:clrMap accent1="accent1" accent2="accent2" accent3="accent3" accent4="accent4" accent5="accent5" accent6="accent6" bg1="lt1" bg2="dk2" tx1="dk1" tx2="lt2" folHlink="folHlink" hlink="hlink"/>
  <p:sldLayoutIdLst>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24.png"/><Relationship Id="rId8"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25.jpg"/><Relationship Id="rId8"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26.png"/><Relationship Id="rId8"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55.png"/><Relationship Id="rId8"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32.png"/><Relationship Id="rId8"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30.png"/><Relationship Id="rId8"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28.jpg"/><Relationship Id="rId8"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35.png"/><Relationship Id="rId8"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47.png"/><Relationship Id="rId8"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36.png"/><Relationship Id="rId8"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31.png"/><Relationship Id="rId8"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38.png"/><Relationship Id="rId8"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29.png"/><Relationship Id="rId8"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51.png"/><Relationship Id="rId8"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33.png"/><Relationship Id="rId8"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43.png"/><Relationship Id="rId8"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39.png"/><Relationship Id="rId8"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34.png"/><Relationship Id="rId8"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37.png"/><Relationship Id="rId8"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46.png"/><Relationship Id="rId8"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53.png"/><Relationship Id="rId8"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50.png"/><Relationship Id="rId8"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45.png"/><Relationship Id="rId8"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54.png"/><Relationship Id="rId8" Type="http://schemas.openxmlformats.org/officeDocument/2006/relationships/image" Target="../media/image10.png"/></Relationships>
</file>

<file path=ppt/slides/_rels/slide38.xml.rels><?xml version="1.0" encoding="UTF-8" standalone="yes"?><Relationships xmlns="http://schemas.openxmlformats.org/package/2006/relationships"><Relationship Id="rId11" Type="http://schemas.openxmlformats.org/officeDocument/2006/relationships/hyperlink" Target="https://webflow.com/pricing" TargetMode="External"/><Relationship Id="rId10" Type="http://schemas.openxmlformats.org/officeDocument/2006/relationships/hyperlink" Target="https://www.figma.com/downloads/" TargetMode="External"/><Relationship Id="rId13" Type="http://schemas.openxmlformats.org/officeDocument/2006/relationships/image" Target="../media/image10.png"/><Relationship Id="rId12"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hyperlink" Target="https://www.sketch.com/pricing/" TargetMode="External"/><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hyperlink" Target="https://mockflow.com/desktop" TargetMode="External"/><Relationship Id="rId8" Type="http://schemas.openxmlformats.org/officeDocument/2006/relationships/hyperlink" Target="https://balsamiq.com/buy/#cloud" TargetMode="External"/></Relationships>
</file>

<file path=ppt/slides/_rels/slide39.xml.rels><?xml version="1.0" encoding="UTF-8" standalone="yes"?><Relationships xmlns="http://schemas.openxmlformats.org/package/2006/relationships"><Relationship Id="rId11" Type="http://schemas.openxmlformats.org/officeDocument/2006/relationships/hyperlink" Target="https://www.halo-lab.com/blog/how-contrast-works-in-user-experience-design" TargetMode="External"/><Relationship Id="rId10" Type="http://schemas.openxmlformats.org/officeDocument/2006/relationships/hyperlink" Target="https://uxmisfit.com/2019/04/23/ui-design-in-practice-gestalt-principles" TargetMode="External"/><Relationship Id="rId13" Type="http://schemas.openxmlformats.org/officeDocument/2006/relationships/image" Target="../media/image10.png"/><Relationship Id="rId12" Type="http://schemas.openxmlformats.org/officeDocument/2006/relationships/hyperlink" Target="https://ids.ac.id/kombinasi-warna-web-yang-menarik/" TargetMode="External"/><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hyperlink" Target="https://flexdesignux.wordpress.com/2019/05/17/apa-itu-wireframing/" TargetMode="External"/><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hyperlink" Target="https://thecyphersagency.com/user-interface-ui-design-and-methodology/" TargetMode="External"/><Relationship Id="rId8" Type="http://schemas.openxmlformats.org/officeDocument/2006/relationships/hyperlink" Target="https://accurate.id/teknologi/wirefram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image" Target="../media/image40.jpg"/><Relationship Id="rId4" Type="http://schemas.openxmlformats.org/officeDocument/2006/relationships/image" Target="../media/image8.png"/><Relationship Id="rId5" Type="http://schemas.openxmlformats.org/officeDocument/2006/relationships/image" Target="../media/image41.png"/><Relationship Id="rId6"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21.png"/><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23.jp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22.jpg"/><Relationship Id="rId8"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g3306e671409_0_88"/>
          <p:cNvPicPr preferRelativeResize="0"/>
          <p:nvPr/>
        </p:nvPicPr>
        <p:blipFill>
          <a:blip r:embed="rId3">
            <a:alphaModFix/>
          </a:blip>
          <a:stretch>
            <a:fillRect/>
          </a:stretch>
        </p:blipFill>
        <p:spPr>
          <a:xfrm>
            <a:off x="0" y="5953"/>
            <a:ext cx="12192000" cy="6846094"/>
          </a:xfrm>
          <a:prstGeom prst="rect">
            <a:avLst/>
          </a:prstGeom>
          <a:noFill/>
          <a:ln>
            <a:noFill/>
          </a:ln>
        </p:spPr>
      </p:pic>
      <p:pic>
        <p:nvPicPr>
          <p:cNvPr id="238" name="Google Shape;238;g3306e671409_0_88"/>
          <p:cNvPicPr preferRelativeResize="0"/>
          <p:nvPr/>
        </p:nvPicPr>
        <p:blipFill rotWithShape="1">
          <a:blip r:embed="rId4">
            <a:alphaModFix/>
          </a:blip>
          <a:srcRect b="37202" l="6154" r="5917" t="32938"/>
          <a:stretch/>
        </p:blipFill>
        <p:spPr>
          <a:xfrm>
            <a:off x="9250550" y="695250"/>
            <a:ext cx="2135224" cy="363576"/>
          </a:xfrm>
          <a:prstGeom prst="rect">
            <a:avLst/>
          </a:prstGeom>
          <a:noFill/>
          <a:ln>
            <a:noFill/>
          </a:ln>
        </p:spPr>
      </p:pic>
      <p:pic>
        <p:nvPicPr>
          <p:cNvPr id="239" name="Google Shape;239;g3306e671409_0_88"/>
          <p:cNvPicPr preferRelativeResize="0"/>
          <p:nvPr/>
        </p:nvPicPr>
        <p:blipFill rotWithShape="1">
          <a:blip r:embed="rId5">
            <a:alphaModFix/>
          </a:blip>
          <a:srcRect b="0" l="0" r="0" t="0"/>
          <a:stretch/>
        </p:blipFill>
        <p:spPr>
          <a:xfrm>
            <a:off x="1295687" y="-38437"/>
            <a:ext cx="1561766" cy="1579314"/>
          </a:xfrm>
          <a:prstGeom prst="rect">
            <a:avLst/>
          </a:prstGeom>
          <a:noFill/>
          <a:ln>
            <a:noFill/>
          </a:ln>
        </p:spPr>
      </p:pic>
      <p:pic>
        <p:nvPicPr>
          <p:cNvPr id="240" name="Google Shape;240;g3306e671409_0_88"/>
          <p:cNvPicPr preferRelativeResize="0"/>
          <p:nvPr/>
        </p:nvPicPr>
        <p:blipFill rotWithShape="1">
          <a:blip r:embed="rId6">
            <a:alphaModFix/>
          </a:blip>
          <a:srcRect b="17296" l="21302" r="25092" t="14924"/>
          <a:stretch/>
        </p:blipFill>
        <p:spPr>
          <a:xfrm>
            <a:off x="576700" y="353399"/>
            <a:ext cx="890025" cy="795651"/>
          </a:xfrm>
          <a:prstGeom prst="rect">
            <a:avLst/>
          </a:prstGeom>
          <a:noFill/>
          <a:ln>
            <a:noFill/>
          </a:ln>
        </p:spPr>
      </p:pic>
      <p:sp>
        <p:nvSpPr>
          <p:cNvPr id="241" name="Google Shape;241;g3306e671409_0_88"/>
          <p:cNvSpPr txBox="1"/>
          <p:nvPr/>
        </p:nvSpPr>
        <p:spPr>
          <a:xfrm>
            <a:off x="459300" y="1803275"/>
            <a:ext cx="11273400" cy="1208100"/>
          </a:xfrm>
          <a:prstGeom prst="rect">
            <a:avLst/>
          </a:prstGeom>
          <a:noFill/>
          <a:ln>
            <a:noFill/>
          </a:ln>
        </p:spPr>
        <p:txBody>
          <a:bodyPr anchorCtr="0" anchor="b" bIns="45700" lIns="91425" spcFirstLastPara="1" rIns="91425" wrap="square" tIns="45700">
            <a:noAutofit/>
          </a:bodyPr>
          <a:lstStyle/>
          <a:p>
            <a:pPr indent="0" lvl="0" marL="0" marR="0" rtl="0" algn="ctr">
              <a:lnSpc>
                <a:spcPct val="110000"/>
              </a:lnSpc>
              <a:spcBef>
                <a:spcPts val="600"/>
              </a:spcBef>
              <a:spcAft>
                <a:spcPts val="0"/>
              </a:spcAft>
              <a:buClr>
                <a:schemeClr val="lt1"/>
              </a:buClr>
              <a:buSzPts val="5400"/>
              <a:buFont typeface="Poppins SemiBold"/>
              <a:buNone/>
            </a:pPr>
            <a:r>
              <a:rPr b="1" i="0" lang="en-ID" sz="3600" u="none" cap="none" strike="noStrike">
                <a:solidFill>
                  <a:schemeClr val="lt1"/>
                </a:solidFill>
                <a:latin typeface="Poppins"/>
                <a:ea typeface="Poppins"/>
                <a:cs typeface="Poppins"/>
                <a:sym typeface="Poppins"/>
              </a:rPr>
              <a:t>PERTEMUAN (2)</a:t>
            </a:r>
            <a:endParaRPr b="1" i="0" sz="3600" u="none" cap="none" strike="noStrike">
              <a:solidFill>
                <a:schemeClr val="lt1"/>
              </a:solidFill>
              <a:latin typeface="Poppins"/>
              <a:ea typeface="Poppins"/>
              <a:cs typeface="Poppins"/>
              <a:sym typeface="Poppins"/>
            </a:endParaRPr>
          </a:p>
          <a:p>
            <a:pPr indent="0" lvl="0" marL="0" marR="0" rtl="0" algn="ctr">
              <a:lnSpc>
                <a:spcPct val="110000"/>
              </a:lnSpc>
              <a:spcBef>
                <a:spcPts val="600"/>
              </a:spcBef>
              <a:spcAft>
                <a:spcPts val="600"/>
              </a:spcAft>
              <a:buClr>
                <a:schemeClr val="lt1"/>
              </a:buClr>
              <a:buSzPts val="5400"/>
              <a:buFont typeface="Poppins SemiBold"/>
              <a:buNone/>
            </a:pPr>
            <a:r>
              <a:rPr b="1" i="0" lang="en-ID" sz="3000" u="none" cap="none" strike="noStrike">
                <a:solidFill>
                  <a:schemeClr val="lt1"/>
                </a:solidFill>
                <a:latin typeface="Poppins"/>
                <a:ea typeface="Poppins"/>
                <a:cs typeface="Poppins"/>
                <a:sym typeface="Poppins"/>
              </a:rPr>
              <a:t>PELATIHAN JWD (Implementasi User Interface)</a:t>
            </a:r>
            <a:endParaRPr b="1" i="0" sz="2400" u="none" cap="none" strike="noStrike">
              <a:solidFill>
                <a:schemeClr val="lt1"/>
              </a:solidFill>
              <a:latin typeface="Poppins"/>
              <a:ea typeface="Poppins"/>
              <a:cs typeface="Poppins"/>
              <a:sym typeface="Poppins"/>
            </a:endParaRPr>
          </a:p>
        </p:txBody>
      </p:sp>
      <p:sp>
        <p:nvSpPr>
          <p:cNvPr id="242" name="Google Shape;242;g3306e671409_0_88"/>
          <p:cNvSpPr txBox="1"/>
          <p:nvPr/>
        </p:nvSpPr>
        <p:spPr>
          <a:xfrm>
            <a:off x="2059658" y="5649081"/>
            <a:ext cx="8072700" cy="500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2800"/>
              <a:buFont typeface="Calibri"/>
              <a:buNone/>
            </a:pPr>
            <a:r>
              <a:rPr b="0" i="0" lang="en-ID" sz="2400" u="none" cap="none" strike="noStrike">
                <a:solidFill>
                  <a:srgbClr val="FFFF00"/>
                </a:solidFill>
                <a:latin typeface="Calibri"/>
                <a:ea typeface="Calibri"/>
                <a:cs typeface="Calibri"/>
                <a:sym typeface="Calibri"/>
              </a:rPr>
              <a:t>(Nama Lokasi/Saluran Daring, Tanggal Penyampaian)</a:t>
            </a:r>
            <a:endParaRPr b="0" i="0" sz="2200" u="none" cap="none" strike="noStrike">
              <a:solidFill>
                <a:srgbClr val="FFFF00"/>
              </a:solidFill>
              <a:latin typeface="Calibri"/>
              <a:ea typeface="Calibri"/>
              <a:cs typeface="Calibri"/>
              <a:sym typeface="Calibri"/>
            </a:endParaRPr>
          </a:p>
        </p:txBody>
      </p:sp>
      <p:sp>
        <p:nvSpPr>
          <p:cNvPr id="243" name="Google Shape;243;g3306e671409_0_88"/>
          <p:cNvSpPr txBox="1"/>
          <p:nvPr/>
        </p:nvSpPr>
        <p:spPr>
          <a:xfrm>
            <a:off x="459300" y="3800225"/>
            <a:ext cx="11273400" cy="636000"/>
          </a:xfrm>
          <a:prstGeom prst="rect">
            <a:avLst/>
          </a:prstGeom>
          <a:noFill/>
          <a:ln>
            <a:noFill/>
          </a:ln>
        </p:spPr>
        <p:txBody>
          <a:bodyPr anchorCtr="0" anchor="b" bIns="45700" lIns="91425" spcFirstLastPara="1" rIns="91425" wrap="square" tIns="45700">
            <a:noAutofit/>
          </a:bodyPr>
          <a:lstStyle/>
          <a:p>
            <a:pPr indent="0" lvl="0" marL="0" marR="0" rtl="0" algn="ctr">
              <a:lnSpc>
                <a:spcPct val="110000"/>
              </a:lnSpc>
              <a:spcBef>
                <a:spcPts val="600"/>
              </a:spcBef>
              <a:spcAft>
                <a:spcPts val="600"/>
              </a:spcAft>
              <a:buClr>
                <a:srgbClr val="000000"/>
              </a:buClr>
              <a:buSzPts val="3000"/>
              <a:buFont typeface="Arial"/>
              <a:buNone/>
            </a:pPr>
            <a:r>
              <a:rPr b="1" i="0" lang="en-ID" sz="3000" u="none" cap="none" strike="noStrike">
                <a:solidFill>
                  <a:schemeClr val="lt1"/>
                </a:solidFill>
                <a:latin typeface="Poppins"/>
                <a:ea typeface="Poppins"/>
                <a:cs typeface="Poppins"/>
                <a:sym typeface="Poppins"/>
              </a:rPr>
              <a:t>(</a:t>
            </a:r>
            <a:r>
              <a:rPr b="1" i="0" lang="en-ID" sz="3200" u="none" cap="none" strike="noStrike">
                <a:solidFill>
                  <a:schemeClr val="lt1"/>
                </a:solidFill>
                <a:latin typeface="Arial"/>
                <a:ea typeface="Arial"/>
                <a:cs typeface="Arial"/>
                <a:sym typeface="Arial"/>
              </a:rPr>
              <a:t>Mengidentifikasi Rancangan User Interface</a:t>
            </a:r>
            <a:r>
              <a:rPr b="1" i="0" lang="en-ID" sz="3000" u="none" cap="none" strike="noStrike">
                <a:solidFill>
                  <a:schemeClr val="lt1"/>
                </a:solidFill>
                <a:latin typeface="Poppins"/>
                <a:ea typeface="Poppins"/>
                <a:cs typeface="Poppins"/>
                <a:sym typeface="Poppins"/>
              </a:rPr>
              <a:t>)</a:t>
            </a:r>
            <a:endParaRPr b="1" i="0" sz="2400" u="none" cap="none" strike="noStrike">
              <a:solidFill>
                <a:schemeClr val="lt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53" name="Shape 353"/>
        <p:cNvGrpSpPr/>
        <p:nvPr/>
      </p:nvGrpSpPr>
      <p:grpSpPr>
        <a:xfrm>
          <a:off x="0" y="0"/>
          <a:ext cx="0" cy="0"/>
          <a:chOff x="0" y="0"/>
          <a:chExt cx="0" cy="0"/>
        </a:xfrm>
      </p:grpSpPr>
      <p:sp>
        <p:nvSpPr>
          <p:cNvPr id="354" name="Google Shape;354;p3"/>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355" name="Google Shape;355;p3"/>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356" name="Google Shape;356;p3"/>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357" name="Google Shape;357;p3"/>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358" name="Google Shape;358;p3"/>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Outline Dokumen Spesifikasi Desain UI</a:t>
            </a:r>
            <a:endParaRPr b="1" i="0" sz="2600" u="none" cap="none" strike="noStrike">
              <a:solidFill>
                <a:schemeClr val="dk1"/>
              </a:solidFill>
              <a:latin typeface="Poppins"/>
              <a:ea typeface="Poppins"/>
              <a:cs typeface="Poppins"/>
              <a:sym typeface="Poppins"/>
            </a:endParaRPr>
          </a:p>
        </p:txBody>
      </p:sp>
      <p:pic>
        <p:nvPicPr>
          <p:cNvPr descr="A pink screen with black text&#10;&#10;Description automatically generated with medium confidence" id="359" name="Google Shape;359;p3"/>
          <p:cNvPicPr preferRelativeResize="0"/>
          <p:nvPr/>
        </p:nvPicPr>
        <p:blipFill rotWithShape="1">
          <a:blip r:embed="rId7">
            <a:alphaModFix/>
          </a:blip>
          <a:srcRect b="0" l="0" r="0" t="0"/>
          <a:stretch/>
        </p:blipFill>
        <p:spPr>
          <a:xfrm>
            <a:off x="4484077" y="1418492"/>
            <a:ext cx="6719937" cy="4881598"/>
          </a:xfrm>
          <a:prstGeom prst="rect">
            <a:avLst/>
          </a:prstGeom>
          <a:noFill/>
          <a:ln>
            <a:noFill/>
          </a:ln>
        </p:spPr>
      </p:pic>
      <p:sp>
        <p:nvSpPr>
          <p:cNvPr id="360" name="Google Shape;360;p3"/>
          <p:cNvSpPr txBox="1"/>
          <p:nvPr/>
        </p:nvSpPr>
        <p:spPr>
          <a:xfrm>
            <a:off x="172557" y="2012592"/>
            <a:ext cx="3980589"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ID" sz="2000" u="none" cap="none" strike="noStrike">
                <a:solidFill>
                  <a:srgbClr val="191919"/>
                </a:solidFill>
                <a:latin typeface="Arial"/>
                <a:ea typeface="Arial"/>
                <a:cs typeface="Arial"/>
                <a:sym typeface="Arial"/>
              </a:rPr>
              <a:t>Berikut contoh Dokumen Spesifikasi Desain User Interface, yang terdiri dari Ikhtisar Naratif, Desain Interface, dan Pengujian dan Evaluasi Kegunaan</a:t>
            </a:r>
            <a:endParaRPr b="0" i="0" sz="2000" u="none" cap="none" strike="noStrike">
              <a:solidFill>
                <a:srgbClr val="000000"/>
              </a:solidFill>
              <a:latin typeface="Arial"/>
              <a:ea typeface="Arial"/>
              <a:cs typeface="Arial"/>
              <a:sym typeface="Arial"/>
            </a:endParaRPr>
          </a:p>
        </p:txBody>
      </p:sp>
      <p:sp>
        <p:nvSpPr>
          <p:cNvPr id="361" name="Google Shape;361;p3"/>
          <p:cNvSpPr txBox="1"/>
          <p:nvPr/>
        </p:nvSpPr>
        <p:spPr>
          <a:xfrm>
            <a:off x="667650" y="6277687"/>
            <a:ext cx="611086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ID" sz="1400" u="none" cap="none" strike="noStrike">
                <a:solidFill>
                  <a:schemeClr val="dk1"/>
                </a:solidFill>
                <a:latin typeface="Cambria"/>
                <a:ea typeface="Cambria"/>
                <a:cs typeface="Cambria"/>
                <a:sym typeface="Cambria"/>
              </a:rPr>
              <a:t>Referensi: </a:t>
            </a:r>
            <a:endParaRPr b="0" i="0" sz="1600" u="none" cap="none" strike="noStrike">
              <a:solidFill>
                <a:srgbClr val="000000"/>
              </a:solidFill>
              <a:latin typeface="Cambria"/>
              <a:ea typeface="Cambria"/>
              <a:cs typeface="Cambria"/>
              <a:sym typeface="Cambria"/>
            </a:endParaRPr>
          </a:p>
          <a:p>
            <a:pPr indent="-285750" lvl="0" marL="285750" marR="0" rtl="0" algn="l">
              <a:lnSpc>
                <a:spcPct val="100000"/>
              </a:lnSpc>
              <a:spcBef>
                <a:spcPts val="0"/>
              </a:spcBef>
              <a:spcAft>
                <a:spcPts val="0"/>
              </a:spcAft>
              <a:buClr>
                <a:schemeClr val="dk1"/>
              </a:buClr>
              <a:buSzPts val="1800"/>
              <a:buFont typeface="Cambria"/>
              <a:buChar char="-"/>
            </a:pPr>
            <a:r>
              <a:rPr b="0" i="0" lang="en-ID" sz="1400" u="none" cap="none" strike="noStrike">
                <a:solidFill>
                  <a:schemeClr val="dk1"/>
                </a:solidFill>
                <a:latin typeface="Cambria"/>
                <a:ea typeface="Cambria"/>
                <a:cs typeface="Cambria"/>
                <a:sym typeface="Cambria"/>
              </a:rPr>
              <a:t>Joseph Valacich, Joey George; Modern Systems Analysis and Design</a:t>
            </a:r>
            <a:endParaRPr b="0" i="0" sz="1600" u="none" cap="none" strike="noStrike">
              <a:solidFill>
                <a:srgbClr val="000000"/>
              </a:solidFill>
              <a:latin typeface="Cambria"/>
              <a:ea typeface="Cambria"/>
              <a:cs typeface="Cambria"/>
              <a:sym typeface="Cambria"/>
            </a:endParaRPr>
          </a:p>
        </p:txBody>
      </p:sp>
      <p:pic>
        <p:nvPicPr>
          <p:cNvPr id="362" name="Google Shape;362;p3"/>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66" name="Shape 366"/>
        <p:cNvGrpSpPr/>
        <p:nvPr/>
      </p:nvGrpSpPr>
      <p:grpSpPr>
        <a:xfrm>
          <a:off x="0" y="0"/>
          <a:ext cx="0" cy="0"/>
          <a:chOff x="0" y="0"/>
          <a:chExt cx="0" cy="0"/>
        </a:xfrm>
      </p:grpSpPr>
      <p:sp>
        <p:nvSpPr>
          <p:cNvPr id="367" name="Google Shape;367;p4"/>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368" name="Google Shape;368;p4"/>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369" name="Google Shape;369;p4"/>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370" name="Google Shape;370;p4"/>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371" name="Google Shape;371;p4"/>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Beberapa Bentuk Interaksi Pengguna dan Aplikasi</a:t>
            </a:r>
            <a:endParaRPr b="1" i="0" sz="2600" u="none" cap="none" strike="noStrike">
              <a:solidFill>
                <a:schemeClr val="dk1"/>
              </a:solidFill>
              <a:latin typeface="Poppins"/>
              <a:ea typeface="Poppins"/>
              <a:cs typeface="Poppins"/>
              <a:sym typeface="Poppins"/>
            </a:endParaRPr>
          </a:p>
        </p:txBody>
      </p:sp>
      <p:sp>
        <p:nvSpPr>
          <p:cNvPr id="372" name="Google Shape;372;p4"/>
          <p:cNvSpPr txBox="1"/>
          <p:nvPr/>
        </p:nvSpPr>
        <p:spPr>
          <a:xfrm>
            <a:off x="247950" y="1339350"/>
            <a:ext cx="7557904" cy="2905893"/>
          </a:xfrm>
          <a:prstGeom prst="rect">
            <a:avLst/>
          </a:prstGeom>
          <a:noFill/>
          <a:ln>
            <a:noFill/>
          </a:ln>
        </p:spPr>
        <p:txBody>
          <a:bodyPr anchorCtr="0" anchor="t" bIns="91425" lIns="91425" spcFirstLastPara="1" rIns="91425" wrap="square" tIns="91425">
            <a:spAutoFit/>
          </a:bodyPr>
          <a:lstStyle/>
          <a:p>
            <a:pPr indent="-285750" lvl="0" marL="285750" marR="0" rtl="0" algn="l">
              <a:lnSpc>
                <a:spcPct val="100000"/>
              </a:lnSpc>
              <a:spcBef>
                <a:spcPts val="0"/>
              </a:spcBef>
              <a:spcAft>
                <a:spcPts val="0"/>
              </a:spcAft>
              <a:buClr>
                <a:srgbClr val="000000"/>
              </a:buClr>
              <a:buSzPts val="2800"/>
              <a:buFont typeface="Cambria"/>
              <a:buChar char="❖"/>
            </a:pPr>
            <a:r>
              <a:rPr b="0" i="0" lang="en-ID" sz="2000" u="none" cap="none" strike="noStrike">
                <a:solidFill>
                  <a:srgbClr val="000000"/>
                </a:solidFill>
                <a:latin typeface="Cambria"/>
                <a:ea typeface="Cambria"/>
                <a:cs typeface="Cambria"/>
                <a:sym typeface="Cambria"/>
              </a:rPr>
              <a:t>Secara umum terdapat 5 bentuk interaksi antara pengguna dan aplikasi:</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480"/>
              </a:spcBef>
              <a:spcAft>
                <a:spcPts val="0"/>
              </a:spcAft>
              <a:buClr>
                <a:srgbClr val="000000"/>
              </a:buClr>
              <a:buSzPts val="1800"/>
              <a:buFont typeface="Cambria"/>
              <a:buAutoNum type="arabicPeriod"/>
            </a:pPr>
            <a:r>
              <a:rPr b="0" i="0" lang="en-ID" sz="2000" u="none" cap="none" strike="noStrike">
                <a:solidFill>
                  <a:srgbClr val="000000"/>
                </a:solidFill>
                <a:latin typeface="Cambria"/>
                <a:ea typeface="Cambria"/>
                <a:cs typeface="Cambria"/>
                <a:sym typeface="Cambria"/>
              </a:rPr>
              <a:t>Command Language Interaction</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480"/>
              </a:spcBef>
              <a:spcAft>
                <a:spcPts val="0"/>
              </a:spcAft>
              <a:buClr>
                <a:srgbClr val="000000"/>
              </a:buClr>
              <a:buSzPts val="1800"/>
              <a:buFont typeface="Cambria"/>
              <a:buAutoNum type="arabicPeriod"/>
            </a:pPr>
            <a:r>
              <a:rPr b="0" i="0" lang="en-ID" sz="2000" u="none" cap="none" strike="noStrike">
                <a:solidFill>
                  <a:srgbClr val="000000"/>
                </a:solidFill>
                <a:latin typeface="Cambria"/>
                <a:ea typeface="Cambria"/>
                <a:cs typeface="Cambria"/>
                <a:sym typeface="Cambria"/>
              </a:rPr>
              <a:t>Menu Interaction</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480"/>
              </a:spcBef>
              <a:spcAft>
                <a:spcPts val="0"/>
              </a:spcAft>
              <a:buClr>
                <a:srgbClr val="000000"/>
              </a:buClr>
              <a:buSzPts val="1800"/>
              <a:buFont typeface="Cambria"/>
              <a:buAutoNum type="arabicPeriod"/>
            </a:pPr>
            <a:r>
              <a:rPr b="0" i="0" lang="en-ID" sz="2000" u="none" cap="none" strike="noStrike">
                <a:solidFill>
                  <a:srgbClr val="000000"/>
                </a:solidFill>
                <a:latin typeface="Cambria"/>
                <a:ea typeface="Cambria"/>
                <a:cs typeface="Cambria"/>
                <a:sym typeface="Cambria"/>
              </a:rPr>
              <a:t>Form Interaction</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480"/>
              </a:spcBef>
              <a:spcAft>
                <a:spcPts val="0"/>
              </a:spcAft>
              <a:buClr>
                <a:srgbClr val="000000"/>
              </a:buClr>
              <a:buSzPts val="1800"/>
              <a:buFont typeface="Cambria"/>
              <a:buAutoNum type="arabicPeriod"/>
            </a:pPr>
            <a:r>
              <a:rPr b="0" i="0" lang="en-ID" sz="2000" u="none" cap="none" strike="noStrike">
                <a:solidFill>
                  <a:srgbClr val="000000"/>
                </a:solidFill>
                <a:latin typeface="Cambria"/>
                <a:ea typeface="Cambria"/>
                <a:cs typeface="Cambria"/>
                <a:sym typeface="Cambria"/>
              </a:rPr>
              <a:t>Object-Based Interaction</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480"/>
              </a:spcBef>
              <a:spcAft>
                <a:spcPts val="0"/>
              </a:spcAft>
              <a:buClr>
                <a:srgbClr val="000000"/>
              </a:buClr>
              <a:buSzPts val="1800"/>
              <a:buFont typeface="Cambria"/>
              <a:buAutoNum type="arabicPeriod"/>
            </a:pPr>
            <a:r>
              <a:rPr b="0" i="0" lang="en-ID" sz="2000" u="none" cap="none" strike="noStrike">
                <a:solidFill>
                  <a:srgbClr val="000000"/>
                </a:solidFill>
                <a:latin typeface="Cambria"/>
                <a:ea typeface="Cambria"/>
                <a:cs typeface="Cambria"/>
                <a:sym typeface="Cambria"/>
              </a:rPr>
              <a:t>Natural Language Interaction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p:txBody>
      </p:sp>
      <p:pic>
        <p:nvPicPr>
          <p:cNvPr id="373" name="Google Shape;373;p4"/>
          <p:cNvPicPr preferRelativeResize="0"/>
          <p:nvPr/>
        </p:nvPicPr>
        <p:blipFill rotWithShape="1">
          <a:blip r:embed="rId7">
            <a:alphaModFix/>
          </a:blip>
          <a:srcRect b="0" l="0" r="0" t="0"/>
          <a:stretch/>
        </p:blipFill>
        <p:spPr>
          <a:xfrm>
            <a:off x="6341688" y="2070134"/>
            <a:ext cx="4223209" cy="3163330"/>
          </a:xfrm>
          <a:prstGeom prst="rect">
            <a:avLst/>
          </a:prstGeom>
          <a:noFill/>
          <a:ln>
            <a:noFill/>
          </a:ln>
        </p:spPr>
      </p:pic>
      <p:sp>
        <p:nvSpPr>
          <p:cNvPr id="374" name="Google Shape;374;p4"/>
          <p:cNvSpPr txBox="1"/>
          <p:nvPr/>
        </p:nvSpPr>
        <p:spPr>
          <a:xfrm>
            <a:off x="5977053" y="5702638"/>
            <a:ext cx="611086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ID" sz="1400" u="none" cap="none" strike="noStrike">
                <a:solidFill>
                  <a:schemeClr val="dk1"/>
                </a:solidFill>
                <a:latin typeface="Arial"/>
                <a:ea typeface="Arial"/>
                <a:cs typeface="Arial"/>
                <a:sym typeface="Arial"/>
              </a:rPr>
              <a:t>Referensi: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ID" sz="1400" u="none" cap="none" strike="noStrike">
                <a:solidFill>
                  <a:schemeClr val="dk1"/>
                </a:solidFill>
                <a:latin typeface="Arial"/>
                <a:ea typeface="Arial"/>
                <a:cs typeface="Arial"/>
                <a:sym typeface="Arial"/>
              </a:rPr>
              <a:t>Joseph Valacich, Joey George; Modern Systems Analysis and Design</a:t>
            </a:r>
            <a:endParaRPr b="0" i="0" sz="1400" u="none" cap="none" strike="noStrike">
              <a:solidFill>
                <a:srgbClr val="000000"/>
              </a:solidFill>
              <a:latin typeface="Arial"/>
              <a:ea typeface="Arial"/>
              <a:cs typeface="Arial"/>
              <a:sym typeface="Arial"/>
            </a:endParaRPr>
          </a:p>
        </p:txBody>
      </p:sp>
      <p:pic>
        <p:nvPicPr>
          <p:cNvPr id="375" name="Google Shape;375;p4"/>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79" name="Shape 379"/>
        <p:cNvGrpSpPr/>
        <p:nvPr/>
      </p:nvGrpSpPr>
      <p:grpSpPr>
        <a:xfrm>
          <a:off x="0" y="0"/>
          <a:ext cx="0" cy="0"/>
          <a:chOff x="0" y="0"/>
          <a:chExt cx="0" cy="0"/>
        </a:xfrm>
      </p:grpSpPr>
      <p:sp>
        <p:nvSpPr>
          <p:cNvPr id="380" name="Google Shape;380;p5"/>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381" name="Google Shape;381;p5"/>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382" name="Google Shape;382;p5"/>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383" name="Google Shape;383;p5"/>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384" name="Google Shape;384;p5"/>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Contoh Command Language Interaction</a:t>
            </a:r>
            <a:endParaRPr b="1" i="0" sz="2600" u="none" cap="none" strike="noStrike">
              <a:solidFill>
                <a:schemeClr val="dk1"/>
              </a:solidFill>
              <a:latin typeface="Poppins"/>
              <a:ea typeface="Poppins"/>
              <a:cs typeface="Poppins"/>
              <a:sym typeface="Poppins"/>
            </a:endParaRPr>
          </a:p>
        </p:txBody>
      </p:sp>
      <p:pic>
        <p:nvPicPr>
          <p:cNvPr descr="A screenshot of a computer&#10;&#10;Description automatically generated" id="385" name="Google Shape;385;p5"/>
          <p:cNvPicPr preferRelativeResize="0"/>
          <p:nvPr/>
        </p:nvPicPr>
        <p:blipFill rotWithShape="1">
          <a:blip r:embed="rId7">
            <a:alphaModFix/>
          </a:blip>
          <a:srcRect b="0" l="0" r="0" t="0"/>
          <a:stretch/>
        </p:blipFill>
        <p:spPr>
          <a:xfrm>
            <a:off x="1378300" y="1471438"/>
            <a:ext cx="8331473" cy="4528207"/>
          </a:xfrm>
          <a:prstGeom prst="rect">
            <a:avLst/>
          </a:prstGeom>
          <a:noFill/>
          <a:ln>
            <a:noFill/>
          </a:ln>
        </p:spPr>
      </p:pic>
      <p:pic>
        <p:nvPicPr>
          <p:cNvPr id="386" name="Google Shape;386;p5"/>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90" name="Shape 390"/>
        <p:cNvGrpSpPr/>
        <p:nvPr/>
      </p:nvGrpSpPr>
      <p:grpSpPr>
        <a:xfrm>
          <a:off x="0" y="0"/>
          <a:ext cx="0" cy="0"/>
          <a:chOff x="0" y="0"/>
          <a:chExt cx="0" cy="0"/>
        </a:xfrm>
      </p:grpSpPr>
      <p:sp>
        <p:nvSpPr>
          <p:cNvPr id="391" name="Google Shape;391;p6"/>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392" name="Google Shape;392;p6"/>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393" name="Google Shape;393;p6"/>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394" name="Google Shape;394;p6"/>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395" name="Google Shape;395;p6"/>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Contoh Menu GUI</a:t>
            </a:r>
            <a:endParaRPr b="1" i="0" sz="2600" u="none" cap="none" strike="noStrike">
              <a:solidFill>
                <a:schemeClr val="dk1"/>
              </a:solidFill>
              <a:latin typeface="Poppins"/>
              <a:ea typeface="Poppins"/>
              <a:cs typeface="Poppins"/>
              <a:sym typeface="Poppins"/>
            </a:endParaRPr>
          </a:p>
        </p:txBody>
      </p:sp>
      <p:pic>
        <p:nvPicPr>
          <p:cNvPr id="396" name="Google Shape;396;p6"/>
          <p:cNvPicPr preferRelativeResize="0"/>
          <p:nvPr>
            <p:ph idx="1" type="body"/>
          </p:nvPr>
        </p:nvPicPr>
        <p:blipFill rotWithShape="1">
          <a:blip r:embed="rId7">
            <a:alphaModFix/>
          </a:blip>
          <a:srcRect b="0" l="0" r="0" t="0"/>
          <a:stretch/>
        </p:blipFill>
        <p:spPr>
          <a:xfrm>
            <a:off x="837574" y="1837604"/>
            <a:ext cx="5816898" cy="4453521"/>
          </a:xfrm>
          <a:prstGeom prst="rect">
            <a:avLst/>
          </a:prstGeom>
          <a:noFill/>
          <a:ln>
            <a:noFill/>
          </a:ln>
        </p:spPr>
      </p:pic>
      <p:pic>
        <p:nvPicPr>
          <p:cNvPr id="397" name="Google Shape;397;p6"/>
          <p:cNvPicPr preferRelativeResize="0"/>
          <p:nvPr/>
        </p:nvPicPr>
        <p:blipFill rotWithShape="1">
          <a:blip r:embed="rId8">
            <a:alphaModFix/>
          </a:blip>
          <a:srcRect b="0" l="0" r="0" t="0"/>
          <a:stretch/>
        </p:blipFill>
        <p:spPr>
          <a:xfrm>
            <a:off x="7488868" y="2276028"/>
            <a:ext cx="2894807" cy="2484752"/>
          </a:xfrm>
          <a:prstGeom prst="rect">
            <a:avLst/>
          </a:prstGeom>
          <a:noFill/>
          <a:ln>
            <a:noFill/>
          </a:ln>
        </p:spPr>
      </p:pic>
      <p:pic>
        <p:nvPicPr>
          <p:cNvPr id="398" name="Google Shape;398;p6"/>
          <p:cNvPicPr preferRelativeResize="0"/>
          <p:nvPr/>
        </p:nvPicPr>
        <p:blipFill>
          <a:blip r:embed="rId9">
            <a:alphaModFix/>
          </a:blip>
          <a:stretch>
            <a:fillRect/>
          </a:stretch>
        </p:blipFill>
        <p:spPr>
          <a:xfrm>
            <a:off x="0" y="12747"/>
            <a:ext cx="12192000" cy="3928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02" name="Shape 402"/>
        <p:cNvGrpSpPr/>
        <p:nvPr/>
      </p:nvGrpSpPr>
      <p:grpSpPr>
        <a:xfrm>
          <a:off x="0" y="0"/>
          <a:ext cx="0" cy="0"/>
          <a:chOff x="0" y="0"/>
          <a:chExt cx="0" cy="0"/>
        </a:xfrm>
      </p:grpSpPr>
      <p:sp>
        <p:nvSpPr>
          <p:cNvPr id="403" name="Google Shape;403;p7"/>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404" name="Google Shape;404;p7"/>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405" name="Google Shape;405;p7"/>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406" name="Google Shape;406;p7"/>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407" name="Google Shape;407;p7"/>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Contoh Form Interaction</a:t>
            </a:r>
            <a:endParaRPr b="1" i="0" sz="2600" u="none" cap="none" strike="noStrike">
              <a:solidFill>
                <a:schemeClr val="dk1"/>
              </a:solidFill>
              <a:latin typeface="Poppins"/>
              <a:ea typeface="Poppins"/>
              <a:cs typeface="Poppins"/>
              <a:sym typeface="Poppins"/>
            </a:endParaRPr>
          </a:p>
        </p:txBody>
      </p:sp>
      <p:pic>
        <p:nvPicPr>
          <p:cNvPr descr="A screenshot of a computer&#10;&#10;Description automatically generated" id="408" name="Google Shape;408;p7"/>
          <p:cNvPicPr preferRelativeResize="0"/>
          <p:nvPr/>
        </p:nvPicPr>
        <p:blipFill rotWithShape="1">
          <a:blip r:embed="rId7">
            <a:alphaModFix/>
          </a:blip>
          <a:srcRect b="0" l="0" r="0" t="0"/>
          <a:stretch/>
        </p:blipFill>
        <p:spPr>
          <a:xfrm>
            <a:off x="6690666" y="2360810"/>
            <a:ext cx="4560914" cy="3541608"/>
          </a:xfrm>
          <a:prstGeom prst="rect">
            <a:avLst/>
          </a:prstGeom>
          <a:noFill/>
          <a:ln>
            <a:noFill/>
          </a:ln>
        </p:spPr>
      </p:pic>
      <p:sp>
        <p:nvSpPr>
          <p:cNvPr id="409" name="Google Shape;409;p7"/>
          <p:cNvSpPr txBox="1"/>
          <p:nvPr/>
        </p:nvSpPr>
        <p:spPr>
          <a:xfrm>
            <a:off x="579799" y="1986257"/>
            <a:ext cx="6110868"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ID" sz="3200" u="none" cap="none" strike="noStrike">
                <a:solidFill>
                  <a:schemeClr val="dk1"/>
                </a:solidFill>
                <a:latin typeface="Arial"/>
                <a:ea typeface="Arial"/>
                <a:cs typeface="Arial"/>
                <a:sym typeface="Arial"/>
              </a:rPr>
              <a:t>Form Interaction adalah sebuah cara dari sistem interaktif untuk meminta data atau informasi ke user</a:t>
            </a:r>
            <a:endParaRPr b="0" i="0" sz="3200" u="none" cap="none" strike="noStrike">
              <a:solidFill>
                <a:srgbClr val="000000"/>
              </a:solidFill>
              <a:latin typeface="Arial"/>
              <a:ea typeface="Arial"/>
              <a:cs typeface="Arial"/>
              <a:sym typeface="Arial"/>
            </a:endParaRPr>
          </a:p>
        </p:txBody>
      </p:sp>
      <p:pic>
        <p:nvPicPr>
          <p:cNvPr id="410" name="Google Shape;410;p7"/>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14" name="Shape 414"/>
        <p:cNvGrpSpPr/>
        <p:nvPr/>
      </p:nvGrpSpPr>
      <p:grpSpPr>
        <a:xfrm>
          <a:off x="0" y="0"/>
          <a:ext cx="0" cy="0"/>
          <a:chOff x="0" y="0"/>
          <a:chExt cx="0" cy="0"/>
        </a:xfrm>
      </p:grpSpPr>
      <p:sp>
        <p:nvSpPr>
          <p:cNvPr id="415" name="Google Shape;415;p8"/>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416" name="Google Shape;416;p8"/>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417" name="Google Shape;417;p8"/>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418" name="Google Shape;418;p8"/>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419" name="Google Shape;419;p8"/>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Contoh Object-based Interaction</a:t>
            </a:r>
            <a:endParaRPr b="1" i="0" sz="2600" u="none" cap="none" strike="noStrike">
              <a:solidFill>
                <a:schemeClr val="dk1"/>
              </a:solidFill>
              <a:latin typeface="Poppins"/>
              <a:ea typeface="Poppins"/>
              <a:cs typeface="Poppins"/>
              <a:sym typeface="Poppins"/>
            </a:endParaRPr>
          </a:p>
        </p:txBody>
      </p:sp>
      <p:sp>
        <p:nvSpPr>
          <p:cNvPr id="420" name="Google Shape;420;p8"/>
          <p:cNvSpPr txBox="1"/>
          <p:nvPr/>
        </p:nvSpPr>
        <p:spPr>
          <a:xfrm>
            <a:off x="327999" y="2034784"/>
            <a:ext cx="6110868" cy="1865126"/>
          </a:xfrm>
          <a:prstGeom prst="rect">
            <a:avLst/>
          </a:prstGeom>
          <a:noFill/>
          <a:ln>
            <a:noFill/>
          </a:ln>
        </p:spPr>
        <p:txBody>
          <a:bodyPr anchorCtr="0" anchor="t" bIns="45700" lIns="91425" spcFirstLastPara="1" rIns="91425" wrap="square" tIns="45700">
            <a:spAutoFit/>
          </a:bodyPr>
          <a:lstStyle/>
          <a:p>
            <a:pPr indent="0" lvl="0" marL="114300" marR="0" rtl="0" algn="l">
              <a:lnSpc>
                <a:spcPct val="90000"/>
              </a:lnSpc>
              <a:spcBef>
                <a:spcPts val="0"/>
              </a:spcBef>
              <a:spcAft>
                <a:spcPts val="0"/>
              </a:spcAft>
              <a:buClr>
                <a:srgbClr val="000000"/>
              </a:buClr>
              <a:buSzPts val="1800"/>
              <a:buFont typeface="Arial"/>
              <a:buNone/>
            </a:pPr>
            <a:r>
              <a:rPr b="0" i="0" lang="en-ID" sz="3200" u="none" cap="none" strike="noStrike">
                <a:solidFill>
                  <a:schemeClr val="dk1"/>
                </a:solidFill>
                <a:latin typeface="Arial"/>
                <a:ea typeface="Arial"/>
                <a:cs typeface="Arial"/>
                <a:sym typeface="Arial"/>
              </a:rPr>
              <a:t>Mewakili suatu objek dalam antarmuka, dapat merupakan suatu lambang dari sebuah aplikasi atau tindakan.</a:t>
            </a:r>
            <a:endParaRPr b="0" i="0" sz="3200" u="none" cap="none" strike="noStrike">
              <a:solidFill>
                <a:srgbClr val="000000"/>
              </a:solidFill>
              <a:latin typeface="Arial"/>
              <a:ea typeface="Arial"/>
              <a:cs typeface="Arial"/>
              <a:sym typeface="Arial"/>
            </a:endParaRPr>
          </a:p>
        </p:txBody>
      </p:sp>
      <p:pic>
        <p:nvPicPr>
          <p:cNvPr descr="A screenshot of a phone&#10;&#10;Description automatically generated" id="421" name="Google Shape;421;p8"/>
          <p:cNvPicPr preferRelativeResize="0"/>
          <p:nvPr/>
        </p:nvPicPr>
        <p:blipFill rotWithShape="1">
          <a:blip r:embed="rId7">
            <a:alphaModFix/>
          </a:blip>
          <a:srcRect b="0" l="0" r="0" t="0"/>
          <a:stretch/>
        </p:blipFill>
        <p:spPr>
          <a:xfrm>
            <a:off x="6357730" y="1542276"/>
            <a:ext cx="4253831" cy="4056212"/>
          </a:xfrm>
          <a:prstGeom prst="rect">
            <a:avLst/>
          </a:prstGeom>
          <a:noFill/>
          <a:ln>
            <a:noFill/>
          </a:ln>
        </p:spPr>
      </p:pic>
      <p:pic>
        <p:nvPicPr>
          <p:cNvPr id="422" name="Google Shape;422;p8"/>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26" name="Shape 426"/>
        <p:cNvGrpSpPr/>
        <p:nvPr/>
      </p:nvGrpSpPr>
      <p:grpSpPr>
        <a:xfrm>
          <a:off x="0" y="0"/>
          <a:ext cx="0" cy="0"/>
          <a:chOff x="0" y="0"/>
          <a:chExt cx="0" cy="0"/>
        </a:xfrm>
      </p:grpSpPr>
      <p:sp>
        <p:nvSpPr>
          <p:cNvPr id="427" name="Google Shape;427;p9"/>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428" name="Google Shape;428;p9"/>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429" name="Google Shape;429;p9"/>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430" name="Google Shape;430;p9"/>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431" name="Google Shape;431;p9"/>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Natural Language Interaction</a:t>
            </a:r>
            <a:endParaRPr b="1" i="0" sz="2600" u="none" cap="none" strike="noStrike">
              <a:solidFill>
                <a:schemeClr val="dk1"/>
              </a:solidFill>
              <a:latin typeface="Poppins"/>
              <a:ea typeface="Poppins"/>
              <a:cs typeface="Poppins"/>
              <a:sym typeface="Poppins"/>
            </a:endParaRPr>
          </a:p>
        </p:txBody>
      </p:sp>
      <p:sp>
        <p:nvSpPr>
          <p:cNvPr id="432" name="Google Shape;432;p9"/>
          <p:cNvSpPr txBox="1"/>
          <p:nvPr/>
        </p:nvSpPr>
        <p:spPr>
          <a:xfrm>
            <a:off x="327999" y="1422224"/>
            <a:ext cx="6110868" cy="4801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ID" sz="1800" u="none" cap="none" strike="noStrike">
                <a:solidFill>
                  <a:srgbClr val="666666"/>
                </a:solidFill>
                <a:latin typeface="Arial"/>
                <a:ea typeface="Arial"/>
                <a:cs typeface="Arial"/>
                <a:sym typeface="Arial"/>
              </a:rPr>
              <a:t>Jenis interaksi ini memungkinkan user untuk berinteraksi dengan program menggunakan bahasa manusia. Natural Languages Interfaces ini mempermudah user agar dapat memberi input menggunakan bahasa manusia yang akan diolah sedemikian rupa oleh system. Kemudian sistem akan menghasilkan output menggunakan bahasa manusia.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ID" sz="1800" u="none" cap="none" strike="noStrike">
                <a:solidFill>
                  <a:srgbClr val="666666"/>
                </a:solidFill>
                <a:latin typeface="Arial"/>
                <a:ea typeface="Arial"/>
                <a:cs typeface="Arial"/>
                <a:sym typeface="Arial"/>
              </a:rPr>
              <a:t>Contohnya seperti Google Search Engine. Kita dapat mencari berbagai informasi dengan menulis langsung pada kolom yang tersedia menggunakan bahasa manusia. Di balik layar, Google Search Engine akan menterjemahkan bahasa manusia ke dalam bahasa mesin. Lalu, ia akan menampilkan hasilnya menggunakan bahasa manusia.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ID" sz="1800" u="none" cap="none" strike="noStrike">
                <a:solidFill>
                  <a:srgbClr val="666666"/>
                </a:solidFill>
                <a:latin typeface="Arial"/>
                <a:ea typeface="Arial"/>
                <a:cs typeface="Arial"/>
                <a:sym typeface="Arial"/>
              </a:rPr>
              <a:t>Contoh lainnya: Google Voice</a:t>
            </a:r>
            <a:endParaRPr b="0" i="0" sz="1800" u="none" cap="none" strike="noStrike">
              <a:solidFill>
                <a:srgbClr val="000000"/>
              </a:solidFill>
              <a:latin typeface="Arial"/>
              <a:ea typeface="Arial"/>
              <a:cs typeface="Arial"/>
              <a:sym typeface="Arial"/>
            </a:endParaRPr>
          </a:p>
        </p:txBody>
      </p:sp>
      <p:pic>
        <p:nvPicPr>
          <p:cNvPr id="433" name="Google Shape;433;p9"/>
          <p:cNvPicPr preferRelativeResize="0"/>
          <p:nvPr/>
        </p:nvPicPr>
        <p:blipFill rotWithShape="1">
          <a:blip r:embed="rId7">
            <a:alphaModFix/>
          </a:blip>
          <a:srcRect b="0" l="0" r="0" t="0"/>
          <a:stretch/>
        </p:blipFill>
        <p:spPr>
          <a:xfrm>
            <a:off x="7108722" y="1797946"/>
            <a:ext cx="4456923" cy="3399386"/>
          </a:xfrm>
          <a:prstGeom prst="rect">
            <a:avLst/>
          </a:prstGeom>
          <a:noFill/>
          <a:ln>
            <a:noFill/>
          </a:ln>
        </p:spPr>
      </p:pic>
      <p:pic>
        <p:nvPicPr>
          <p:cNvPr id="434" name="Google Shape;434;p9"/>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38" name="Shape 438"/>
        <p:cNvGrpSpPr/>
        <p:nvPr/>
      </p:nvGrpSpPr>
      <p:grpSpPr>
        <a:xfrm>
          <a:off x="0" y="0"/>
          <a:ext cx="0" cy="0"/>
          <a:chOff x="0" y="0"/>
          <a:chExt cx="0" cy="0"/>
        </a:xfrm>
      </p:grpSpPr>
      <p:sp>
        <p:nvSpPr>
          <p:cNvPr id="439" name="Google Shape;439;p10"/>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440" name="Google Shape;440;p10"/>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441" name="Google Shape;441;p10"/>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442" name="Google Shape;442;p10"/>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443" name="Google Shape;443;p10"/>
          <p:cNvSpPr txBox="1"/>
          <p:nvPr/>
        </p:nvSpPr>
        <p:spPr>
          <a:xfrm>
            <a:off x="679500" y="696276"/>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ID" sz="2400" u="none" cap="none" strike="noStrike">
                <a:solidFill>
                  <a:srgbClr val="002060"/>
                </a:solidFill>
                <a:latin typeface="Arial"/>
                <a:ea typeface="Arial"/>
                <a:cs typeface="Arial"/>
                <a:sym typeface="Arial"/>
              </a:rPr>
              <a:t>User Interface (UI) dan User Experience (UX)</a:t>
            </a:r>
            <a:endParaRPr b="0" i="0" sz="1600" u="none" cap="none" strike="noStrike">
              <a:solidFill>
                <a:srgbClr val="000000"/>
              </a:solidFill>
              <a:latin typeface="Arial"/>
              <a:ea typeface="Arial"/>
              <a:cs typeface="Arial"/>
              <a:sym typeface="Arial"/>
            </a:endParaRPr>
          </a:p>
        </p:txBody>
      </p:sp>
      <p:pic>
        <p:nvPicPr>
          <p:cNvPr descr="A group of ketchup bottles with Heinz in the background&#10;&#10;Description automatically generated" id="444" name="Google Shape;444;p10"/>
          <p:cNvPicPr preferRelativeResize="0"/>
          <p:nvPr/>
        </p:nvPicPr>
        <p:blipFill rotWithShape="1">
          <a:blip r:embed="rId7">
            <a:alphaModFix/>
          </a:blip>
          <a:srcRect b="0" l="0" r="0" t="0"/>
          <a:stretch/>
        </p:blipFill>
        <p:spPr>
          <a:xfrm>
            <a:off x="3215237" y="2002311"/>
            <a:ext cx="4853023" cy="3443313"/>
          </a:xfrm>
          <a:prstGeom prst="rect">
            <a:avLst/>
          </a:prstGeom>
          <a:noFill/>
          <a:ln>
            <a:noFill/>
          </a:ln>
        </p:spPr>
      </p:pic>
      <p:pic>
        <p:nvPicPr>
          <p:cNvPr id="445" name="Google Shape;445;p10"/>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49" name="Shape 449"/>
        <p:cNvGrpSpPr/>
        <p:nvPr/>
      </p:nvGrpSpPr>
      <p:grpSpPr>
        <a:xfrm>
          <a:off x="0" y="0"/>
          <a:ext cx="0" cy="0"/>
          <a:chOff x="0" y="0"/>
          <a:chExt cx="0" cy="0"/>
        </a:xfrm>
      </p:grpSpPr>
      <p:sp>
        <p:nvSpPr>
          <p:cNvPr id="450" name="Google Shape;450;p11"/>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451" name="Google Shape;451;p11"/>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452" name="Google Shape;452;p11"/>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453" name="Google Shape;453;p11"/>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454" name="Google Shape;454;p11"/>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ID" sz="2800" u="none" cap="none" strike="noStrike">
                <a:solidFill>
                  <a:srgbClr val="002060"/>
                </a:solidFill>
                <a:latin typeface="Arial"/>
                <a:ea typeface="Arial"/>
                <a:cs typeface="Arial"/>
                <a:sym typeface="Arial"/>
              </a:rPr>
              <a:t>User Interface (UI) dan User Experience (UX)</a:t>
            </a:r>
            <a:endParaRPr b="0" i="0" sz="1800" u="none" cap="none" strike="noStrike">
              <a:solidFill>
                <a:srgbClr val="000000"/>
              </a:solidFill>
              <a:latin typeface="Arial"/>
              <a:ea typeface="Arial"/>
              <a:cs typeface="Arial"/>
              <a:sym typeface="Arial"/>
            </a:endParaRPr>
          </a:p>
        </p:txBody>
      </p:sp>
      <p:pic>
        <p:nvPicPr>
          <p:cNvPr id="455" name="Google Shape;455;p11"/>
          <p:cNvPicPr preferRelativeResize="0"/>
          <p:nvPr/>
        </p:nvPicPr>
        <p:blipFill rotWithShape="1">
          <a:blip r:embed="rId7">
            <a:alphaModFix/>
          </a:blip>
          <a:srcRect b="0" l="0" r="0" t="0"/>
          <a:stretch/>
        </p:blipFill>
        <p:spPr>
          <a:xfrm>
            <a:off x="495411" y="1993909"/>
            <a:ext cx="6477626" cy="3616378"/>
          </a:xfrm>
          <a:prstGeom prst="rect">
            <a:avLst/>
          </a:prstGeom>
          <a:noFill/>
          <a:ln>
            <a:noFill/>
          </a:ln>
        </p:spPr>
      </p:pic>
      <p:sp>
        <p:nvSpPr>
          <p:cNvPr id="456" name="Google Shape;456;p11"/>
          <p:cNvSpPr txBox="1"/>
          <p:nvPr/>
        </p:nvSpPr>
        <p:spPr>
          <a:xfrm>
            <a:off x="7481858" y="2406571"/>
            <a:ext cx="3939293" cy="2095445"/>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90000"/>
              </a:lnSpc>
              <a:spcBef>
                <a:spcPts val="0"/>
              </a:spcBef>
              <a:spcAft>
                <a:spcPts val="0"/>
              </a:spcAft>
              <a:buClr>
                <a:srgbClr val="000000"/>
              </a:buClr>
              <a:buSzPts val="2400"/>
              <a:buFont typeface="Cambria"/>
              <a:buChar char="❖"/>
            </a:pPr>
            <a:r>
              <a:rPr b="0" i="0" lang="en-ID" sz="2000" u="none" cap="none" strike="noStrike">
                <a:solidFill>
                  <a:srgbClr val="000000"/>
                </a:solidFill>
                <a:latin typeface="Cambria"/>
                <a:ea typeface="Cambria"/>
                <a:cs typeface="Cambria"/>
                <a:sym typeface="Cambria"/>
              </a:rPr>
              <a:t>UI lebih mementingkan tampilan permukaan dan keseluruhan nuansa desain.</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0"/>
              </a:spcBef>
              <a:spcAft>
                <a:spcPts val="0"/>
              </a:spcAft>
              <a:buClr>
                <a:srgbClr val="000000"/>
              </a:buClr>
              <a:buSzPts val="2000"/>
              <a:buFont typeface="Arial"/>
              <a:buNone/>
            </a:pPr>
            <a:r>
              <a:t/>
            </a:r>
            <a:endParaRPr b="0" i="0" sz="2000" u="none" cap="none" strike="noStrike">
              <a:solidFill>
                <a:srgbClr val="000000"/>
              </a:solidFill>
              <a:latin typeface="Cambria"/>
              <a:ea typeface="Cambria"/>
              <a:cs typeface="Cambria"/>
              <a:sym typeface="Cambria"/>
            </a:endParaRPr>
          </a:p>
          <a:p>
            <a:pPr indent="-342900" lvl="0" marL="342900" marR="0" rtl="0" algn="just">
              <a:lnSpc>
                <a:spcPct val="90000"/>
              </a:lnSpc>
              <a:spcBef>
                <a:spcPts val="480"/>
              </a:spcBef>
              <a:spcAft>
                <a:spcPts val="0"/>
              </a:spcAft>
              <a:buClr>
                <a:srgbClr val="000000"/>
              </a:buClr>
              <a:buSzPts val="2400"/>
              <a:buFont typeface="Cambria"/>
              <a:buChar char="❖"/>
            </a:pPr>
            <a:r>
              <a:rPr b="0" i="0" lang="en-ID" sz="2000" u="none" cap="none" strike="noStrike">
                <a:solidFill>
                  <a:srgbClr val="000000"/>
                </a:solidFill>
                <a:latin typeface="Cambria"/>
                <a:ea typeface="Cambria"/>
                <a:cs typeface="Cambria"/>
                <a:sym typeface="Cambria"/>
              </a:rPr>
              <a:t>UX lebih mencakup kepada seluruh spektrum pengalaman pengguna</a:t>
            </a:r>
            <a:endParaRPr b="0" i="0" sz="2000" u="none" cap="none" strike="noStrike">
              <a:solidFill>
                <a:srgbClr val="000000"/>
              </a:solidFill>
              <a:latin typeface="Cambria"/>
              <a:ea typeface="Cambria"/>
              <a:cs typeface="Cambria"/>
              <a:sym typeface="Cambria"/>
            </a:endParaRPr>
          </a:p>
        </p:txBody>
      </p:sp>
      <p:pic>
        <p:nvPicPr>
          <p:cNvPr id="457" name="Google Shape;457;p11"/>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61" name="Shape 461"/>
        <p:cNvGrpSpPr/>
        <p:nvPr/>
      </p:nvGrpSpPr>
      <p:grpSpPr>
        <a:xfrm>
          <a:off x="0" y="0"/>
          <a:ext cx="0" cy="0"/>
          <a:chOff x="0" y="0"/>
          <a:chExt cx="0" cy="0"/>
        </a:xfrm>
      </p:grpSpPr>
      <p:sp>
        <p:nvSpPr>
          <p:cNvPr id="462" name="Google Shape;462;g21697cf30f6_1_349"/>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463" name="Google Shape;463;g21697cf30f6_1_349"/>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464" name="Google Shape;464;g21697cf30f6_1_349"/>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465" name="Google Shape;465;g21697cf30f6_1_349"/>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466" name="Google Shape;466;g21697cf30f6_1_349"/>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User Interface (UI)</a:t>
            </a:r>
            <a:endParaRPr b="1" i="0" sz="2600" u="none" cap="none" strike="noStrike">
              <a:solidFill>
                <a:schemeClr val="dk1"/>
              </a:solidFill>
              <a:latin typeface="Poppins"/>
              <a:ea typeface="Poppins"/>
              <a:cs typeface="Poppins"/>
              <a:sym typeface="Poppins"/>
            </a:endParaRPr>
          </a:p>
        </p:txBody>
      </p:sp>
      <p:pic>
        <p:nvPicPr>
          <p:cNvPr descr="2.png" id="467" name="Google Shape;467;g21697cf30f6_1_349"/>
          <p:cNvPicPr preferRelativeResize="0"/>
          <p:nvPr/>
        </p:nvPicPr>
        <p:blipFill rotWithShape="1">
          <a:blip r:embed="rId7">
            <a:alphaModFix/>
          </a:blip>
          <a:srcRect b="0" l="0" r="0" t="0"/>
          <a:stretch/>
        </p:blipFill>
        <p:spPr>
          <a:xfrm>
            <a:off x="2562372" y="1582688"/>
            <a:ext cx="7520738" cy="4165844"/>
          </a:xfrm>
          <a:prstGeom prst="rect">
            <a:avLst/>
          </a:prstGeom>
          <a:noFill/>
          <a:ln>
            <a:noFill/>
          </a:ln>
        </p:spPr>
      </p:pic>
      <p:pic>
        <p:nvPicPr>
          <p:cNvPr id="468" name="Google Shape;468;g21697cf30f6_1_349"/>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3306e671409_0_98"/>
          <p:cNvSpPr txBox="1"/>
          <p:nvPr/>
        </p:nvSpPr>
        <p:spPr>
          <a:xfrm>
            <a:off x="334801" y="1217525"/>
            <a:ext cx="2629500" cy="492600"/>
          </a:xfrm>
          <a:prstGeom prst="rect">
            <a:avLst/>
          </a:prstGeom>
          <a:noFill/>
          <a:ln>
            <a:noFill/>
          </a:ln>
        </p:spPr>
        <p:txBody>
          <a:bodyPr anchorCtr="0" anchor="t" bIns="0" lIns="72000" spcFirstLastPara="1" rIns="36000" wrap="square" tIns="0">
            <a:spAutoFit/>
          </a:bodyPr>
          <a:lstStyle/>
          <a:p>
            <a:pPr indent="0" lvl="0" marL="0" marR="0" rtl="0" algn="ctr">
              <a:lnSpc>
                <a:spcPct val="100000"/>
              </a:lnSpc>
              <a:spcBef>
                <a:spcPts val="0"/>
              </a:spcBef>
              <a:spcAft>
                <a:spcPts val="0"/>
              </a:spcAft>
              <a:buClr>
                <a:srgbClr val="000000"/>
              </a:buClr>
              <a:buSzPts val="3200"/>
              <a:buFont typeface="Arial"/>
              <a:buNone/>
            </a:pPr>
            <a:r>
              <a:rPr b="0" i="0" lang="en-ID" sz="3200" u="none" cap="none" strike="noStrike">
                <a:solidFill>
                  <a:schemeClr val="dk1"/>
                </a:solidFill>
                <a:latin typeface="Calibri"/>
                <a:ea typeface="Calibri"/>
                <a:cs typeface="Calibri"/>
                <a:sym typeface="Calibri"/>
              </a:rPr>
              <a:t>Profil Pengajar</a:t>
            </a:r>
            <a:endParaRPr b="0" i="0" sz="3200" u="none" cap="none" strike="noStrike">
              <a:solidFill>
                <a:schemeClr val="dk1"/>
              </a:solidFill>
              <a:latin typeface="Calibri"/>
              <a:ea typeface="Calibri"/>
              <a:cs typeface="Calibri"/>
              <a:sym typeface="Calibri"/>
            </a:endParaRPr>
          </a:p>
        </p:txBody>
      </p:sp>
      <p:sp>
        <p:nvSpPr>
          <p:cNvPr id="249" name="Google Shape;249;g3306e671409_0_98"/>
          <p:cNvSpPr/>
          <p:nvPr/>
        </p:nvSpPr>
        <p:spPr>
          <a:xfrm>
            <a:off x="4138258" y="1474141"/>
            <a:ext cx="7204200" cy="1320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Calibri"/>
              <a:ea typeface="Calibri"/>
              <a:cs typeface="Calibri"/>
              <a:sym typeface="Calibri"/>
            </a:endParaRPr>
          </a:p>
        </p:txBody>
      </p:sp>
      <p:sp>
        <p:nvSpPr>
          <p:cNvPr id="250" name="Google Shape;250;g3306e671409_0_98"/>
          <p:cNvSpPr/>
          <p:nvPr/>
        </p:nvSpPr>
        <p:spPr>
          <a:xfrm>
            <a:off x="4138250" y="2926500"/>
            <a:ext cx="7204200" cy="2400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Calibri"/>
              <a:ea typeface="Calibri"/>
              <a:cs typeface="Calibri"/>
              <a:sym typeface="Calibri"/>
            </a:endParaRPr>
          </a:p>
        </p:txBody>
      </p:sp>
      <p:sp>
        <p:nvSpPr>
          <p:cNvPr id="251" name="Google Shape;251;g3306e671409_0_98"/>
          <p:cNvSpPr/>
          <p:nvPr/>
        </p:nvSpPr>
        <p:spPr>
          <a:xfrm>
            <a:off x="4138250" y="5521876"/>
            <a:ext cx="7204200" cy="1098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Calibri"/>
              <a:ea typeface="Calibri"/>
              <a:cs typeface="Calibri"/>
              <a:sym typeface="Calibri"/>
            </a:endParaRPr>
          </a:p>
        </p:txBody>
      </p:sp>
      <p:grpSp>
        <p:nvGrpSpPr>
          <p:cNvPr id="252" name="Google Shape;252;g3306e671409_0_98"/>
          <p:cNvGrpSpPr/>
          <p:nvPr/>
        </p:nvGrpSpPr>
        <p:grpSpPr>
          <a:xfrm>
            <a:off x="4211171" y="1488725"/>
            <a:ext cx="7061700" cy="1249805"/>
            <a:chOff x="5735170" y="2041582"/>
            <a:chExt cx="7061700" cy="1249805"/>
          </a:xfrm>
        </p:grpSpPr>
        <p:sp>
          <p:nvSpPr>
            <p:cNvPr id="253" name="Google Shape;253;g3306e671409_0_98"/>
            <p:cNvSpPr txBox="1"/>
            <p:nvPr/>
          </p:nvSpPr>
          <p:spPr>
            <a:xfrm>
              <a:off x="5735170" y="2041582"/>
              <a:ext cx="7061700" cy="477000"/>
            </a:xfrm>
            <a:prstGeom prst="rect">
              <a:avLst/>
            </a:prstGeom>
            <a:noFill/>
            <a:ln>
              <a:noFill/>
            </a:ln>
          </p:spPr>
          <p:txBody>
            <a:bodyPr anchorCtr="0" anchor="t" bIns="45700" lIns="90000" spcFirstLastPara="1" rIns="108000"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en-ID" sz="2500" u="none" cap="none" strike="noStrike">
                  <a:solidFill>
                    <a:schemeClr val="dk1"/>
                  </a:solidFill>
                  <a:latin typeface="Calibri"/>
                  <a:ea typeface="Calibri"/>
                  <a:cs typeface="Calibri"/>
                  <a:sym typeface="Calibri"/>
                </a:rPr>
                <a:t>Latar Belakang Pendidikan</a:t>
              </a:r>
              <a:endParaRPr b="1" i="0" sz="2500" u="none" cap="none" strike="noStrike">
                <a:solidFill>
                  <a:schemeClr val="dk1"/>
                </a:solidFill>
                <a:latin typeface="Calibri"/>
                <a:ea typeface="Calibri"/>
                <a:cs typeface="Calibri"/>
                <a:sym typeface="Calibri"/>
              </a:endParaRPr>
            </a:p>
          </p:txBody>
        </p:sp>
        <p:sp>
          <p:nvSpPr>
            <p:cNvPr id="254" name="Google Shape;254;g3306e671409_0_98"/>
            <p:cNvSpPr txBox="1"/>
            <p:nvPr/>
          </p:nvSpPr>
          <p:spPr>
            <a:xfrm>
              <a:off x="5735170" y="2552487"/>
              <a:ext cx="7061700" cy="738900"/>
            </a:xfrm>
            <a:prstGeom prst="rect">
              <a:avLst/>
            </a:prstGeom>
            <a:noFill/>
            <a:ln>
              <a:noFill/>
            </a:ln>
          </p:spPr>
          <p:txBody>
            <a:bodyPr anchorCtr="0" anchor="t" bIns="45700" lIns="72000" spcFirstLastPara="1" rIns="108000" wrap="square" tIns="45700">
              <a:spAutoFit/>
            </a:bodyPr>
            <a:lstStyle/>
            <a:p>
              <a:pPr indent="-317500" lvl="0" marL="457200" marR="0" rtl="0" algn="l">
                <a:lnSpc>
                  <a:spcPct val="100000"/>
                </a:lnSpc>
                <a:spcBef>
                  <a:spcPts val="0"/>
                </a:spcBef>
                <a:spcAft>
                  <a:spcPts val="0"/>
                </a:spcAft>
                <a:buClr>
                  <a:schemeClr val="dk1"/>
                </a:buClr>
                <a:buSzPts val="1400"/>
                <a:buFont typeface="Calibri"/>
                <a:buChar char="●"/>
              </a:pPr>
              <a:r>
                <a:rPr b="0" i="0" lang="en-ID"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ID"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ID"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p:txBody>
        </p:sp>
      </p:grpSp>
      <p:grpSp>
        <p:nvGrpSpPr>
          <p:cNvPr id="255" name="Google Shape;255;g3306e671409_0_98"/>
          <p:cNvGrpSpPr/>
          <p:nvPr/>
        </p:nvGrpSpPr>
        <p:grpSpPr>
          <a:xfrm>
            <a:off x="4211199" y="2941351"/>
            <a:ext cx="7061725" cy="2327109"/>
            <a:chOff x="5735185" y="3560735"/>
            <a:chExt cx="5266800" cy="2327109"/>
          </a:xfrm>
        </p:grpSpPr>
        <p:sp>
          <p:nvSpPr>
            <p:cNvPr id="256" name="Google Shape;256;g3306e671409_0_98"/>
            <p:cNvSpPr txBox="1"/>
            <p:nvPr/>
          </p:nvSpPr>
          <p:spPr>
            <a:xfrm>
              <a:off x="5735185" y="3560735"/>
              <a:ext cx="5266800" cy="477000"/>
            </a:xfrm>
            <a:prstGeom prst="rect">
              <a:avLst/>
            </a:prstGeom>
            <a:noFill/>
            <a:ln>
              <a:noFill/>
            </a:ln>
          </p:spPr>
          <p:txBody>
            <a:bodyPr anchorCtr="0" anchor="t" bIns="45700" lIns="90000" spcFirstLastPara="1" rIns="108000"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en-ID" sz="2500" u="none" cap="none" strike="noStrike">
                  <a:solidFill>
                    <a:schemeClr val="dk1"/>
                  </a:solidFill>
                  <a:latin typeface="Calibri"/>
                  <a:ea typeface="Calibri"/>
                  <a:cs typeface="Calibri"/>
                  <a:sym typeface="Calibri"/>
                </a:rPr>
                <a:t>Riwayat Pekerjaan dan Pengalaman Profesional</a:t>
              </a:r>
              <a:endParaRPr b="1" i="0" sz="2500" u="none" cap="none" strike="noStrike">
                <a:solidFill>
                  <a:schemeClr val="dk1"/>
                </a:solidFill>
                <a:latin typeface="Calibri"/>
                <a:ea typeface="Calibri"/>
                <a:cs typeface="Calibri"/>
                <a:sym typeface="Calibri"/>
              </a:endParaRPr>
            </a:p>
          </p:txBody>
        </p:sp>
        <p:sp>
          <p:nvSpPr>
            <p:cNvPr id="257" name="Google Shape;257;g3306e671409_0_98"/>
            <p:cNvSpPr txBox="1"/>
            <p:nvPr/>
          </p:nvSpPr>
          <p:spPr>
            <a:xfrm>
              <a:off x="5735185" y="4071644"/>
              <a:ext cx="5266800" cy="1816200"/>
            </a:xfrm>
            <a:prstGeom prst="rect">
              <a:avLst/>
            </a:prstGeom>
            <a:noFill/>
            <a:ln>
              <a:noFill/>
            </a:ln>
          </p:spPr>
          <p:txBody>
            <a:bodyPr anchorCtr="0" anchor="t" bIns="45700" lIns="72000" spcFirstLastPara="1" rIns="108000" wrap="square" tIns="45700">
              <a:spAutoFit/>
            </a:bodyPr>
            <a:lstStyle/>
            <a:p>
              <a:pPr indent="-317500" lvl="0" marL="457200" marR="0" rtl="0" algn="l">
                <a:lnSpc>
                  <a:spcPct val="100000"/>
                </a:lnSpc>
                <a:spcBef>
                  <a:spcPts val="0"/>
                </a:spcBef>
                <a:spcAft>
                  <a:spcPts val="0"/>
                </a:spcAft>
                <a:buClr>
                  <a:schemeClr val="dk1"/>
                </a:buClr>
                <a:buSzPts val="1400"/>
                <a:buFont typeface="Calibri"/>
                <a:buChar char="●"/>
              </a:pPr>
              <a:r>
                <a:rPr b="0" i="0" lang="en-ID"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ID"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ID"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ID"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ID"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ID"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ID"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ID" sz="1400" u="none" cap="none" strike="noStrike">
                  <a:solidFill>
                    <a:schemeClr val="dk1"/>
                  </a:solidFill>
                  <a:latin typeface="Calibri"/>
                  <a:ea typeface="Calibri"/>
                  <a:cs typeface="Calibri"/>
                  <a:sym typeface="Calibri"/>
                </a:rPr>
                <a:t>…</a:t>
              </a:r>
              <a:endParaRPr b="0" i="0" sz="1400" u="none" cap="none" strike="noStrike">
                <a:solidFill>
                  <a:schemeClr val="dk1"/>
                </a:solidFill>
                <a:latin typeface="Calibri"/>
                <a:ea typeface="Calibri"/>
                <a:cs typeface="Calibri"/>
                <a:sym typeface="Calibri"/>
              </a:endParaRPr>
            </a:p>
          </p:txBody>
        </p:sp>
      </p:grpSp>
      <p:grpSp>
        <p:nvGrpSpPr>
          <p:cNvPr id="258" name="Google Shape;258;g3306e671409_0_98"/>
          <p:cNvGrpSpPr/>
          <p:nvPr/>
        </p:nvGrpSpPr>
        <p:grpSpPr>
          <a:xfrm>
            <a:off x="4211171" y="5537100"/>
            <a:ext cx="7061703" cy="1034105"/>
            <a:chOff x="4211170" y="5079899"/>
            <a:chExt cx="7061703" cy="1034105"/>
          </a:xfrm>
        </p:grpSpPr>
        <p:sp>
          <p:nvSpPr>
            <p:cNvPr id="259" name="Google Shape;259;g3306e671409_0_98"/>
            <p:cNvSpPr txBox="1"/>
            <p:nvPr/>
          </p:nvSpPr>
          <p:spPr>
            <a:xfrm>
              <a:off x="4211170" y="5079899"/>
              <a:ext cx="7061700" cy="477000"/>
            </a:xfrm>
            <a:prstGeom prst="rect">
              <a:avLst/>
            </a:prstGeom>
            <a:noFill/>
            <a:ln>
              <a:noFill/>
            </a:ln>
          </p:spPr>
          <p:txBody>
            <a:bodyPr anchorCtr="0" anchor="t" bIns="45700" lIns="90000" spcFirstLastPara="1" rIns="108000"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en-ID" sz="2500" u="none" cap="none" strike="noStrike">
                  <a:solidFill>
                    <a:schemeClr val="dk1"/>
                  </a:solidFill>
                  <a:latin typeface="Calibri"/>
                  <a:ea typeface="Calibri"/>
                  <a:cs typeface="Calibri"/>
                  <a:sym typeface="Calibri"/>
                </a:rPr>
                <a:t>Kontak Pengajar</a:t>
              </a:r>
              <a:endParaRPr b="1" i="0" sz="2500" u="none" cap="none" strike="noStrike">
                <a:solidFill>
                  <a:schemeClr val="dk1"/>
                </a:solidFill>
                <a:latin typeface="Calibri"/>
                <a:ea typeface="Calibri"/>
                <a:cs typeface="Calibri"/>
                <a:sym typeface="Calibri"/>
              </a:endParaRPr>
            </a:p>
          </p:txBody>
        </p:sp>
        <p:sp>
          <p:nvSpPr>
            <p:cNvPr id="260" name="Google Shape;260;g3306e671409_0_98"/>
            <p:cNvSpPr txBox="1"/>
            <p:nvPr/>
          </p:nvSpPr>
          <p:spPr>
            <a:xfrm>
              <a:off x="4211173" y="5590804"/>
              <a:ext cx="7061700" cy="523200"/>
            </a:xfrm>
            <a:prstGeom prst="rect">
              <a:avLst/>
            </a:prstGeom>
            <a:noFill/>
            <a:ln>
              <a:noFill/>
            </a:ln>
          </p:spPr>
          <p:txBody>
            <a:bodyPr anchorCtr="0" anchor="t" bIns="45700" lIns="72000" spcFirstLastPara="1" rIns="108000" wrap="square" tIns="45700">
              <a:spAutoFit/>
            </a:bodyPr>
            <a:lstStyle/>
            <a:p>
              <a:pPr indent="-317500" lvl="0" marL="457200" marR="0" rtl="0" algn="l">
                <a:lnSpc>
                  <a:spcPct val="100000"/>
                </a:lnSpc>
                <a:spcBef>
                  <a:spcPts val="0"/>
                </a:spcBef>
                <a:spcAft>
                  <a:spcPts val="0"/>
                </a:spcAft>
                <a:buClr>
                  <a:schemeClr val="dk1"/>
                </a:buClr>
                <a:buSzPts val="1400"/>
                <a:buFont typeface="Calibri"/>
                <a:buChar char="●"/>
              </a:pPr>
              <a:r>
                <a:rPr b="0" i="0" lang="en-ID" sz="1400" u="none" cap="none" strike="noStrike">
                  <a:solidFill>
                    <a:schemeClr val="dk1"/>
                  </a:solidFill>
                  <a:latin typeface="Calibri"/>
                  <a:ea typeface="Calibri"/>
                  <a:cs typeface="Calibri"/>
                  <a:sym typeface="Calibri"/>
                </a:rPr>
                <a:t>Alamat Email: …</a:t>
              </a:r>
              <a:endParaRPr b="0"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en-ID" sz="1400" u="none" cap="none" strike="noStrike">
                  <a:solidFill>
                    <a:schemeClr val="dk1"/>
                  </a:solidFill>
                  <a:latin typeface="Calibri"/>
                  <a:ea typeface="Calibri"/>
                  <a:cs typeface="Calibri"/>
                  <a:sym typeface="Calibri"/>
                </a:rPr>
                <a:t>Nomor Telepon/HP: …</a:t>
              </a:r>
              <a:endParaRPr b="0" i="0" sz="1400" u="none" cap="none" strike="noStrike">
                <a:solidFill>
                  <a:schemeClr val="dk1"/>
                </a:solidFill>
                <a:latin typeface="Calibri"/>
                <a:ea typeface="Calibri"/>
                <a:cs typeface="Calibri"/>
                <a:sym typeface="Calibri"/>
              </a:endParaRPr>
            </a:p>
          </p:txBody>
        </p:sp>
      </p:grpSp>
      <p:sp>
        <p:nvSpPr>
          <p:cNvPr id="261" name="Google Shape;261;g3306e671409_0_98"/>
          <p:cNvSpPr/>
          <p:nvPr/>
        </p:nvSpPr>
        <p:spPr>
          <a:xfrm>
            <a:off x="334800" y="2069925"/>
            <a:ext cx="2629500" cy="307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rPr b="0" i="0" lang="en-ID" sz="2700" u="none" cap="none" strike="noStrike">
                <a:solidFill>
                  <a:schemeClr val="dk1"/>
                </a:solidFill>
                <a:latin typeface="Calibri"/>
                <a:ea typeface="Calibri"/>
                <a:cs typeface="Calibri"/>
                <a:sym typeface="Calibri"/>
              </a:rPr>
              <a:t>(Ganti dengan foto pengajar)</a:t>
            </a:r>
            <a:endParaRPr b="0" i="0" sz="2700" u="none" cap="none" strike="noStrike">
              <a:solidFill>
                <a:schemeClr val="dk1"/>
              </a:solidFill>
              <a:latin typeface="Calibri"/>
              <a:ea typeface="Calibri"/>
              <a:cs typeface="Calibri"/>
              <a:sym typeface="Calibri"/>
            </a:endParaRPr>
          </a:p>
        </p:txBody>
      </p:sp>
      <p:sp>
        <p:nvSpPr>
          <p:cNvPr id="262" name="Google Shape;262;g3306e671409_0_98"/>
          <p:cNvSpPr txBox="1"/>
          <p:nvPr/>
        </p:nvSpPr>
        <p:spPr>
          <a:xfrm>
            <a:off x="4068598" y="760325"/>
            <a:ext cx="7204200" cy="492600"/>
          </a:xfrm>
          <a:prstGeom prst="rect">
            <a:avLst/>
          </a:prstGeom>
          <a:noFill/>
          <a:ln>
            <a:noFill/>
          </a:ln>
        </p:spPr>
        <p:txBody>
          <a:bodyPr anchorCtr="0" anchor="t" bIns="0" lIns="72000" spcFirstLastPara="1" rIns="3600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ID" sz="3200" u="none" cap="none" strike="noStrike">
                <a:solidFill>
                  <a:schemeClr val="dk1"/>
                </a:solidFill>
                <a:latin typeface="Calibri"/>
                <a:ea typeface="Calibri"/>
                <a:cs typeface="Calibri"/>
                <a:sym typeface="Calibri"/>
              </a:rPr>
              <a:t>(Nama Lengkap dan Gelar)</a:t>
            </a:r>
            <a:endParaRPr b="1" i="0" sz="3200" u="none" cap="none" strike="noStrike">
              <a:solidFill>
                <a:schemeClr val="dk1"/>
              </a:solidFill>
              <a:latin typeface="Calibri"/>
              <a:ea typeface="Calibri"/>
              <a:cs typeface="Calibri"/>
              <a:sym typeface="Calibri"/>
            </a:endParaRPr>
          </a:p>
        </p:txBody>
      </p:sp>
      <p:pic>
        <p:nvPicPr>
          <p:cNvPr id="263" name="Google Shape;263;g3306e671409_0_98"/>
          <p:cNvPicPr preferRelativeResize="0"/>
          <p:nvPr/>
        </p:nvPicPr>
        <p:blipFill>
          <a:blip r:embed="rId3">
            <a:alphaModFix/>
          </a:blip>
          <a:stretch>
            <a:fillRect/>
          </a:stretch>
        </p:blipFill>
        <p:spPr>
          <a:xfrm>
            <a:off x="0" y="12747"/>
            <a:ext cx="12192000" cy="3928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72" name="Shape 472"/>
        <p:cNvGrpSpPr/>
        <p:nvPr/>
      </p:nvGrpSpPr>
      <p:grpSpPr>
        <a:xfrm>
          <a:off x="0" y="0"/>
          <a:ext cx="0" cy="0"/>
          <a:chOff x="0" y="0"/>
          <a:chExt cx="0" cy="0"/>
        </a:xfrm>
      </p:grpSpPr>
      <p:sp>
        <p:nvSpPr>
          <p:cNvPr id="473" name="Google Shape;473;g21697cf30f6_1_358"/>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474" name="Google Shape;474;g21697cf30f6_1_358"/>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475" name="Google Shape;475;g21697cf30f6_1_358"/>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476" name="Google Shape;476;g21697cf30f6_1_358"/>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477" name="Google Shape;477;g21697cf30f6_1_358"/>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User Experience (UX)</a:t>
            </a:r>
            <a:endParaRPr b="1" i="0" sz="2600" u="none" cap="none" strike="noStrike">
              <a:solidFill>
                <a:schemeClr val="dk1"/>
              </a:solidFill>
              <a:latin typeface="Poppins"/>
              <a:ea typeface="Poppins"/>
              <a:cs typeface="Poppins"/>
              <a:sym typeface="Poppins"/>
            </a:endParaRPr>
          </a:p>
        </p:txBody>
      </p:sp>
      <p:pic>
        <p:nvPicPr>
          <p:cNvPr descr="3-768x417.png" id="478" name="Google Shape;478;g21697cf30f6_1_358"/>
          <p:cNvPicPr preferRelativeResize="0"/>
          <p:nvPr/>
        </p:nvPicPr>
        <p:blipFill rotWithShape="1">
          <a:blip r:embed="rId7">
            <a:alphaModFix/>
          </a:blip>
          <a:srcRect b="0" l="0" r="0" t="0"/>
          <a:stretch/>
        </p:blipFill>
        <p:spPr>
          <a:xfrm>
            <a:off x="1460810" y="1360449"/>
            <a:ext cx="8831766" cy="4761571"/>
          </a:xfrm>
          <a:prstGeom prst="rect">
            <a:avLst/>
          </a:prstGeom>
          <a:noFill/>
          <a:ln>
            <a:noFill/>
          </a:ln>
        </p:spPr>
      </p:pic>
      <p:pic>
        <p:nvPicPr>
          <p:cNvPr id="479" name="Google Shape;479;g21697cf30f6_1_358"/>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83" name="Shape 483"/>
        <p:cNvGrpSpPr/>
        <p:nvPr/>
      </p:nvGrpSpPr>
      <p:grpSpPr>
        <a:xfrm>
          <a:off x="0" y="0"/>
          <a:ext cx="0" cy="0"/>
          <a:chOff x="0" y="0"/>
          <a:chExt cx="0" cy="0"/>
        </a:xfrm>
      </p:grpSpPr>
      <p:sp>
        <p:nvSpPr>
          <p:cNvPr id="484" name="Google Shape;484;g21697cf30f6_1_322"/>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485" name="Google Shape;485;g21697cf30f6_1_322"/>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486" name="Google Shape;486;g21697cf30f6_1_322"/>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487" name="Google Shape;487;g21697cf30f6_1_322"/>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488" name="Google Shape;488;g21697cf30f6_1_322"/>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Prinsip Utama Desain UI</a:t>
            </a:r>
            <a:endParaRPr b="1" i="0" sz="2600" u="none" cap="none" strike="noStrike">
              <a:solidFill>
                <a:schemeClr val="dk1"/>
              </a:solidFill>
              <a:latin typeface="Poppins"/>
              <a:ea typeface="Poppins"/>
              <a:cs typeface="Poppins"/>
              <a:sym typeface="Poppins"/>
            </a:endParaRPr>
          </a:p>
        </p:txBody>
      </p:sp>
      <p:sp>
        <p:nvSpPr>
          <p:cNvPr id="489" name="Google Shape;489;g21697cf30f6_1_322"/>
          <p:cNvSpPr txBox="1"/>
          <p:nvPr/>
        </p:nvSpPr>
        <p:spPr>
          <a:xfrm>
            <a:off x="1061048" y="1429811"/>
            <a:ext cx="6110868" cy="453669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rgbClr val="000000"/>
              </a:buClr>
              <a:buSzPts val="2700"/>
              <a:buFont typeface="Cambria"/>
              <a:buChar char="❖"/>
            </a:pPr>
            <a:r>
              <a:rPr b="0" i="0" lang="en-ID" sz="2800" u="none" cap="none" strike="noStrike">
                <a:solidFill>
                  <a:srgbClr val="000000"/>
                </a:solidFill>
                <a:latin typeface="Cambria"/>
                <a:ea typeface="Cambria"/>
                <a:cs typeface="Cambria"/>
                <a:sym typeface="Cambria"/>
              </a:rPr>
              <a:t>User compatibility</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rgbClr val="000000"/>
              </a:buClr>
              <a:buSzPts val="2700"/>
              <a:buFont typeface="Cambria"/>
              <a:buChar char="❖"/>
            </a:pPr>
            <a:r>
              <a:rPr b="0" i="0" lang="en-ID" sz="2800" u="none" cap="none" strike="noStrike">
                <a:solidFill>
                  <a:srgbClr val="000000"/>
                </a:solidFill>
                <a:latin typeface="Cambria"/>
                <a:ea typeface="Cambria"/>
                <a:cs typeface="Cambria"/>
                <a:sym typeface="Cambria"/>
              </a:rPr>
              <a:t>Product compatibility</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rgbClr val="000000"/>
              </a:buClr>
              <a:buSzPts val="2700"/>
              <a:buFont typeface="Cambria"/>
              <a:buChar char="❖"/>
            </a:pPr>
            <a:r>
              <a:rPr b="0" i="0" lang="en-ID" sz="2800" u="none" cap="none" strike="noStrike">
                <a:solidFill>
                  <a:srgbClr val="000000"/>
                </a:solidFill>
                <a:latin typeface="Cambria"/>
                <a:ea typeface="Cambria"/>
                <a:cs typeface="Cambria"/>
                <a:sym typeface="Cambria"/>
              </a:rPr>
              <a:t>Task compatibility</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rgbClr val="000000"/>
              </a:buClr>
              <a:buSzPts val="2700"/>
              <a:buFont typeface="Cambria"/>
              <a:buChar char="❖"/>
            </a:pPr>
            <a:r>
              <a:rPr b="0" i="0" lang="en-ID" sz="2800" u="none" cap="none" strike="noStrike">
                <a:solidFill>
                  <a:srgbClr val="000000"/>
                </a:solidFill>
                <a:latin typeface="Cambria"/>
                <a:ea typeface="Cambria"/>
                <a:cs typeface="Cambria"/>
                <a:sym typeface="Cambria"/>
              </a:rPr>
              <a:t>Work flow compatibility</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rgbClr val="000000"/>
              </a:buClr>
              <a:buSzPts val="2700"/>
              <a:buFont typeface="Cambria"/>
              <a:buChar char="❖"/>
            </a:pPr>
            <a:r>
              <a:rPr b="0" i="0" lang="en-ID" sz="2800" u="none" cap="none" strike="noStrike">
                <a:solidFill>
                  <a:srgbClr val="000000"/>
                </a:solidFill>
                <a:latin typeface="Cambria"/>
                <a:ea typeface="Cambria"/>
                <a:cs typeface="Cambria"/>
                <a:sym typeface="Cambria"/>
              </a:rPr>
              <a:t>Consistency</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rgbClr val="000000"/>
              </a:buClr>
              <a:buSzPts val="2700"/>
              <a:buFont typeface="Cambria"/>
              <a:buChar char="❖"/>
            </a:pPr>
            <a:r>
              <a:rPr b="0" i="0" lang="en-ID" sz="2800" u="none" cap="none" strike="noStrike">
                <a:solidFill>
                  <a:srgbClr val="000000"/>
                </a:solidFill>
                <a:latin typeface="Cambria"/>
                <a:ea typeface="Cambria"/>
                <a:cs typeface="Cambria"/>
                <a:sym typeface="Cambria"/>
              </a:rPr>
              <a:t>Familiarity</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rgbClr val="000000"/>
              </a:buClr>
              <a:buSzPts val="2700"/>
              <a:buFont typeface="Cambria"/>
              <a:buChar char="❖"/>
            </a:pPr>
            <a:r>
              <a:rPr b="0" i="0" lang="en-ID" sz="2800" u="none" cap="none" strike="noStrike">
                <a:solidFill>
                  <a:srgbClr val="000000"/>
                </a:solidFill>
                <a:latin typeface="Cambria"/>
                <a:ea typeface="Cambria"/>
                <a:cs typeface="Cambria"/>
                <a:sym typeface="Cambria"/>
              </a:rPr>
              <a:t>Simplicity</a:t>
            </a:r>
            <a:endParaRPr b="0" i="0" sz="1400" u="none" cap="none" strike="noStrike">
              <a:solidFill>
                <a:srgbClr val="000000"/>
              </a:solidFill>
              <a:latin typeface="Arial"/>
              <a:ea typeface="Arial"/>
              <a:cs typeface="Arial"/>
              <a:sym typeface="Arial"/>
            </a:endParaRPr>
          </a:p>
        </p:txBody>
      </p:sp>
      <p:pic>
        <p:nvPicPr>
          <p:cNvPr id="490" name="Google Shape;490;g21697cf30f6_1_322"/>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94" name="Shape 494"/>
        <p:cNvGrpSpPr/>
        <p:nvPr/>
      </p:nvGrpSpPr>
      <p:grpSpPr>
        <a:xfrm>
          <a:off x="0" y="0"/>
          <a:ext cx="0" cy="0"/>
          <a:chOff x="0" y="0"/>
          <a:chExt cx="0" cy="0"/>
        </a:xfrm>
      </p:grpSpPr>
      <p:sp>
        <p:nvSpPr>
          <p:cNvPr id="495" name="Google Shape;495;p12"/>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496" name="Google Shape;496;p12"/>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497" name="Google Shape;497;p12"/>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498" name="Google Shape;498;p12"/>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499" name="Google Shape;499;p12"/>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Contoh Familiarity</a:t>
            </a:r>
            <a:endParaRPr b="1" i="0" sz="2600" u="none" cap="none" strike="noStrike">
              <a:solidFill>
                <a:schemeClr val="dk1"/>
              </a:solidFill>
              <a:latin typeface="Poppins"/>
              <a:ea typeface="Poppins"/>
              <a:cs typeface="Poppins"/>
              <a:sym typeface="Poppins"/>
            </a:endParaRPr>
          </a:p>
        </p:txBody>
      </p:sp>
      <p:sp>
        <p:nvSpPr>
          <p:cNvPr id="500" name="Google Shape;500;p12"/>
          <p:cNvSpPr txBox="1"/>
          <p:nvPr/>
        </p:nvSpPr>
        <p:spPr>
          <a:xfrm>
            <a:off x="468350" y="1704795"/>
            <a:ext cx="11147479"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ID" sz="2800" u="none" cap="none" strike="noStrike">
                <a:solidFill>
                  <a:srgbClr val="242424"/>
                </a:solidFill>
                <a:latin typeface="Arial"/>
                <a:ea typeface="Arial"/>
                <a:cs typeface="Arial"/>
                <a:sym typeface="Arial"/>
              </a:rPr>
              <a:t>Familiarity adalah prinsip desain tentang bagaimana penggunaan komponen-komponen yang umum digunakan untuk memudahkan pengguna dalam menggunakan dan memahami antarmuka</a:t>
            </a:r>
            <a:endParaRPr b="0" i="0" sz="2800" u="none" cap="none" strike="noStrike">
              <a:solidFill>
                <a:srgbClr val="000000"/>
              </a:solidFill>
              <a:latin typeface="Arial"/>
              <a:ea typeface="Arial"/>
              <a:cs typeface="Arial"/>
              <a:sym typeface="Arial"/>
            </a:endParaRPr>
          </a:p>
        </p:txBody>
      </p:sp>
      <p:pic>
        <p:nvPicPr>
          <p:cNvPr descr="A screenshot of a web page&#10;&#10;Description automatically generated" id="501" name="Google Shape;501;p12"/>
          <p:cNvPicPr preferRelativeResize="0"/>
          <p:nvPr/>
        </p:nvPicPr>
        <p:blipFill rotWithShape="1">
          <a:blip r:embed="rId7">
            <a:alphaModFix/>
          </a:blip>
          <a:srcRect b="0" l="0" r="0" t="0"/>
          <a:stretch/>
        </p:blipFill>
        <p:spPr>
          <a:xfrm>
            <a:off x="2755940" y="3352174"/>
            <a:ext cx="6572298" cy="3162323"/>
          </a:xfrm>
          <a:prstGeom prst="rect">
            <a:avLst/>
          </a:prstGeom>
          <a:noFill/>
          <a:ln>
            <a:noFill/>
          </a:ln>
        </p:spPr>
      </p:pic>
      <p:pic>
        <p:nvPicPr>
          <p:cNvPr id="502" name="Google Shape;502;p12"/>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06" name="Shape 506"/>
        <p:cNvGrpSpPr/>
        <p:nvPr/>
      </p:nvGrpSpPr>
      <p:grpSpPr>
        <a:xfrm>
          <a:off x="0" y="0"/>
          <a:ext cx="0" cy="0"/>
          <a:chOff x="0" y="0"/>
          <a:chExt cx="0" cy="0"/>
        </a:xfrm>
      </p:grpSpPr>
      <p:sp>
        <p:nvSpPr>
          <p:cNvPr id="507" name="Google Shape;507;p13"/>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08" name="Google Shape;508;p13"/>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509" name="Google Shape;509;p13"/>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510" name="Google Shape;510;p13"/>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511" name="Google Shape;511;p13"/>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Contoh Simplicity</a:t>
            </a:r>
            <a:endParaRPr b="1" i="0" sz="2600" u="none" cap="none" strike="noStrike">
              <a:solidFill>
                <a:schemeClr val="dk1"/>
              </a:solidFill>
              <a:latin typeface="Poppins"/>
              <a:ea typeface="Poppins"/>
              <a:cs typeface="Poppins"/>
              <a:sym typeface="Poppins"/>
            </a:endParaRPr>
          </a:p>
        </p:txBody>
      </p:sp>
      <p:sp>
        <p:nvSpPr>
          <p:cNvPr id="512" name="Google Shape;512;p13"/>
          <p:cNvSpPr txBox="1"/>
          <p:nvPr/>
        </p:nvSpPr>
        <p:spPr>
          <a:xfrm>
            <a:off x="385669" y="1256647"/>
            <a:ext cx="11196351"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ID" sz="1800" u="none" cap="none" strike="noStrike">
                <a:solidFill>
                  <a:srgbClr val="242424"/>
                </a:solidFill>
                <a:latin typeface="Arial"/>
                <a:ea typeface="Arial"/>
                <a:cs typeface="Arial"/>
                <a:sym typeface="Arial"/>
              </a:rPr>
              <a:t>Simplicity </a:t>
            </a:r>
            <a:r>
              <a:rPr b="0" i="0" lang="en-ID" sz="1800" u="none" cap="none" strike="noStrike">
                <a:solidFill>
                  <a:srgbClr val="242424"/>
                </a:solidFill>
                <a:latin typeface="Arial"/>
                <a:ea typeface="Arial"/>
                <a:cs typeface="Arial"/>
                <a:sym typeface="Arial"/>
              </a:rPr>
              <a:t>adalah prinsip desain yang mempertimbangkan tujuan pengguna dan menyediakan cara paling sederhana untuk mencapai tujuan tersebut. Kesederhanaan bukan hanya tentang menggunakan lebih sedikit warna atau menambahkan banyak ruang putih dalam desain Anda, itu adalah sesuatu yang mengharuskan Anda untuk memahami kebutuhan pengguna Anda dan menyediakan desain minimal untuk memenuhinya.</a:t>
            </a:r>
            <a:endParaRPr b="0" i="0" sz="1800" u="none" cap="none" strike="noStrike">
              <a:solidFill>
                <a:srgbClr val="000000"/>
              </a:solidFill>
              <a:latin typeface="Arial"/>
              <a:ea typeface="Arial"/>
              <a:cs typeface="Arial"/>
              <a:sym typeface="Arial"/>
            </a:endParaRPr>
          </a:p>
        </p:txBody>
      </p:sp>
      <p:pic>
        <p:nvPicPr>
          <p:cNvPr descr="A screenshot of a computer&#10;&#10;Description automatically generated" id="513" name="Google Shape;513;p13"/>
          <p:cNvPicPr preferRelativeResize="0"/>
          <p:nvPr/>
        </p:nvPicPr>
        <p:blipFill rotWithShape="1">
          <a:blip r:embed="rId7">
            <a:alphaModFix/>
          </a:blip>
          <a:srcRect b="0" l="0" r="0" t="0"/>
          <a:stretch/>
        </p:blipFill>
        <p:spPr>
          <a:xfrm>
            <a:off x="1958585" y="2805392"/>
            <a:ext cx="8740743" cy="3753578"/>
          </a:xfrm>
          <a:prstGeom prst="rect">
            <a:avLst/>
          </a:prstGeom>
          <a:noFill/>
          <a:ln>
            <a:noFill/>
          </a:ln>
        </p:spPr>
      </p:pic>
      <p:pic>
        <p:nvPicPr>
          <p:cNvPr id="514" name="Google Shape;514;p13"/>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18" name="Shape 518"/>
        <p:cNvGrpSpPr/>
        <p:nvPr/>
      </p:nvGrpSpPr>
      <p:grpSpPr>
        <a:xfrm>
          <a:off x="0" y="0"/>
          <a:ext cx="0" cy="0"/>
          <a:chOff x="0" y="0"/>
          <a:chExt cx="0" cy="0"/>
        </a:xfrm>
      </p:grpSpPr>
      <p:sp>
        <p:nvSpPr>
          <p:cNvPr id="519" name="Google Shape;519;p14"/>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20" name="Google Shape;520;p14"/>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521" name="Google Shape;521;p14"/>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522" name="Google Shape;522;p14"/>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523" name="Google Shape;523;p14"/>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wireframe</a:t>
            </a:r>
            <a:endParaRPr b="1" i="0" sz="2600" u="none" cap="none" strike="noStrike">
              <a:solidFill>
                <a:schemeClr val="dk1"/>
              </a:solidFill>
              <a:latin typeface="Poppins"/>
              <a:ea typeface="Poppins"/>
              <a:cs typeface="Poppins"/>
              <a:sym typeface="Poppins"/>
            </a:endParaRPr>
          </a:p>
        </p:txBody>
      </p:sp>
      <p:sp>
        <p:nvSpPr>
          <p:cNvPr id="524" name="Google Shape;524;p14"/>
          <p:cNvSpPr txBox="1"/>
          <p:nvPr/>
        </p:nvSpPr>
        <p:spPr>
          <a:xfrm>
            <a:off x="837573" y="1559829"/>
            <a:ext cx="1025788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ID" sz="2000" u="none" cap="none" strike="noStrike">
                <a:solidFill>
                  <a:srgbClr val="333333"/>
                </a:solidFill>
                <a:latin typeface="Arial"/>
                <a:ea typeface="Arial"/>
                <a:cs typeface="Arial"/>
                <a:sym typeface="Arial"/>
              </a:rPr>
              <a:t>wireframe</a:t>
            </a:r>
            <a:r>
              <a:rPr b="0" i="0" lang="en-ID" sz="2000" u="none" cap="none" strike="noStrike">
                <a:solidFill>
                  <a:srgbClr val="333333"/>
                </a:solidFill>
                <a:latin typeface="Arial"/>
                <a:ea typeface="Arial"/>
                <a:cs typeface="Arial"/>
                <a:sym typeface="Arial"/>
              </a:rPr>
              <a:t> adalah kerangka besar. Membuat suatu </a:t>
            </a:r>
            <a:r>
              <a:rPr b="0" i="1" lang="en-ID" sz="2000" u="none" cap="none" strike="noStrike">
                <a:solidFill>
                  <a:srgbClr val="333333"/>
                </a:solidFill>
                <a:latin typeface="Arial"/>
                <a:ea typeface="Arial"/>
                <a:cs typeface="Arial"/>
                <a:sym typeface="Arial"/>
              </a:rPr>
              <a:t>wireframe</a:t>
            </a:r>
            <a:r>
              <a:rPr b="0" i="0" lang="en-ID" sz="2000" u="none" cap="none" strike="noStrike">
                <a:solidFill>
                  <a:srgbClr val="333333"/>
                </a:solidFill>
                <a:latin typeface="Arial"/>
                <a:ea typeface="Arial"/>
                <a:cs typeface="Arial"/>
                <a:sym typeface="Arial"/>
              </a:rPr>
              <a:t> artinya merencanakan kerangka besar dalam membuat suatu website ataupun aplikasi</a:t>
            </a:r>
            <a:endParaRPr b="0" i="0" sz="2000" u="none" cap="none" strike="noStrike">
              <a:solidFill>
                <a:srgbClr val="000000"/>
              </a:solidFill>
              <a:latin typeface="Arial"/>
              <a:ea typeface="Arial"/>
              <a:cs typeface="Arial"/>
              <a:sym typeface="Arial"/>
            </a:endParaRPr>
          </a:p>
        </p:txBody>
      </p:sp>
      <p:pic>
        <p:nvPicPr>
          <p:cNvPr descr="A hand holding a phone&#10;&#10;Description automatically generated" id="525" name="Google Shape;525;p14"/>
          <p:cNvPicPr preferRelativeResize="0"/>
          <p:nvPr/>
        </p:nvPicPr>
        <p:blipFill rotWithShape="1">
          <a:blip r:embed="rId7">
            <a:alphaModFix/>
          </a:blip>
          <a:srcRect b="0" l="0" r="0" t="0"/>
          <a:stretch/>
        </p:blipFill>
        <p:spPr>
          <a:xfrm>
            <a:off x="667650" y="2834218"/>
            <a:ext cx="4647917" cy="1991454"/>
          </a:xfrm>
          <a:prstGeom prst="rect">
            <a:avLst/>
          </a:prstGeom>
          <a:noFill/>
          <a:ln>
            <a:noFill/>
          </a:ln>
        </p:spPr>
      </p:pic>
      <p:pic>
        <p:nvPicPr>
          <p:cNvPr descr="A screenshot of a web page&#10;&#10;Description automatically generated" id="526" name="Google Shape;526;p14"/>
          <p:cNvPicPr preferRelativeResize="0"/>
          <p:nvPr/>
        </p:nvPicPr>
        <p:blipFill rotWithShape="1">
          <a:blip r:embed="rId8">
            <a:alphaModFix/>
          </a:blip>
          <a:srcRect b="0" l="0" r="0" t="0"/>
          <a:stretch/>
        </p:blipFill>
        <p:spPr>
          <a:xfrm>
            <a:off x="6357919" y="2598530"/>
            <a:ext cx="4080747" cy="2976360"/>
          </a:xfrm>
          <a:prstGeom prst="rect">
            <a:avLst/>
          </a:prstGeom>
          <a:noFill/>
          <a:ln>
            <a:noFill/>
          </a:ln>
        </p:spPr>
      </p:pic>
      <p:sp>
        <p:nvSpPr>
          <p:cNvPr id="527" name="Google Shape;527;p14"/>
          <p:cNvSpPr txBox="1"/>
          <p:nvPr/>
        </p:nvSpPr>
        <p:spPr>
          <a:xfrm>
            <a:off x="6357919" y="5574890"/>
            <a:ext cx="611468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ID" sz="1400" u="none" cap="none" strike="noStrike">
                <a:solidFill>
                  <a:srgbClr val="000000"/>
                </a:solidFill>
                <a:latin typeface="Arial"/>
                <a:ea typeface="Arial"/>
                <a:cs typeface="Arial"/>
                <a:sym typeface="Arial"/>
              </a:rPr>
              <a:t>https://flexdesignux.wordpress.com/2019/05/17/apa-itu-wireframing/</a:t>
            </a:r>
            <a:endParaRPr b="0" i="0" sz="1400" u="none" cap="none" strike="noStrike">
              <a:solidFill>
                <a:srgbClr val="000000"/>
              </a:solidFill>
              <a:latin typeface="Arial"/>
              <a:ea typeface="Arial"/>
              <a:cs typeface="Arial"/>
              <a:sym typeface="Arial"/>
            </a:endParaRPr>
          </a:p>
        </p:txBody>
      </p:sp>
      <p:sp>
        <p:nvSpPr>
          <p:cNvPr id="528" name="Google Shape;528;p14"/>
          <p:cNvSpPr txBox="1"/>
          <p:nvPr/>
        </p:nvSpPr>
        <p:spPr>
          <a:xfrm>
            <a:off x="327999" y="5089991"/>
            <a:ext cx="321161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ID" sz="1400" u="none" cap="none" strike="noStrike">
                <a:solidFill>
                  <a:srgbClr val="000000"/>
                </a:solidFill>
                <a:latin typeface="Arial"/>
                <a:ea typeface="Arial"/>
                <a:cs typeface="Arial"/>
                <a:sym typeface="Arial"/>
              </a:rPr>
              <a:t>https://accurate.id/teknologi/wireframe</a:t>
            </a:r>
            <a:endParaRPr b="0" i="0" sz="1400" u="none" cap="none" strike="noStrike">
              <a:solidFill>
                <a:srgbClr val="000000"/>
              </a:solidFill>
              <a:latin typeface="Arial"/>
              <a:ea typeface="Arial"/>
              <a:cs typeface="Arial"/>
              <a:sym typeface="Arial"/>
            </a:endParaRPr>
          </a:p>
        </p:txBody>
      </p:sp>
      <p:pic>
        <p:nvPicPr>
          <p:cNvPr id="529" name="Google Shape;529;p14"/>
          <p:cNvPicPr preferRelativeResize="0"/>
          <p:nvPr/>
        </p:nvPicPr>
        <p:blipFill>
          <a:blip r:embed="rId9">
            <a:alphaModFix/>
          </a:blip>
          <a:stretch>
            <a:fillRect/>
          </a:stretch>
        </p:blipFill>
        <p:spPr>
          <a:xfrm>
            <a:off x="0" y="12747"/>
            <a:ext cx="12192000" cy="39289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33" name="Shape 533"/>
        <p:cNvGrpSpPr/>
        <p:nvPr/>
      </p:nvGrpSpPr>
      <p:grpSpPr>
        <a:xfrm>
          <a:off x="0" y="0"/>
          <a:ext cx="0" cy="0"/>
          <a:chOff x="0" y="0"/>
          <a:chExt cx="0" cy="0"/>
        </a:xfrm>
      </p:grpSpPr>
      <p:sp>
        <p:nvSpPr>
          <p:cNvPr id="534" name="Google Shape;534;p15"/>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35" name="Google Shape;535;p15"/>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536" name="Google Shape;536;p15"/>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537" name="Google Shape;537;p15"/>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538" name="Google Shape;538;p15"/>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400"/>
              <a:buFont typeface="Arial"/>
              <a:buNone/>
            </a:pPr>
            <a:r>
              <a:rPr b="1" i="0" lang="en-ID" sz="2400" u="none" cap="none" strike="noStrike">
                <a:solidFill>
                  <a:srgbClr val="002060"/>
                </a:solidFill>
                <a:latin typeface="Arial"/>
                <a:ea typeface="Arial"/>
                <a:cs typeface="Arial"/>
                <a:sym typeface="Arial"/>
              </a:rPr>
              <a:t>Proximity</a:t>
            </a:r>
            <a:endParaRPr b="0" i="0" sz="1200" u="none" cap="none" strike="noStrike">
              <a:solidFill>
                <a:srgbClr val="000000"/>
              </a:solidFill>
              <a:latin typeface="Arial"/>
              <a:ea typeface="Arial"/>
              <a:cs typeface="Arial"/>
              <a:sym typeface="Arial"/>
            </a:endParaRPr>
          </a:p>
        </p:txBody>
      </p:sp>
      <p:sp>
        <p:nvSpPr>
          <p:cNvPr id="539" name="Google Shape;539;p15"/>
          <p:cNvSpPr txBox="1"/>
          <p:nvPr/>
        </p:nvSpPr>
        <p:spPr>
          <a:xfrm>
            <a:off x="426230" y="1384194"/>
            <a:ext cx="11006720"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ID" sz="2000" u="none" cap="none" strike="noStrike">
                <a:solidFill>
                  <a:srgbClr val="3C3E3E"/>
                </a:solidFill>
                <a:latin typeface="Arial"/>
                <a:ea typeface="Arial"/>
                <a:cs typeface="Arial"/>
                <a:sym typeface="Arial"/>
              </a:rPr>
              <a:t>Hukum Proximity atau disebut dengan Hukum Kedekatan adalah prinsip desain grafis yang menyatakan bahwa elemen-elemen yang ditempatkan dekat satu sama lain cenderung dianggap sebagai kelompok yang berkaitan atau memiliki hubungan yang erat. Hukum Proximity didasarkan pada asumsi bahwa pengguna cenderung mencari pola dan hubungan antara elemen-elemen visual.</a:t>
            </a:r>
            <a:endParaRPr b="0" i="0" sz="2000" u="none" cap="none" strike="noStrike">
              <a:solidFill>
                <a:srgbClr val="000000"/>
              </a:solidFill>
              <a:latin typeface="Arial"/>
              <a:ea typeface="Arial"/>
              <a:cs typeface="Arial"/>
              <a:sym typeface="Arial"/>
            </a:endParaRPr>
          </a:p>
        </p:txBody>
      </p:sp>
      <p:pic>
        <p:nvPicPr>
          <p:cNvPr descr="A screenshot of a computer&#10;&#10;Description automatically generated" id="540" name="Google Shape;540;p15"/>
          <p:cNvPicPr preferRelativeResize="0"/>
          <p:nvPr/>
        </p:nvPicPr>
        <p:blipFill rotWithShape="1">
          <a:blip r:embed="rId7">
            <a:alphaModFix/>
          </a:blip>
          <a:srcRect b="0" l="0" r="0" t="0"/>
          <a:stretch/>
        </p:blipFill>
        <p:spPr>
          <a:xfrm>
            <a:off x="2401409" y="2754999"/>
            <a:ext cx="6591743" cy="3635215"/>
          </a:xfrm>
          <a:prstGeom prst="rect">
            <a:avLst/>
          </a:prstGeom>
          <a:noFill/>
          <a:ln>
            <a:noFill/>
          </a:ln>
        </p:spPr>
      </p:pic>
      <p:sp>
        <p:nvSpPr>
          <p:cNvPr id="541" name="Google Shape;541;p15"/>
          <p:cNvSpPr txBox="1"/>
          <p:nvPr/>
        </p:nvSpPr>
        <p:spPr>
          <a:xfrm>
            <a:off x="2639940" y="6437580"/>
            <a:ext cx="611468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ID" sz="1400" u="none" cap="none" strike="noStrike">
                <a:solidFill>
                  <a:srgbClr val="000000"/>
                </a:solidFill>
                <a:latin typeface="Arial"/>
                <a:ea typeface="Arial"/>
                <a:cs typeface="Arial"/>
                <a:sym typeface="Arial"/>
              </a:rPr>
              <a:t>https://uxmisfit.com/2019/04/23/ui-design-in-practice-gestalt-principles/</a:t>
            </a:r>
            <a:endParaRPr b="0" i="0" sz="1400" u="none" cap="none" strike="noStrike">
              <a:solidFill>
                <a:srgbClr val="000000"/>
              </a:solidFill>
              <a:latin typeface="Arial"/>
              <a:ea typeface="Arial"/>
              <a:cs typeface="Arial"/>
              <a:sym typeface="Arial"/>
            </a:endParaRPr>
          </a:p>
        </p:txBody>
      </p:sp>
      <p:pic>
        <p:nvPicPr>
          <p:cNvPr id="542" name="Google Shape;542;p15"/>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46" name="Shape 546"/>
        <p:cNvGrpSpPr/>
        <p:nvPr/>
      </p:nvGrpSpPr>
      <p:grpSpPr>
        <a:xfrm>
          <a:off x="0" y="0"/>
          <a:ext cx="0" cy="0"/>
          <a:chOff x="0" y="0"/>
          <a:chExt cx="0" cy="0"/>
        </a:xfrm>
      </p:grpSpPr>
      <p:sp>
        <p:nvSpPr>
          <p:cNvPr id="547" name="Google Shape;547;p17"/>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48" name="Google Shape;548;p17"/>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549" name="Google Shape;549;p17"/>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550" name="Google Shape;550;p17"/>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551" name="Google Shape;551;p17"/>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800"/>
              <a:buFont typeface="Arial"/>
              <a:buNone/>
            </a:pPr>
            <a:r>
              <a:rPr b="1" i="0" lang="en-ID" sz="2800" u="none" cap="none" strike="noStrike">
                <a:solidFill>
                  <a:srgbClr val="002060"/>
                </a:solidFill>
                <a:latin typeface="Arial"/>
                <a:ea typeface="Arial"/>
                <a:cs typeface="Arial"/>
                <a:sym typeface="Arial"/>
              </a:rPr>
              <a:t>Contrast</a:t>
            </a:r>
            <a:endParaRPr b="0" i="0" sz="1600" u="none" cap="none" strike="noStrike">
              <a:solidFill>
                <a:srgbClr val="000000"/>
              </a:solidFill>
              <a:latin typeface="Arial"/>
              <a:ea typeface="Arial"/>
              <a:cs typeface="Arial"/>
              <a:sym typeface="Arial"/>
            </a:endParaRPr>
          </a:p>
        </p:txBody>
      </p:sp>
      <p:pic>
        <p:nvPicPr>
          <p:cNvPr descr="A screenshot of a computer&#10;&#10;Description automatically generated" id="552" name="Google Shape;552;p17"/>
          <p:cNvPicPr preferRelativeResize="0"/>
          <p:nvPr/>
        </p:nvPicPr>
        <p:blipFill rotWithShape="1">
          <a:blip r:embed="rId7">
            <a:alphaModFix/>
          </a:blip>
          <a:srcRect b="0" l="0" r="0" t="0"/>
          <a:stretch/>
        </p:blipFill>
        <p:spPr>
          <a:xfrm>
            <a:off x="442567" y="982975"/>
            <a:ext cx="4326834" cy="2685173"/>
          </a:xfrm>
          <a:prstGeom prst="rect">
            <a:avLst/>
          </a:prstGeom>
          <a:noFill/>
          <a:ln>
            <a:noFill/>
          </a:ln>
        </p:spPr>
      </p:pic>
      <p:pic>
        <p:nvPicPr>
          <p:cNvPr id="553" name="Google Shape;553;p17"/>
          <p:cNvPicPr preferRelativeResize="0"/>
          <p:nvPr/>
        </p:nvPicPr>
        <p:blipFill rotWithShape="1">
          <a:blip r:embed="rId8">
            <a:alphaModFix/>
          </a:blip>
          <a:srcRect b="0" l="0" r="0" t="0"/>
          <a:stretch/>
        </p:blipFill>
        <p:spPr>
          <a:xfrm>
            <a:off x="6652684" y="2144704"/>
            <a:ext cx="4871666" cy="3660262"/>
          </a:xfrm>
          <a:prstGeom prst="rect">
            <a:avLst/>
          </a:prstGeom>
          <a:noFill/>
          <a:ln>
            <a:noFill/>
          </a:ln>
        </p:spPr>
      </p:pic>
      <p:sp>
        <p:nvSpPr>
          <p:cNvPr id="554" name="Google Shape;554;p17"/>
          <p:cNvSpPr txBox="1"/>
          <p:nvPr/>
        </p:nvSpPr>
        <p:spPr>
          <a:xfrm>
            <a:off x="2402512" y="6212933"/>
            <a:ext cx="756149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ID" sz="1400" u="none" cap="none" strike="noStrike">
                <a:solidFill>
                  <a:srgbClr val="000000"/>
                </a:solidFill>
                <a:latin typeface="Arial"/>
                <a:ea typeface="Arial"/>
                <a:cs typeface="Arial"/>
                <a:sym typeface="Arial"/>
              </a:rPr>
              <a:t>https://www.halo-lab.com/blog/how-contrast-works-in-user-experience-design</a:t>
            </a:r>
            <a:endParaRPr b="0" i="0" sz="1400" u="none" cap="none" strike="noStrike">
              <a:solidFill>
                <a:srgbClr val="000000"/>
              </a:solidFill>
              <a:latin typeface="Arial"/>
              <a:ea typeface="Arial"/>
              <a:cs typeface="Arial"/>
              <a:sym typeface="Arial"/>
            </a:endParaRPr>
          </a:p>
        </p:txBody>
      </p:sp>
      <p:sp>
        <p:nvSpPr>
          <p:cNvPr id="555" name="Google Shape;555;p17"/>
          <p:cNvSpPr txBox="1"/>
          <p:nvPr/>
        </p:nvSpPr>
        <p:spPr>
          <a:xfrm>
            <a:off x="442567" y="4254623"/>
            <a:ext cx="6114680"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ID" sz="1600" u="none" cap="none" strike="noStrike">
                <a:solidFill>
                  <a:srgbClr val="000000"/>
                </a:solidFill>
                <a:latin typeface="Arial"/>
                <a:ea typeface="Arial"/>
                <a:cs typeface="Arial"/>
                <a:sym typeface="Arial"/>
              </a:rPr>
              <a:t>Kontras mengacu pada perbedaan properti visual antar elemen dalam antarmuka pengguna. Ini dapat merujuk pada perbedaan warna, ukuran, atau jarak, dan digunakan untuk membuat hierarki dan penekanan visual, sehingga memudahkan pengguna untuk memahami dan berinteraksi dengan antarmuka.</a:t>
            </a:r>
            <a:endParaRPr b="0" i="0" sz="1400" u="none" cap="none" strike="noStrike">
              <a:solidFill>
                <a:srgbClr val="000000"/>
              </a:solidFill>
              <a:latin typeface="Arial"/>
              <a:ea typeface="Arial"/>
              <a:cs typeface="Arial"/>
              <a:sym typeface="Arial"/>
            </a:endParaRPr>
          </a:p>
        </p:txBody>
      </p:sp>
      <p:pic>
        <p:nvPicPr>
          <p:cNvPr id="556" name="Google Shape;556;p17"/>
          <p:cNvPicPr preferRelativeResize="0"/>
          <p:nvPr/>
        </p:nvPicPr>
        <p:blipFill>
          <a:blip r:embed="rId9">
            <a:alphaModFix/>
          </a:blip>
          <a:stretch>
            <a:fillRect/>
          </a:stretch>
        </p:blipFill>
        <p:spPr>
          <a:xfrm>
            <a:off x="0" y="12747"/>
            <a:ext cx="12192000" cy="3928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60" name="Shape 560"/>
        <p:cNvGrpSpPr/>
        <p:nvPr/>
      </p:nvGrpSpPr>
      <p:grpSpPr>
        <a:xfrm>
          <a:off x="0" y="0"/>
          <a:ext cx="0" cy="0"/>
          <a:chOff x="0" y="0"/>
          <a:chExt cx="0" cy="0"/>
        </a:xfrm>
      </p:grpSpPr>
      <p:sp>
        <p:nvSpPr>
          <p:cNvPr id="561" name="Google Shape;561;p18"/>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62" name="Google Shape;562;p18"/>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563" name="Google Shape;563;p18"/>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564" name="Google Shape;564;p18"/>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565" name="Google Shape;565;p18"/>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ID" sz="2400" u="none" cap="none" strike="noStrike">
                <a:solidFill>
                  <a:srgbClr val="002060"/>
                </a:solidFill>
                <a:latin typeface="Arial"/>
                <a:ea typeface="Arial"/>
                <a:cs typeface="Arial"/>
                <a:sym typeface="Arial"/>
              </a:rPr>
              <a:t>Warna</a:t>
            </a:r>
            <a:endParaRPr b="1" i="0" sz="2400" u="none" cap="none" strike="noStrike">
              <a:solidFill>
                <a:srgbClr val="002060"/>
              </a:solidFill>
              <a:latin typeface="Arial"/>
              <a:ea typeface="Arial"/>
              <a:cs typeface="Arial"/>
              <a:sym typeface="Arial"/>
            </a:endParaRPr>
          </a:p>
        </p:txBody>
      </p:sp>
      <p:sp>
        <p:nvSpPr>
          <p:cNvPr id="566" name="Google Shape;566;p18"/>
          <p:cNvSpPr txBox="1"/>
          <p:nvPr/>
        </p:nvSpPr>
        <p:spPr>
          <a:xfrm>
            <a:off x="276817" y="1181991"/>
            <a:ext cx="11415704" cy="1938992"/>
          </a:xfrm>
          <a:prstGeom prst="rect">
            <a:avLst/>
          </a:prstGeom>
          <a:noFill/>
          <a:ln>
            <a:noFill/>
          </a:ln>
        </p:spPr>
        <p:txBody>
          <a:bodyPr anchorCtr="0" anchor="t" bIns="45700" lIns="91425" spcFirstLastPara="1" rIns="91425" wrap="square" tIns="45700">
            <a:spAutoFit/>
          </a:bodyPr>
          <a:lstStyle/>
          <a:p>
            <a:pPr indent="-171450" lvl="0" marL="0" marR="0" rtl="0" algn="l">
              <a:lnSpc>
                <a:spcPct val="100000"/>
              </a:lnSpc>
              <a:spcBef>
                <a:spcPts val="0"/>
              </a:spcBef>
              <a:spcAft>
                <a:spcPts val="0"/>
              </a:spcAft>
              <a:buClr>
                <a:srgbClr val="000000"/>
              </a:buClr>
              <a:buSzPts val="2700"/>
              <a:buFont typeface="Noto Sans Symbols"/>
              <a:buChar char="❖"/>
            </a:pPr>
            <a:r>
              <a:rPr b="0" i="0" lang="en-ID" sz="2000" u="none" cap="none" strike="noStrike">
                <a:solidFill>
                  <a:srgbClr val="000000"/>
                </a:solidFill>
                <a:latin typeface="Arial"/>
                <a:ea typeface="Arial"/>
                <a:cs typeface="Arial"/>
                <a:sym typeface="Arial"/>
              </a:rPr>
              <a:t>Gunakan seperlunya dan dengan bijak ☺</a:t>
            </a:r>
            <a:endParaRPr b="0" i="0" sz="1400" u="none" cap="none" strike="noStrike">
              <a:solidFill>
                <a:srgbClr val="000000"/>
              </a:solidFill>
              <a:latin typeface="Arial"/>
              <a:ea typeface="Arial"/>
              <a:cs typeface="Arial"/>
              <a:sym typeface="Arial"/>
            </a:endParaRPr>
          </a:p>
          <a:p>
            <a:pPr indent="-171450" lvl="0" marL="0" marR="0" rtl="0" algn="l">
              <a:lnSpc>
                <a:spcPct val="100000"/>
              </a:lnSpc>
              <a:spcBef>
                <a:spcPts val="640"/>
              </a:spcBef>
              <a:spcAft>
                <a:spcPts val="0"/>
              </a:spcAft>
              <a:buClr>
                <a:srgbClr val="000000"/>
              </a:buClr>
              <a:buSzPts val="2700"/>
              <a:buFont typeface="Noto Sans Symbols"/>
              <a:buChar char="❖"/>
            </a:pPr>
            <a:r>
              <a:rPr b="0" i="0" lang="en-ID" sz="2000" u="none" cap="none" strike="noStrike">
                <a:solidFill>
                  <a:srgbClr val="000000"/>
                </a:solidFill>
                <a:latin typeface="Arial"/>
                <a:ea typeface="Arial"/>
                <a:cs typeface="Arial"/>
                <a:sym typeface="Arial"/>
              </a:rPr>
              <a:t>Perhatikan kesesuaian warna apabila membangun web untuk:</a:t>
            </a:r>
            <a:endParaRPr b="0" i="0" sz="1400" u="none" cap="none" strike="noStrike">
              <a:solidFill>
                <a:srgbClr val="000000"/>
              </a:solidFill>
              <a:latin typeface="Arial"/>
              <a:ea typeface="Arial"/>
              <a:cs typeface="Arial"/>
              <a:sym typeface="Arial"/>
            </a:endParaRPr>
          </a:p>
          <a:p>
            <a:pPr indent="-814388" lvl="0" marL="1263650" marR="0" rtl="0" algn="l">
              <a:lnSpc>
                <a:spcPct val="100000"/>
              </a:lnSpc>
              <a:spcBef>
                <a:spcPts val="640"/>
              </a:spcBef>
              <a:spcAft>
                <a:spcPts val="0"/>
              </a:spcAft>
              <a:buClr>
                <a:srgbClr val="000000"/>
              </a:buClr>
              <a:buSzPts val="2520"/>
              <a:buFont typeface="Noto Sans Symbols"/>
              <a:buChar char="⮚"/>
            </a:pPr>
            <a:r>
              <a:rPr b="0" i="0" lang="en-ID" sz="2000" u="none" cap="none" strike="noStrike">
                <a:solidFill>
                  <a:srgbClr val="000000"/>
                </a:solidFill>
                <a:latin typeface="Arial"/>
                <a:ea typeface="Arial"/>
                <a:cs typeface="Arial"/>
                <a:sym typeface="Arial"/>
              </a:rPr>
              <a:t>Penyandang buta warna</a:t>
            </a:r>
            <a:endParaRPr b="0" i="0" sz="2000" u="none" cap="none" strike="noStrike">
              <a:solidFill>
                <a:srgbClr val="000000"/>
              </a:solidFill>
              <a:latin typeface="Arial"/>
              <a:ea typeface="Arial"/>
              <a:cs typeface="Arial"/>
              <a:sym typeface="Arial"/>
            </a:endParaRPr>
          </a:p>
          <a:p>
            <a:pPr indent="-814388" lvl="0" marL="1263650" marR="0" rtl="0" algn="l">
              <a:lnSpc>
                <a:spcPct val="100000"/>
              </a:lnSpc>
              <a:spcBef>
                <a:spcPts val="640"/>
              </a:spcBef>
              <a:spcAft>
                <a:spcPts val="0"/>
              </a:spcAft>
              <a:buClr>
                <a:srgbClr val="000000"/>
              </a:buClr>
              <a:buSzPts val="2520"/>
              <a:buFont typeface="Noto Sans Symbols"/>
              <a:buChar char="⮚"/>
            </a:pPr>
            <a:r>
              <a:rPr b="0" i="0" lang="en-ID" sz="2000" u="none" cap="none" strike="noStrike">
                <a:solidFill>
                  <a:srgbClr val="000000"/>
                </a:solidFill>
                <a:latin typeface="Arial"/>
                <a:ea typeface="Arial"/>
                <a:cs typeface="Arial"/>
                <a:sym typeface="Arial"/>
              </a:rPr>
              <a:t>Penyandang penyakit warna lainnya</a:t>
            </a:r>
            <a:endParaRPr b="0" i="0" sz="2000" u="none" cap="none" strike="noStrike">
              <a:solidFill>
                <a:srgbClr val="000000"/>
              </a:solidFill>
              <a:latin typeface="Arial"/>
              <a:ea typeface="Arial"/>
              <a:cs typeface="Arial"/>
              <a:sym typeface="Arial"/>
            </a:endParaRPr>
          </a:p>
          <a:p>
            <a:pPr indent="-171450" lvl="0" marL="0" marR="0" rtl="0" algn="l">
              <a:lnSpc>
                <a:spcPct val="100000"/>
              </a:lnSpc>
              <a:spcBef>
                <a:spcPts val="640"/>
              </a:spcBef>
              <a:spcAft>
                <a:spcPts val="0"/>
              </a:spcAft>
              <a:buClr>
                <a:srgbClr val="000000"/>
              </a:buClr>
              <a:buSzPts val="2700"/>
              <a:buFont typeface="Noto Sans Symbols"/>
              <a:buChar char="❖"/>
            </a:pPr>
            <a:r>
              <a:rPr b="0" i="0" lang="en-ID" sz="2000" u="none" cap="none" strike="noStrike">
                <a:solidFill>
                  <a:srgbClr val="000000"/>
                </a:solidFill>
                <a:latin typeface="Arial"/>
                <a:ea typeface="Arial"/>
                <a:cs typeface="Arial"/>
                <a:sym typeface="Arial"/>
              </a:rPr>
              <a:t>Konsisten dengan penggunaan warna dari sisi budaya dan gaya baku korporasi</a:t>
            </a:r>
            <a:endParaRPr b="0" i="0" sz="2000" u="none" cap="none" strike="noStrike">
              <a:solidFill>
                <a:srgbClr val="000000"/>
              </a:solidFill>
              <a:latin typeface="Arial"/>
              <a:ea typeface="Arial"/>
              <a:cs typeface="Arial"/>
              <a:sym typeface="Arial"/>
            </a:endParaRPr>
          </a:p>
        </p:txBody>
      </p:sp>
      <p:pic>
        <p:nvPicPr>
          <p:cNvPr descr="A color chart with different colors&#10;&#10;Description automatically generated" id="567" name="Google Shape;567;p18"/>
          <p:cNvPicPr preferRelativeResize="0"/>
          <p:nvPr/>
        </p:nvPicPr>
        <p:blipFill rotWithShape="1">
          <a:blip r:embed="rId7">
            <a:alphaModFix/>
          </a:blip>
          <a:srcRect b="0" l="0" r="0" t="0"/>
          <a:stretch/>
        </p:blipFill>
        <p:spPr>
          <a:xfrm>
            <a:off x="978457" y="3319999"/>
            <a:ext cx="9701283" cy="3095648"/>
          </a:xfrm>
          <a:prstGeom prst="rect">
            <a:avLst/>
          </a:prstGeom>
          <a:noFill/>
          <a:ln>
            <a:noFill/>
          </a:ln>
        </p:spPr>
      </p:pic>
      <p:pic>
        <p:nvPicPr>
          <p:cNvPr id="568" name="Google Shape;568;p18"/>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72" name="Shape 572"/>
        <p:cNvGrpSpPr/>
        <p:nvPr/>
      </p:nvGrpSpPr>
      <p:grpSpPr>
        <a:xfrm>
          <a:off x="0" y="0"/>
          <a:ext cx="0" cy="0"/>
          <a:chOff x="0" y="0"/>
          <a:chExt cx="0" cy="0"/>
        </a:xfrm>
      </p:grpSpPr>
      <p:sp>
        <p:nvSpPr>
          <p:cNvPr id="573" name="Google Shape;573;p19"/>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74" name="Google Shape;574;p19"/>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575" name="Google Shape;575;p19"/>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576" name="Google Shape;576;p19"/>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577" name="Google Shape;577;p19"/>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Soal</a:t>
            </a:r>
            <a:endParaRPr b="1" i="0" sz="2600" u="none" cap="none" strike="noStrike">
              <a:solidFill>
                <a:schemeClr val="dk1"/>
              </a:solidFill>
              <a:latin typeface="Poppins"/>
              <a:ea typeface="Poppins"/>
              <a:cs typeface="Poppins"/>
              <a:sym typeface="Poppins"/>
            </a:endParaRPr>
          </a:p>
        </p:txBody>
      </p:sp>
      <p:sp>
        <p:nvSpPr>
          <p:cNvPr id="578" name="Google Shape;578;p19"/>
          <p:cNvSpPr txBox="1"/>
          <p:nvPr/>
        </p:nvSpPr>
        <p:spPr>
          <a:xfrm>
            <a:off x="579799" y="1200014"/>
            <a:ext cx="351435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ID" sz="2000" u="none" cap="none" strike="noStrike">
                <a:solidFill>
                  <a:srgbClr val="002060"/>
                </a:solidFill>
                <a:latin typeface="Arial"/>
                <a:ea typeface="Arial"/>
                <a:cs typeface="Arial"/>
                <a:sym typeface="Arial"/>
              </a:rPr>
              <a:t>Berapa banyak oval kecil?</a:t>
            </a:r>
            <a:endParaRPr b="0" i="0" sz="2000" u="none" cap="none" strike="noStrike">
              <a:solidFill>
                <a:srgbClr val="000000"/>
              </a:solidFill>
              <a:latin typeface="Arial"/>
              <a:ea typeface="Arial"/>
              <a:cs typeface="Arial"/>
              <a:sym typeface="Arial"/>
            </a:endParaRPr>
          </a:p>
        </p:txBody>
      </p:sp>
      <p:pic>
        <p:nvPicPr>
          <p:cNvPr descr="A group of blue ovals and rectangles&#10;&#10;Description automatically generated" id="579" name="Google Shape;579;p19"/>
          <p:cNvPicPr preferRelativeResize="0"/>
          <p:nvPr/>
        </p:nvPicPr>
        <p:blipFill rotWithShape="1">
          <a:blip r:embed="rId7">
            <a:alphaModFix/>
          </a:blip>
          <a:srcRect b="427" l="0" r="0" t="0"/>
          <a:stretch/>
        </p:blipFill>
        <p:spPr>
          <a:xfrm>
            <a:off x="1808974" y="2061751"/>
            <a:ext cx="8424924" cy="4339050"/>
          </a:xfrm>
          <a:prstGeom prst="rect">
            <a:avLst/>
          </a:prstGeom>
          <a:noFill/>
          <a:ln>
            <a:noFill/>
          </a:ln>
        </p:spPr>
      </p:pic>
      <p:sp>
        <p:nvSpPr>
          <p:cNvPr id="580" name="Google Shape;580;p19"/>
          <p:cNvSpPr/>
          <p:nvPr/>
        </p:nvSpPr>
        <p:spPr>
          <a:xfrm>
            <a:off x="1616423" y="5804965"/>
            <a:ext cx="385102" cy="307777"/>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1" name="Google Shape;581;p19"/>
          <p:cNvSpPr/>
          <p:nvPr/>
        </p:nvSpPr>
        <p:spPr>
          <a:xfrm>
            <a:off x="9524338" y="6287900"/>
            <a:ext cx="859200" cy="1722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82" name="Google Shape;582;p19"/>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86" name="Shape 586"/>
        <p:cNvGrpSpPr/>
        <p:nvPr/>
      </p:nvGrpSpPr>
      <p:grpSpPr>
        <a:xfrm>
          <a:off x="0" y="0"/>
          <a:ext cx="0" cy="0"/>
          <a:chOff x="0" y="0"/>
          <a:chExt cx="0" cy="0"/>
        </a:xfrm>
      </p:grpSpPr>
      <p:sp>
        <p:nvSpPr>
          <p:cNvPr id="587" name="Google Shape;587;p20"/>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88" name="Google Shape;588;p20"/>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589" name="Google Shape;589;p20"/>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590" name="Google Shape;590;p20"/>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591" name="Google Shape;591;p20"/>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Soal</a:t>
            </a:r>
            <a:endParaRPr b="1" i="0" sz="2600" u="none" cap="none" strike="noStrike">
              <a:solidFill>
                <a:schemeClr val="dk1"/>
              </a:solidFill>
              <a:latin typeface="Poppins"/>
              <a:ea typeface="Poppins"/>
              <a:cs typeface="Poppins"/>
              <a:sym typeface="Poppins"/>
            </a:endParaRPr>
          </a:p>
        </p:txBody>
      </p:sp>
      <p:sp>
        <p:nvSpPr>
          <p:cNvPr id="592" name="Google Shape;592;p20"/>
          <p:cNvSpPr txBox="1"/>
          <p:nvPr/>
        </p:nvSpPr>
        <p:spPr>
          <a:xfrm>
            <a:off x="327999" y="1300303"/>
            <a:ext cx="5768001"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ID" sz="2400" u="none" cap="none" strike="noStrike">
                <a:solidFill>
                  <a:srgbClr val="002060"/>
                </a:solidFill>
                <a:latin typeface="Arial"/>
                <a:ea typeface="Arial"/>
                <a:cs typeface="Arial"/>
                <a:sym typeface="Arial"/>
              </a:rPr>
              <a:t>Sekarang, Berapa banyak oval kecil?</a:t>
            </a:r>
            <a:endParaRPr b="0" i="0" sz="2400" u="none" cap="none" strike="noStrike">
              <a:solidFill>
                <a:srgbClr val="000000"/>
              </a:solidFill>
              <a:latin typeface="Arial"/>
              <a:ea typeface="Arial"/>
              <a:cs typeface="Arial"/>
              <a:sym typeface="Arial"/>
            </a:endParaRPr>
          </a:p>
        </p:txBody>
      </p:sp>
      <p:pic>
        <p:nvPicPr>
          <p:cNvPr descr="A group of blue and orange ovals&#10;&#10;Description automatically generated" id="593" name="Google Shape;593;p20"/>
          <p:cNvPicPr preferRelativeResize="0"/>
          <p:nvPr/>
        </p:nvPicPr>
        <p:blipFill rotWithShape="1">
          <a:blip r:embed="rId7">
            <a:alphaModFix/>
          </a:blip>
          <a:srcRect b="0" l="0" r="0" t="0"/>
          <a:stretch/>
        </p:blipFill>
        <p:spPr>
          <a:xfrm>
            <a:off x="1765119" y="2005258"/>
            <a:ext cx="8520175" cy="4357719"/>
          </a:xfrm>
          <a:prstGeom prst="rect">
            <a:avLst/>
          </a:prstGeom>
          <a:noFill/>
          <a:ln>
            <a:noFill/>
          </a:ln>
        </p:spPr>
      </p:pic>
      <p:pic>
        <p:nvPicPr>
          <p:cNvPr id="594" name="Google Shape;594;p20"/>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67" name="Shape 267"/>
        <p:cNvGrpSpPr/>
        <p:nvPr/>
      </p:nvGrpSpPr>
      <p:grpSpPr>
        <a:xfrm>
          <a:off x="0" y="0"/>
          <a:ext cx="0" cy="0"/>
          <a:chOff x="0" y="0"/>
          <a:chExt cx="0" cy="0"/>
        </a:xfrm>
      </p:grpSpPr>
      <p:sp>
        <p:nvSpPr>
          <p:cNvPr id="268" name="Google Shape;268;g21697cf30f6_1_239"/>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269" name="Google Shape;269;g21697cf30f6_1_239"/>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270" name="Google Shape;270;g21697cf30f6_1_239"/>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271" name="Google Shape;271;g21697cf30f6_1_239"/>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272" name="Google Shape;272;g21697cf30f6_1_239"/>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Course Definition</a:t>
            </a:r>
            <a:endParaRPr b="1" i="0" sz="2600" u="none" cap="none" strike="noStrike">
              <a:solidFill>
                <a:schemeClr val="dk1"/>
              </a:solidFill>
              <a:latin typeface="Poppins"/>
              <a:ea typeface="Poppins"/>
              <a:cs typeface="Poppins"/>
              <a:sym typeface="Poppins"/>
            </a:endParaRPr>
          </a:p>
        </p:txBody>
      </p:sp>
      <p:sp>
        <p:nvSpPr>
          <p:cNvPr id="273" name="Google Shape;273;g21697cf30f6_1_239"/>
          <p:cNvSpPr txBox="1"/>
          <p:nvPr/>
        </p:nvSpPr>
        <p:spPr>
          <a:xfrm>
            <a:off x="247950" y="1118870"/>
            <a:ext cx="11696100" cy="566305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ID" sz="2000" u="none" cap="none" strike="noStrike">
                <a:solidFill>
                  <a:srgbClr val="000000"/>
                </a:solidFill>
                <a:latin typeface="Arial"/>
                <a:ea typeface="Arial"/>
                <a:cs typeface="Arial"/>
                <a:sym typeface="Arial"/>
              </a:rPr>
              <a:t>Deskripsi Singkat mengenai Topik</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ID" sz="2000" u="none" cap="none" strike="noStrike">
                <a:solidFill>
                  <a:srgbClr val="000000"/>
                </a:solidFill>
                <a:latin typeface="Arial"/>
                <a:ea typeface="Arial"/>
                <a:cs typeface="Arial"/>
                <a:sym typeface="Arial"/>
              </a:rPr>
              <a:t>Mata Pelatihan ini memfasilitasi pembentukan kompetensi dalam Mengidentifikasi rancangan user interface pada aplikasi berbasis web.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ID" sz="2000" u="none" cap="none" strike="noStrike">
                <a:solidFill>
                  <a:srgbClr val="000000"/>
                </a:solidFill>
                <a:latin typeface="Arial"/>
                <a:ea typeface="Arial"/>
                <a:cs typeface="Arial"/>
                <a:sym typeface="Arial"/>
              </a:rPr>
              <a:t>Tujuan Pelatihan</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ID" sz="2000" u="none" cap="none" strike="noStrike">
                <a:solidFill>
                  <a:srgbClr val="000000"/>
                </a:solidFill>
                <a:latin typeface="Arial"/>
                <a:ea typeface="Arial"/>
                <a:cs typeface="Arial"/>
                <a:sym typeface="Arial"/>
              </a:rPr>
              <a:t>Setelah mengikuti seluruh rangkaian pembelajaran pada mata pelatihan mengidentifikasi rancangan user interface ini, peserta mampu mengidentifikasi rancangan user interface untuk web yang akan dibangun</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ID" sz="2000" u="none" cap="none" strike="noStrike">
                <a:solidFill>
                  <a:srgbClr val="000000"/>
                </a:solidFill>
                <a:latin typeface="Arial"/>
                <a:ea typeface="Arial"/>
                <a:cs typeface="Arial"/>
                <a:sym typeface="Arial"/>
              </a:rPr>
              <a:t>Materi Yang akan disampaikan: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ID" sz="2000" u="none" cap="none" strike="noStrike">
                <a:solidFill>
                  <a:srgbClr val="000000"/>
                </a:solidFill>
                <a:latin typeface="Arial"/>
                <a:ea typeface="Arial"/>
                <a:cs typeface="Arial"/>
                <a:sym typeface="Arial"/>
              </a:rPr>
              <a:t>1. Pengertian User Interface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ID" sz="2000" u="none" cap="none" strike="noStrike">
                <a:solidFill>
                  <a:srgbClr val="000000"/>
                </a:solidFill>
                <a:latin typeface="Arial"/>
                <a:ea typeface="Arial"/>
                <a:cs typeface="Arial"/>
                <a:sym typeface="Arial"/>
              </a:rPr>
              <a:t>2. Pentingnya User Interface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ID" sz="2000" u="none" cap="none" strike="noStrike">
                <a:solidFill>
                  <a:srgbClr val="000000"/>
                </a:solidFill>
                <a:latin typeface="Arial"/>
                <a:ea typeface="Arial"/>
                <a:cs typeface="Arial"/>
                <a:sym typeface="Arial"/>
              </a:rPr>
              <a:t>3. Jenis-jenis User Interface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ID" sz="2000" u="none" cap="none" strike="noStrike">
                <a:solidFill>
                  <a:srgbClr val="000000"/>
                </a:solidFill>
                <a:latin typeface="Arial"/>
                <a:ea typeface="Arial"/>
                <a:cs typeface="Arial"/>
                <a:sym typeface="Arial"/>
              </a:rPr>
              <a:t>4. Mock Up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ID" sz="2000" u="none" cap="none" strike="noStrike">
                <a:solidFill>
                  <a:srgbClr val="000000"/>
                </a:solidFill>
                <a:latin typeface="Arial"/>
                <a:ea typeface="Arial"/>
                <a:cs typeface="Arial"/>
                <a:sym typeface="Arial"/>
              </a:rPr>
              <a:t>Tugas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ID" sz="2000" u="none" cap="none" strike="noStrike">
                <a:solidFill>
                  <a:srgbClr val="000000"/>
                </a:solidFill>
                <a:latin typeface="Arial"/>
                <a:ea typeface="Arial"/>
                <a:cs typeface="Arial"/>
                <a:sym typeface="Arial"/>
              </a:rPr>
              <a:t>1. Menjawab soal Pre-test,Post-test dan soal yang telah disediakan</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rgbClr val="000000"/>
              </a:solidFill>
              <a:latin typeface="Cambria"/>
              <a:ea typeface="Cambria"/>
              <a:cs typeface="Cambria"/>
              <a:sym typeface="Cambria"/>
            </a:endParaRPr>
          </a:p>
        </p:txBody>
      </p:sp>
      <p:pic>
        <p:nvPicPr>
          <p:cNvPr id="274" name="Google Shape;274;g21697cf30f6_1_239"/>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598" name="Shape 598"/>
        <p:cNvGrpSpPr/>
        <p:nvPr/>
      </p:nvGrpSpPr>
      <p:grpSpPr>
        <a:xfrm>
          <a:off x="0" y="0"/>
          <a:ext cx="0" cy="0"/>
          <a:chOff x="0" y="0"/>
          <a:chExt cx="0" cy="0"/>
        </a:xfrm>
      </p:grpSpPr>
      <p:sp>
        <p:nvSpPr>
          <p:cNvPr id="599" name="Google Shape;599;p21"/>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600" name="Google Shape;600;p21"/>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601" name="Google Shape;601;p21"/>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602" name="Google Shape;602;p21"/>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603" name="Google Shape;603;p21"/>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ID" sz="2800" u="none" cap="none" strike="noStrike">
                <a:solidFill>
                  <a:srgbClr val="002060"/>
                </a:solidFill>
                <a:latin typeface="Arial"/>
                <a:ea typeface="Arial"/>
                <a:cs typeface="Arial"/>
                <a:sym typeface="Arial"/>
              </a:rPr>
              <a:t>Beberapa Komponen UI (</a:t>
            </a:r>
            <a:r>
              <a:rPr b="1" i="1" lang="en-ID" sz="2800" u="none" cap="none" strike="noStrike">
                <a:solidFill>
                  <a:srgbClr val="002060"/>
                </a:solidFill>
                <a:latin typeface="Arial"/>
                <a:ea typeface="Arial"/>
                <a:cs typeface="Arial"/>
                <a:sym typeface="Arial"/>
              </a:rPr>
              <a:t>best practice</a:t>
            </a:r>
            <a:r>
              <a:rPr b="1" i="0" lang="en-ID" sz="2800" u="none" cap="none" strike="noStrike">
                <a:solidFill>
                  <a:srgbClr val="002060"/>
                </a:solidFill>
                <a:latin typeface="Arial"/>
                <a:ea typeface="Arial"/>
                <a:cs typeface="Arial"/>
                <a:sym typeface="Arial"/>
              </a:rPr>
              <a:t>)</a:t>
            </a:r>
            <a:endParaRPr b="0" i="0" sz="1800" u="none" cap="none" strike="noStrike">
              <a:solidFill>
                <a:srgbClr val="000000"/>
              </a:solidFill>
              <a:latin typeface="Arial"/>
              <a:ea typeface="Arial"/>
              <a:cs typeface="Arial"/>
              <a:sym typeface="Arial"/>
            </a:endParaRPr>
          </a:p>
        </p:txBody>
      </p:sp>
      <p:pic>
        <p:nvPicPr>
          <p:cNvPr descr="A screenshot of a computer&#10;&#10;Description automatically generated" id="604" name="Google Shape;604;p21"/>
          <p:cNvPicPr preferRelativeResize="0"/>
          <p:nvPr/>
        </p:nvPicPr>
        <p:blipFill rotWithShape="1">
          <a:blip r:embed="rId7">
            <a:alphaModFix/>
          </a:blip>
          <a:srcRect b="0" l="0" r="0" t="0"/>
          <a:stretch/>
        </p:blipFill>
        <p:spPr>
          <a:xfrm>
            <a:off x="1345053" y="1445741"/>
            <a:ext cx="9746079" cy="5047272"/>
          </a:xfrm>
          <a:prstGeom prst="rect">
            <a:avLst/>
          </a:prstGeom>
          <a:noFill/>
          <a:ln>
            <a:noFill/>
          </a:ln>
        </p:spPr>
      </p:pic>
      <p:pic>
        <p:nvPicPr>
          <p:cNvPr id="605" name="Google Shape;605;p21"/>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609" name="Shape 609"/>
        <p:cNvGrpSpPr/>
        <p:nvPr/>
      </p:nvGrpSpPr>
      <p:grpSpPr>
        <a:xfrm>
          <a:off x="0" y="0"/>
          <a:ext cx="0" cy="0"/>
          <a:chOff x="0" y="0"/>
          <a:chExt cx="0" cy="0"/>
        </a:xfrm>
      </p:grpSpPr>
      <p:sp>
        <p:nvSpPr>
          <p:cNvPr id="610" name="Google Shape;610;p22"/>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611" name="Google Shape;611;p22"/>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612" name="Google Shape;612;p22"/>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613" name="Google Shape;613;p22"/>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614" name="Google Shape;614;p22"/>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ID" sz="2400" u="none" cap="none" strike="noStrike">
                <a:solidFill>
                  <a:srgbClr val="002060"/>
                </a:solidFill>
                <a:latin typeface="Arial"/>
                <a:ea typeface="Arial"/>
                <a:cs typeface="Arial"/>
                <a:sym typeface="Arial"/>
              </a:rPr>
              <a:t>Urutan Komponen Dialog</a:t>
            </a:r>
            <a:endParaRPr b="0" i="0" sz="1400" u="none" cap="none" strike="noStrike">
              <a:solidFill>
                <a:srgbClr val="000000"/>
              </a:solidFill>
              <a:latin typeface="Arial"/>
              <a:ea typeface="Arial"/>
              <a:cs typeface="Arial"/>
              <a:sym typeface="Arial"/>
            </a:endParaRPr>
          </a:p>
        </p:txBody>
      </p:sp>
      <p:sp>
        <p:nvSpPr>
          <p:cNvPr id="615" name="Google Shape;615;p22"/>
          <p:cNvSpPr txBox="1"/>
          <p:nvPr/>
        </p:nvSpPr>
        <p:spPr>
          <a:xfrm>
            <a:off x="1221166" y="1451241"/>
            <a:ext cx="7944956" cy="3593291"/>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520"/>
              <a:buFont typeface="Noto Sans Symbols"/>
              <a:buChar char="❖"/>
            </a:pPr>
            <a:r>
              <a:rPr b="0" i="0" lang="en-ID" sz="2000" u="none" cap="none" strike="noStrike">
                <a:solidFill>
                  <a:srgbClr val="000000"/>
                </a:solidFill>
                <a:latin typeface="Arial"/>
                <a:ea typeface="Arial"/>
                <a:cs typeface="Arial"/>
                <a:sym typeface="Arial"/>
              </a:rPr>
              <a:t>Komponen Dialog: urutan di mana informasi ditampilkan ke pengguna dan diperoleh dari pengguna.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285750" lvl="0" marL="285750" marR="0" rtl="0" algn="l">
              <a:lnSpc>
                <a:spcPct val="100000"/>
              </a:lnSpc>
              <a:spcBef>
                <a:spcPts val="560"/>
              </a:spcBef>
              <a:spcAft>
                <a:spcPts val="0"/>
              </a:spcAft>
              <a:buClr>
                <a:srgbClr val="000000"/>
              </a:buClr>
              <a:buSzPts val="2520"/>
              <a:buFont typeface="Noto Sans Symbols"/>
              <a:buChar char="❖"/>
            </a:pPr>
            <a:r>
              <a:rPr b="0" i="0" lang="en-ID" sz="2000" u="none" cap="none" strike="noStrike">
                <a:solidFill>
                  <a:srgbClr val="000000"/>
                </a:solidFill>
                <a:latin typeface="Arial"/>
                <a:ea typeface="Arial"/>
                <a:cs typeface="Arial"/>
                <a:sym typeface="Arial"/>
              </a:rPr>
              <a:t>Pedoman utama desain dalam dialog adalah konsistensi dalam urutan tindakan, penekanan tombol, dan terminology.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560"/>
              </a:spcBef>
              <a:spcAft>
                <a:spcPts val="0"/>
              </a:spcAft>
              <a:buClr>
                <a:srgbClr val="000000"/>
              </a:buClr>
              <a:buSzPts val="1800"/>
              <a:buFont typeface="Arial"/>
              <a:buNone/>
            </a:pPr>
            <a:r>
              <a:t/>
            </a:r>
            <a:endParaRPr b="0" i="0" sz="2000" u="none" cap="none" strike="noStrike">
              <a:solidFill>
                <a:srgbClr val="000000"/>
              </a:solidFill>
              <a:latin typeface="Arial"/>
              <a:ea typeface="Arial"/>
              <a:cs typeface="Arial"/>
              <a:sym typeface="Arial"/>
            </a:endParaRPr>
          </a:p>
          <a:p>
            <a:pPr indent="-285750" lvl="0" marL="285750" marR="0" rtl="0" algn="l">
              <a:lnSpc>
                <a:spcPct val="100000"/>
              </a:lnSpc>
              <a:spcBef>
                <a:spcPts val="560"/>
              </a:spcBef>
              <a:spcAft>
                <a:spcPts val="0"/>
              </a:spcAft>
              <a:buClr>
                <a:srgbClr val="000000"/>
              </a:buClr>
              <a:buSzPts val="2520"/>
              <a:buFont typeface="Noto Sans Symbols"/>
              <a:buChar char="❖"/>
            </a:pPr>
            <a:r>
              <a:rPr b="0" i="0" lang="en-ID" sz="2000" u="none" cap="none" strike="noStrike">
                <a:solidFill>
                  <a:srgbClr val="000000"/>
                </a:solidFill>
                <a:latin typeface="Arial"/>
                <a:ea typeface="Arial"/>
                <a:cs typeface="Arial"/>
                <a:sym typeface="Arial"/>
              </a:rPr>
              <a:t>3 langkah proses:</a:t>
            </a:r>
            <a:endParaRPr b="0" i="0" sz="1400" u="none" cap="none" strike="noStrike">
              <a:solidFill>
                <a:srgbClr val="000000"/>
              </a:solidFill>
              <a:latin typeface="Arial"/>
              <a:ea typeface="Arial"/>
              <a:cs typeface="Arial"/>
              <a:sym typeface="Arial"/>
            </a:endParaRPr>
          </a:p>
          <a:p>
            <a:pPr indent="-114300" lvl="1" marL="800100" marR="0" rtl="0" algn="l">
              <a:lnSpc>
                <a:spcPct val="100000"/>
              </a:lnSpc>
              <a:spcBef>
                <a:spcPts val="480"/>
              </a:spcBef>
              <a:spcAft>
                <a:spcPts val="0"/>
              </a:spcAft>
              <a:buClr>
                <a:srgbClr val="000000"/>
              </a:buClr>
              <a:buSzPts val="1800"/>
              <a:buFont typeface="Noto Sans Symbols"/>
              <a:buChar char="⮚"/>
            </a:pPr>
            <a:r>
              <a:rPr b="0" i="0" lang="en-ID" sz="2000" u="none" cap="none" strike="noStrike">
                <a:solidFill>
                  <a:srgbClr val="000000"/>
                </a:solidFill>
                <a:latin typeface="Arial"/>
                <a:ea typeface="Arial"/>
                <a:cs typeface="Arial"/>
                <a:sym typeface="Arial"/>
              </a:rPr>
              <a:t>Rancanglah urutan dialog</a:t>
            </a:r>
            <a:endParaRPr b="0" i="0" sz="1400" u="none" cap="none" strike="noStrike">
              <a:solidFill>
                <a:srgbClr val="000000"/>
              </a:solidFill>
              <a:latin typeface="Arial"/>
              <a:ea typeface="Arial"/>
              <a:cs typeface="Arial"/>
              <a:sym typeface="Arial"/>
            </a:endParaRPr>
          </a:p>
          <a:p>
            <a:pPr indent="-114300" lvl="1" marL="800100" marR="0" rtl="0" algn="l">
              <a:lnSpc>
                <a:spcPct val="100000"/>
              </a:lnSpc>
              <a:spcBef>
                <a:spcPts val="480"/>
              </a:spcBef>
              <a:spcAft>
                <a:spcPts val="0"/>
              </a:spcAft>
              <a:buClr>
                <a:srgbClr val="000000"/>
              </a:buClr>
              <a:buSzPts val="1800"/>
              <a:buFont typeface="Noto Sans Symbols"/>
              <a:buChar char="⮚"/>
            </a:pPr>
            <a:r>
              <a:rPr b="0" i="0" lang="en-ID" sz="2000" u="none" cap="none" strike="noStrike">
                <a:solidFill>
                  <a:srgbClr val="000000"/>
                </a:solidFill>
                <a:latin typeface="Arial"/>
                <a:ea typeface="Arial"/>
                <a:cs typeface="Arial"/>
                <a:sym typeface="Arial"/>
              </a:rPr>
              <a:t>Mendesain prototype / mock-up</a:t>
            </a:r>
            <a:endParaRPr b="0" i="0" sz="1400" u="none" cap="none" strike="noStrike">
              <a:solidFill>
                <a:srgbClr val="000000"/>
              </a:solidFill>
              <a:latin typeface="Arial"/>
              <a:ea typeface="Arial"/>
              <a:cs typeface="Arial"/>
              <a:sym typeface="Arial"/>
            </a:endParaRPr>
          </a:p>
          <a:p>
            <a:pPr indent="-114300" lvl="1" marL="800100" marR="0" rtl="0" algn="l">
              <a:lnSpc>
                <a:spcPct val="100000"/>
              </a:lnSpc>
              <a:spcBef>
                <a:spcPts val="480"/>
              </a:spcBef>
              <a:spcAft>
                <a:spcPts val="0"/>
              </a:spcAft>
              <a:buClr>
                <a:srgbClr val="000000"/>
              </a:buClr>
              <a:buSzPts val="1800"/>
              <a:buFont typeface="Noto Sans Symbols"/>
              <a:buChar char="⮚"/>
            </a:pPr>
            <a:r>
              <a:rPr b="0" i="0" lang="en-ID" sz="2000" u="none" cap="none" strike="noStrike">
                <a:solidFill>
                  <a:srgbClr val="000000"/>
                </a:solidFill>
                <a:latin typeface="Arial"/>
                <a:ea typeface="Arial"/>
                <a:cs typeface="Arial"/>
                <a:sym typeface="Arial"/>
              </a:rPr>
              <a:t>Evaluasi kegunaannya</a:t>
            </a:r>
            <a:endParaRPr b="0" i="0" sz="2000" u="none" cap="none" strike="noStrike">
              <a:solidFill>
                <a:srgbClr val="000000"/>
              </a:solidFill>
              <a:latin typeface="Arial"/>
              <a:ea typeface="Arial"/>
              <a:cs typeface="Arial"/>
              <a:sym typeface="Arial"/>
            </a:endParaRPr>
          </a:p>
        </p:txBody>
      </p:sp>
      <p:pic>
        <p:nvPicPr>
          <p:cNvPr id="616" name="Google Shape;616;p22"/>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620" name="Shape 620"/>
        <p:cNvGrpSpPr/>
        <p:nvPr/>
      </p:nvGrpSpPr>
      <p:grpSpPr>
        <a:xfrm>
          <a:off x="0" y="0"/>
          <a:ext cx="0" cy="0"/>
          <a:chOff x="0" y="0"/>
          <a:chExt cx="0" cy="0"/>
        </a:xfrm>
      </p:grpSpPr>
      <p:sp>
        <p:nvSpPr>
          <p:cNvPr id="621" name="Google Shape;621;p23"/>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622" name="Google Shape;622;p23"/>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623" name="Google Shape;623;p23"/>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624" name="Google Shape;624;p23"/>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625" name="Google Shape;625;p23"/>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ID" sz="2800" u="none" cap="none" strike="noStrike">
                <a:solidFill>
                  <a:srgbClr val="002060"/>
                </a:solidFill>
                <a:latin typeface="Arial"/>
                <a:ea typeface="Arial"/>
                <a:cs typeface="Arial"/>
                <a:sym typeface="Arial"/>
              </a:rPr>
              <a:t>Merancang Urutan Komponen Dialog</a:t>
            </a:r>
            <a:endParaRPr b="0" i="0" sz="1400" u="none" cap="none" strike="noStrike">
              <a:solidFill>
                <a:srgbClr val="000000"/>
              </a:solidFill>
              <a:latin typeface="Arial"/>
              <a:ea typeface="Arial"/>
              <a:cs typeface="Arial"/>
              <a:sym typeface="Arial"/>
            </a:endParaRPr>
          </a:p>
        </p:txBody>
      </p:sp>
      <p:sp>
        <p:nvSpPr>
          <p:cNvPr id="626" name="Google Shape;626;p23"/>
          <p:cNvSpPr txBox="1"/>
          <p:nvPr/>
        </p:nvSpPr>
        <p:spPr>
          <a:xfrm>
            <a:off x="890801" y="1789256"/>
            <a:ext cx="10453657" cy="4170372"/>
          </a:xfrm>
          <a:prstGeom prst="rect">
            <a:avLst/>
          </a:prstGeom>
          <a:noFill/>
          <a:ln>
            <a:noFill/>
          </a:ln>
        </p:spPr>
        <p:txBody>
          <a:bodyPr anchorCtr="0" anchor="t" bIns="45700" lIns="91425" spcFirstLastPara="1" rIns="91425" wrap="square" tIns="45700">
            <a:spAutoFit/>
          </a:bodyPr>
          <a:lstStyle/>
          <a:p>
            <a:pPr indent="-323850" lvl="0" marL="342900" marR="0" rtl="0" algn="l">
              <a:lnSpc>
                <a:spcPct val="100000"/>
              </a:lnSpc>
              <a:spcBef>
                <a:spcPts val="0"/>
              </a:spcBef>
              <a:spcAft>
                <a:spcPts val="0"/>
              </a:spcAft>
              <a:buClr>
                <a:srgbClr val="000000"/>
              </a:buClr>
              <a:buSzPts val="2500"/>
              <a:buFont typeface="Cambria"/>
              <a:buChar char="❖"/>
            </a:pPr>
            <a:r>
              <a:rPr b="0" i="0" lang="en-ID" sz="2000" u="none" cap="none" strike="noStrike">
                <a:solidFill>
                  <a:srgbClr val="000000"/>
                </a:solidFill>
                <a:latin typeface="Cambria"/>
                <a:ea typeface="Cambria"/>
                <a:cs typeface="Cambria"/>
                <a:sym typeface="Cambria"/>
              </a:rPr>
              <a:t>Tentukan urutannya</a:t>
            </a:r>
            <a:endParaRPr b="0" i="0" sz="2000" u="none" cap="none" strike="noStrike">
              <a:solidFill>
                <a:srgbClr val="000000"/>
              </a:solidFill>
              <a:latin typeface="Cambria"/>
              <a:ea typeface="Cambria"/>
              <a:cs typeface="Cambria"/>
              <a:sym typeface="Cambria"/>
            </a:endParaRPr>
          </a:p>
          <a:p>
            <a:pPr indent="-165100" lvl="0" marL="342900" marR="0" rtl="0" algn="l">
              <a:lnSpc>
                <a:spcPct val="100000"/>
              </a:lnSpc>
              <a:spcBef>
                <a:spcPts val="0"/>
              </a:spcBef>
              <a:spcAft>
                <a:spcPts val="0"/>
              </a:spcAft>
              <a:buClr>
                <a:srgbClr val="000000"/>
              </a:buClr>
              <a:buSzPts val="2800"/>
              <a:buFont typeface="Noto Sans Symbols"/>
              <a:buNone/>
            </a:pPr>
            <a:r>
              <a:t/>
            </a:r>
            <a:endParaRPr b="0" i="0" sz="2000" u="none" cap="none" strike="noStrike">
              <a:solidFill>
                <a:srgbClr val="000000"/>
              </a:solidFill>
              <a:latin typeface="Cambria"/>
              <a:ea typeface="Cambria"/>
              <a:cs typeface="Cambria"/>
              <a:sym typeface="Cambria"/>
            </a:endParaRPr>
          </a:p>
          <a:p>
            <a:pPr indent="-323850" lvl="0" marL="342900" marR="0" rtl="0" algn="l">
              <a:lnSpc>
                <a:spcPct val="100000"/>
              </a:lnSpc>
              <a:spcBef>
                <a:spcPts val="560"/>
              </a:spcBef>
              <a:spcAft>
                <a:spcPts val="0"/>
              </a:spcAft>
              <a:buClr>
                <a:srgbClr val="000000"/>
              </a:buClr>
              <a:buSzPts val="2500"/>
              <a:buFont typeface="Cambria"/>
              <a:buChar char="❖"/>
            </a:pPr>
            <a:r>
              <a:rPr b="0" i="0" lang="en-ID" sz="2000" u="none" cap="none" strike="noStrike">
                <a:solidFill>
                  <a:srgbClr val="000000"/>
                </a:solidFill>
                <a:latin typeface="Cambria"/>
                <a:ea typeface="Cambria"/>
                <a:cs typeface="Cambria"/>
                <a:sym typeface="Cambria"/>
              </a:rPr>
              <a:t>Miliki pemahaman yang jelas tentang karakteristik pengguna, tugas, teknologi, dan lingkungan,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560"/>
              </a:spcBef>
              <a:spcAft>
                <a:spcPts val="0"/>
              </a:spcAft>
              <a:buClr>
                <a:srgbClr val="000000"/>
              </a:buClr>
              <a:buSzPts val="1500"/>
              <a:buFont typeface="Arial"/>
              <a:buNone/>
            </a:pPr>
            <a:r>
              <a:t/>
            </a:r>
            <a:endParaRPr b="0" i="0" sz="2000" u="none" cap="none" strike="noStrike">
              <a:solidFill>
                <a:srgbClr val="000000"/>
              </a:solidFill>
              <a:latin typeface="Cambria"/>
              <a:ea typeface="Cambria"/>
              <a:cs typeface="Cambria"/>
              <a:sym typeface="Cambria"/>
            </a:endParaRPr>
          </a:p>
          <a:p>
            <a:pPr indent="-323850" lvl="0" marL="342900" marR="0" rtl="0" algn="l">
              <a:lnSpc>
                <a:spcPct val="100000"/>
              </a:lnSpc>
              <a:spcBef>
                <a:spcPts val="560"/>
              </a:spcBef>
              <a:spcAft>
                <a:spcPts val="0"/>
              </a:spcAft>
              <a:buClr>
                <a:srgbClr val="000000"/>
              </a:buClr>
              <a:buSzPts val="2500"/>
              <a:buFont typeface="Cambria"/>
              <a:buChar char="❖"/>
            </a:pPr>
            <a:r>
              <a:rPr b="0" i="0" lang="en-ID" sz="2000" u="none" cap="none" strike="noStrike">
                <a:solidFill>
                  <a:srgbClr val="000000"/>
                </a:solidFill>
                <a:latin typeface="Cambria"/>
                <a:ea typeface="Cambria"/>
                <a:cs typeface="Cambria"/>
                <a:sym typeface="Cambria"/>
              </a:rPr>
              <a:t>Membuat diagram dialog:</a:t>
            </a:r>
            <a:endParaRPr b="0" i="0" sz="1400" u="none" cap="none" strike="noStrike">
              <a:solidFill>
                <a:srgbClr val="000000"/>
              </a:solidFill>
              <a:latin typeface="Arial"/>
              <a:ea typeface="Arial"/>
              <a:cs typeface="Arial"/>
              <a:sym typeface="Arial"/>
            </a:endParaRPr>
          </a:p>
          <a:p>
            <a:pPr indent="-323850" lvl="0" marL="685800" marR="0" rtl="0" algn="l">
              <a:lnSpc>
                <a:spcPct val="100000"/>
              </a:lnSpc>
              <a:spcBef>
                <a:spcPts val="0"/>
              </a:spcBef>
              <a:spcAft>
                <a:spcPts val="0"/>
              </a:spcAft>
              <a:buClr>
                <a:srgbClr val="000000"/>
              </a:buClr>
              <a:buSzPts val="1500"/>
              <a:buFont typeface="Cambria"/>
              <a:buAutoNum type="arabicPeriod"/>
            </a:pPr>
            <a:r>
              <a:rPr b="0" i="0" lang="en-ID" sz="2000" u="none" cap="none" strike="noStrike">
                <a:solidFill>
                  <a:srgbClr val="000000"/>
                </a:solidFill>
                <a:latin typeface="Cambria"/>
                <a:ea typeface="Cambria"/>
                <a:cs typeface="Cambria"/>
                <a:sym typeface="Cambria"/>
              </a:rPr>
              <a:t>Metode formal untuk merancang dan merepresentasikan dialog manusia-komputer: menggunakan kotak dan garis</a:t>
            </a:r>
            <a:endParaRPr b="0" i="0" sz="1400" u="none" cap="none" strike="noStrike">
              <a:solidFill>
                <a:srgbClr val="000000"/>
              </a:solidFill>
              <a:latin typeface="Arial"/>
              <a:ea typeface="Arial"/>
              <a:cs typeface="Arial"/>
              <a:sym typeface="Arial"/>
            </a:endParaRPr>
          </a:p>
          <a:p>
            <a:pPr indent="-323850" lvl="0" marL="685800" marR="0" rtl="0" algn="l">
              <a:lnSpc>
                <a:spcPct val="100000"/>
              </a:lnSpc>
              <a:spcBef>
                <a:spcPts val="0"/>
              </a:spcBef>
              <a:spcAft>
                <a:spcPts val="0"/>
              </a:spcAft>
              <a:buClr>
                <a:srgbClr val="000000"/>
              </a:buClr>
              <a:buSzPts val="1500"/>
              <a:buFont typeface="Cambria"/>
              <a:buAutoNum type="arabicPeriod"/>
            </a:pPr>
            <a:r>
              <a:rPr b="0" i="0" lang="en-ID" sz="2000" u="none" cap="none" strike="noStrike">
                <a:solidFill>
                  <a:srgbClr val="000000"/>
                </a:solidFill>
                <a:latin typeface="Cambria"/>
                <a:ea typeface="Cambria"/>
                <a:cs typeface="Cambria"/>
                <a:sym typeface="Cambria"/>
              </a:rPr>
              <a:t>Terdiri dari kotak dengan 3 bagian:</a:t>
            </a:r>
            <a:endParaRPr b="0" i="0" sz="1400" u="none" cap="none" strike="noStrike">
              <a:solidFill>
                <a:srgbClr val="000000"/>
              </a:solidFill>
              <a:latin typeface="Arial"/>
              <a:ea typeface="Arial"/>
              <a:cs typeface="Arial"/>
              <a:sym typeface="Arial"/>
            </a:endParaRPr>
          </a:p>
          <a:p>
            <a:pPr indent="-120650" lvl="2" marL="1257300" marR="0" rtl="0" algn="l">
              <a:lnSpc>
                <a:spcPct val="100000"/>
              </a:lnSpc>
              <a:spcBef>
                <a:spcPts val="440"/>
              </a:spcBef>
              <a:spcAft>
                <a:spcPts val="0"/>
              </a:spcAft>
              <a:buClr>
                <a:srgbClr val="000000"/>
              </a:buClr>
              <a:buSzPts val="1900"/>
              <a:buFont typeface="Cambria"/>
              <a:buChar char="▪"/>
            </a:pPr>
            <a:r>
              <a:rPr b="0" i="0" lang="en-ID" sz="2000" u="none" cap="none" strike="noStrike">
                <a:solidFill>
                  <a:srgbClr val="000000"/>
                </a:solidFill>
                <a:latin typeface="Cambria"/>
                <a:ea typeface="Cambria"/>
                <a:cs typeface="Cambria"/>
                <a:sym typeface="Cambria"/>
              </a:rPr>
              <a:t>Atas</a:t>
            </a:r>
            <a:endParaRPr b="0" i="0" sz="1400" u="none" cap="none" strike="noStrike">
              <a:solidFill>
                <a:srgbClr val="000000"/>
              </a:solidFill>
              <a:latin typeface="Arial"/>
              <a:ea typeface="Arial"/>
              <a:cs typeface="Arial"/>
              <a:sym typeface="Arial"/>
            </a:endParaRPr>
          </a:p>
          <a:p>
            <a:pPr indent="-120650" lvl="2" marL="1257300" marR="0" rtl="0" algn="l">
              <a:lnSpc>
                <a:spcPct val="100000"/>
              </a:lnSpc>
              <a:spcBef>
                <a:spcPts val="440"/>
              </a:spcBef>
              <a:spcAft>
                <a:spcPts val="0"/>
              </a:spcAft>
              <a:buClr>
                <a:srgbClr val="000000"/>
              </a:buClr>
              <a:buSzPts val="1900"/>
              <a:buFont typeface="Cambria"/>
              <a:buChar char="▪"/>
            </a:pPr>
            <a:r>
              <a:rPr b="0" i="0" lang="en-ID" sz="2000" u="none" cap="none" strike="noStrike">
                <a:solidFill>
                  <a:srgbClr val="000000"/>
                </a:solidFill>
                <a:latin typeface="Cambria"/>
                <a:ea typeface="Cambria"/>
                <a:cs typeface="Cambria"/>
                <a:sym typeface="Cambria"/>
              </a:rPr>
              <a:t>Tengah</a:t>
            </a:r>
            <a:endParaRPr b="0" i="0" sz="1400" u="none" cap="none" strike="noStrike">
              <a:solidFill>
                <a:srgbClr val="000000"/>
              </a:solidFill>
              <a:latin typeface="Arial"/>
              <a:ea typeface="Arial"/>
              <a:cs typeface="Arial"/>
              <a:sym typeface="Arial"/>
            </a:endParaRPr>
          </a:p>
          <a:p>
            <a:pPr indent="-120650" lvl="2" marL="1257300" marR="0" rtl="0" algn="l">
              <a:lnSpc>
                <a:spcPct val="100000"/>
              </a:lnSpc>
              <a:spcBef>
                <a:spcPts val="440"/>
              </a:spcBef>
              <a:spcAft>
                <a:spcPts val="0"/>
              </a:spcAft>
              <a:buClr>
                <a:srgbClr val="000000"/>
              </a:buClr>
              <a:buSzPts val="1900"/>
              <a:buFont typeface="Cambria"/>
              <a:buChar char="▪"/>
            </a:pPr>
            <a:r>
              <a:rPr b="0" i="0" lang="en-ID" sz="2000" u="none" cap="none" strike="noStrike">
                <a:solidFill>
                  <a:srgbClr val="000000"/>
                </a:solidFill>
                <a:latin typeface="Cambria"/>
                <a:ea typeface="Cambria"/>
                <a:cs typeface="Cambria"/>
                <a:sym typeface="Cambria"/>
              </a:rPr>
              <a:t>Bawah</a:t>
            </a:r>
            <a:endParaRPr b="0" i="0" sz="1400" u="none" cap="none" strike="noStrike">
              <a:solidFill>
                <a:srgbClr val="000000"/>
              </a:solidFill>
              <a:latin typeface="Arial"/>
              <a:ea typeface="Arial"/>
              <a:cs typeface="Arial"/>
              <a:sym typeface="Arial"/>
            </a:endParaRPr>
          </a:p>
        </p:txBody>
      </p:sp>
      <p:pic>
        <p:nvPicPr>
          <p:cNvPr id="627" name="Google Shape;627;p23"/>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631" name="Shape 631"/>
        <p:cNvGrpSpPr/>
        <p:nvPr/>
      </p:nvGrpSpPr>
      <p:grpSpPr>
        <a:xfrm>
          <a:off x="0" y="0"/>
          <a:ext cx="0" cy="0"/>
          <a:chOff x="0" y="0"/>
          <a:chExt cx="0" cy="0"/>
        </a:xfrm>
      </p:grpSpPr>
      <p:sp>
        <p:nvSpPr>
          <p:cNvPr id="632" name="Google Shape;632;p24"/>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633" name="Google Shape;633;p24"/>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634" name="Google Shape;634;p24"/>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635" name="Google Shape;635;p24"/>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636" name="Google Shape;636;p24"/>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ID" sz="2800" u="none" cap="none" strike="noStrike">
                <a:solidFill>
                  <a:srgbClr val="002060"/>
                </a:solidFill>
                <a:latin typeface="Georgia"/>
                <a:ea typeface="Georgia"/>
                <a:cs typeface="Georgia"/>
                <a:sym typeface="Georgia"/>
              </a:rPr>
              <a:t>Contoh Rancangan Urutan Komponen Dialog</a:t>
            </a:r>
            <a:endParaRPr b="0" i="0" sz="1400" u="none" cap="none" strike="noStrike">
              <a:solidFill>
                <a:srgbClr val="000000"/>
              </a:solidFill>
              <a:latin typeface="Arial"/>
              <a:ea typeface="Arial"/>
              <a:cs typeface="Arial"/>
              <a:sym typeface="Arial"/>
            </a:endParaRPr>
          </a:p>
        </p:txBody>
      </p:sp>
      <p:pic>
        <p:nvPicPr>
          <p:cNvPr id="637" name="Google Shape;637;p24"/>
          <p:cNvPicPr preferRelativeResize="0"/>
          <p:nvPr>
            <p:ph idx="1" type="body"/>
          </p:nvPr>
        </p:nvPicPr>
        <p:blipFill rotWithShape="1">
          <a:blip r:embed="rId7">
            <a:alphaModFix/>
          </a:blip>
          <a:srcRect b="0" l="0" r="0" t="0"/>
          <a:stretch/>
        </p:blipFill>
        <p:spPr>
          <a:xfrm>
            <a:off x="614100" y="1563329"/>
            <a:ext cx="4897373" cy="4041057"/>
          </a:xfrm>
          <a:prstGeom prst="rect">
            <a:avLst/>
          </a:prstGeom>
          <a:noFill/>
          <a:ln>
            <a:noFill/>
          </a:ln>
        </p:spPr>
      </p:pic>
      <p:sp>
        <p:nvSpPr>
          <p:cNvPr id="638" name="Google Shape;638;p24"/>
          <p:cNvSpPr txBox="1"/>
          <p:nvPr/>
        </p:nvSpPr>
        <p:spPr>
          <a:xfrm>
            <a:off x="5511473" y="2272163"/>
            <a:ext cx="6114680" cy="1569660"/>
          </a:xfrm>
          <a:prstGeom prst="rect">
            <a:avLst/>
          </a:prstGeom>
          <a:noFill/>
          <a:ln>
            <a:noFill/>
          </a:ln>
        </p:spPr>
        <p:txBody>
          <a:bodyPr anchorCtr="0" anchor="t" bIns="45700" lIns="91425" spcFirstLastPara="1" rIns="91425" wrap="square" tIns="45700">
            <a:spAutoFit/>
          </a:bodyPr>
          <a:lstStyle/>
          <a:p>
            <a:pPr indent="0" lvl="0" marL="203200" marR="0" rtl="0" algn="just">
              <a:lnSpc>
                <a:spcPct val="100000"/>
              </a:lnSpc>
              <a:spcBef>
                <a:spcPts val="0"/>
              </a:spcBef>
              <a:spcAft>
                <a:spcPts val="0"/>
              </a:spcAft>
              <a:buClr>
                <a:srgbClr val="000000"/>
              </a:buClr>
              <a:buSzPts val="1800"/>
              <a:buFont typeface="Arial"/>
              <a:buNone/>
            </a:pPr>
            <a:r>
              <a:rPr b="0" i="0" lang="en-ID" sz="2400" u="none" cap="none" strike="noStrike">
                <a:solidFill>
                  <a:schemeClr val="dk1"/>
                </a:solidFill>
                <a:latin typeface="Cambria"/>
                <a:ea typeface="Cambria"/>
                <a:cs typeface="Cambria"/>
                <a:sym typeface="Cambria"/>
              </a:rPr>
              <a:t>Diagram urutan komponen dialog yang menggambarkan sequence (urutan), selection (pilihan), dan iteration (perulangan).</a:t>
            </a:r>
            <a:endParaRPr b="0" i="0" sz="2400" u="none" cap="none" strike="noStrike">
              <a:solidFill>
                <a:srgbClr val="000000"/>
              </a:solidFill>
              <a:latin typeface="Cambria"/>
              <a:ea typeface="Cambria"/>
              <a:cs typeface="Cambria"/>
              <a:sym typeface="Cambria"/>
            </a:endParaRPr>
          </a:p>
        </p:txBody>
      </p:sp>
      <p:pic>
        <p:nvPicPr>
          <p:cNvPr id="639" name="Google Shape;639;p24"/>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643" name="Shape 643"/>
        <p:cNvGrpSpPr/>
        <p:nvPr/>
      </p:nvGrpSpPr>
      <p:grpSpPr>
        <a:xfrm>
          <a:off x="0" y="0"/>
          <a:ext cx="0" cy="0"/>
          <a:chOff x="0" y="0"/>
          <a:chExt cx="0" cy="0"/>
        </a:xfrm>
      </p:grpSpPr>
      <p:sp>
        <p:nvSpPr>
          <p:cNvPr id="644" name="Google Shape;644;p25"/>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645" name="Google Shape;645;p25"/>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646" name="Google Shape;646;p25"/>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647" name="Google Shape;647;p25"/>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648" name="Google Shape;648;p25"/>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ID" sz="2800" u="none" cap="none" strike="noStrike">
                <a:solidFill>
                  <a:srgbClr val="002060"/>
                </a:solidFill>
                <a:latin typeface="Georgia"/>
                <a:ea typeface="Georgia"/>
                <a:cs typeface="Georgia"/>
                <a:sym typeface="Georgia"/>
              </a:rPr>
              <a:t>Contoh Rancangan Urutan Komponen Dialog</a:t>
            </a:r>
            <a:endParaRPr b="0" i="0" sz="1400" u="none" cap="none" strike="noStrike">
              <a:solidFill>
                <a:srgbClr val="000000"/>
              </a:solidFill>
              <a:latin typeface="Arial"/>
              <a:ea typeface="Arial"/>
              <a:cs typeface="Arial"/>
              <a:sym typeface="Arial"/>
            </a:endParaRPr>
          </a:p>
        </p:txBody>
      </p:sp>
      <p:pic>
        <p:nvPicPr>
          <p:cNvPr id="649" name="Google Shape;649;p25"/>
          <p:cNvPicPr preferRelativeResize="0"/>
          <p:nvPr/>
        </p:nvPicPr>
        <p:blipFill rotWithShape="1">
          <a:blip r:embed="rId7">
            <a:alphaModFix/>
          </a:blip>
          <a:srcRect b="0" l="0" r="0" t="0"/>
          <a:stretch/>
        </p:blipFill>
        <p:spPr>
          <a:xfrm>
            <a:off x="4925472" y="1316694"/>
            <a:ext cx="5298109" cy="5119502"/>
          </a:xfrm>
          <a:prstGeom prst="rect">
            <a:avLst/>
          </a:prstGeom>
          <a:noFill/>
          <a:ln>
            <a:noFill/>
          </a:ln>
        </p:spPr>
      </p:pic>
      <p:sp>
        <p:nvSpPr>
          <p:cNvPr id="650" name="Google Shape;650;p25"/>
          <p:cNvSpPr txBox="1"/>
          <p:nvPr/>
        </p:nvSpPr>
        <p:spPr>
          <a:xfrm>
            <a:off x="76199" y="1607069"/>
            <a:ext cx="7050221" cy="400110"/>
          </a:xfrm>
          <a:prstGeom prst="rect">
            <a:avLst/>
          </a:prstGeom>
          <a:noFill/>
          <a:ln>
            <a:noFill/>
          </a:ln>
        </p:spPr>
        <p:txBody>
          <a:bodyPr anchorCtr="0" anchor="t" bIns="45700" lIns="91425" spcFirstLastPara="1" rIns="91425" wrap="square" tIns="45700">
            <a:spAutoFit/>
          </a:bodyPr>
          <a:lstStyle/>
          <a:p>
            <a:pPr indent="0" lvl="0" marL="203200" marR="0" rtl="0" algn="l">
              <a:lnSpc>
                <a:spcPct val="100000"/>
              </a:lnSpc>
              <a:spcBef>
                <a:spcPts val="0"/>
              </a:spcBef>
              <a:spcAft>
                <a:spcPts val="0"/>
              </a:spcAft>
              <a:buClr>
                <a:srgbClr val="000000"/>
              </a:buClr>
              <a:buSzPts val="1800"/>
              <a:buFont typeface="Arial"/>
              <a:buNone/>
            </a:pPr>
            <a:r>
              <a:rPr b="0" i="0" lang="en-ID" sz="2000" u="none" cap="none" strike="noStrike">
                <a:solidFill>
                  <a:schemeClr val="dk1"/>
                </a:solidFill>
                <a:latin typeface="Cambria"/>
                <a:ea typeface="Cambria"/>
                <a:cs typeface="Cambria"/>
                <a:sym typeface="Cambria"/>
              </a:rPr>
              <a:t>Contoh diagram urutan untuk sistem informasi pelanggan</a:t>
            </a:r>
            <a:endParaRPr b="0" i="0" sz="2000" u="none" cap="none" strike="noStrike">
              <a:solidFill>
                <a:srgbClr val="000000"/>
              </a:solidFill>
              <a:latin typeface="Cambria"/>
              <a:ea typeface="Cambria"/>
              <a:cs typeface="Cambria"/>
              <a:sym typeface="Cambria"/>
            </a:endParaRPr>
          </a:p>
        </p:txBody>
      </p:sp>
      <p:pic>
        <p:nvPicPr>
          <p:cNvPr id="651" name="Google Shape;651;p25"/>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655" name="Shape 655"/>
        <p:cNvGrpSpPr/>
        <p:nvPr/>
      </p:nvGrpSpPr>
      <p:grpSpPr>
        <a:xfrm>
          <a:off x="0" y="0"/>
          <a:ext cx="0" cy="0"/>
          <a:chOff x="0" y="0"/>
          <a:chExt cx="0" cy="0"/>
        </a:xfrm>
      </p:grpSpPr>
      <p:sp>
        <p:nvSpPr>
          <p:cNvPr id="656" name="Google Shape;656;p26"/>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657" name="Google Shape;657;p26"/>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658" name="Google Shape;658;p26"/>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659" name="Google Shape;659;p26"/>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660" name="Google Shape;660;p26"/>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ID" sz="2400" u="none" cap="none" strike="noStrike">
                <a:solidFill>
                  <a:srgbClr val="002060"/>
                </a:solidFill>
                <a:latin typeface="Georgia"/>
                <a:ea typeface="Georgia"/>
                <a:cs typeface="Georgia"/>
                <a:sym typeface="Georgia"/>
              </a:rPr>
              <a:t>Mock-up Desain UI</a:t>
            </a:r>
            <a:endParaRPr b="0" i="0" sz="1400" u="none" cap="none" strike="noStrike">
              <a:solidFill>
                <a:srgbClr val="000000"/>
              </a:solidFill>
              <a:latin typeface="Arial"/>
              <a:ea typeface="Arial"/>
              <a:cs typeface="Arial"/>
              <a:sym typeface="Arial"/>
            </a:endParaRPr>
          </a:p>
        </p:txBody>
      </p:sp>
      <p:sp>
        <p:nvSpPr>
          <p:cNvPr id="661" name="Google Shape;661;p26"/>
          <p:cNvSpPr txBox="1"/>
          <p:nvPr/>
        </p:nvSpPr>
        <p:spPr>
          <a:xfrm>
            <a:off x="579798" y="1584771"/>
            <a:ext cx="10944551"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ID" sz="2400" u="none" cap="none" strike="noStrike">
                <a:solidFill>
                  <a:srgbClr val="404040"/>
                </a:solidFill>
                <a:latin typeface="Arial"/>
                <a:ea typeface="Arial"/>
                <a:cs typeface="Arial"/>
                <a:sym typeface="Arial"/>
              </a:rPr>
              <a:t>Mockup adalah model situs web atau aplikasi untuk membantu desainer dalam memvisualisasikan ide desain mereka serta mengkomunikasikannya dengan developer, stakeholder, atau web desainer yang lain</a:t>
            </a:r>
            <a:r>
              <a:rPr b="0" i="0" lang="en-ID" sz="2400" u="none" cap="none" strike="noStrike">
                <a:solidFill>
                  <a:srgbClr val="404040"/>
                </a:solidFill>
                <a:latin typeface="Open Sans"/>
                <a:ea typeface="Open Sans"/>
                <a:cs typeface="Open Sans"/>
                <a:sym typeface="Open Sans"/>
              </a:rPr>
              <a:t>.</a:t>
            </a:r>
            <a:endParaRPr b="0" i="0" sz="2400" u="none" cap="none" strike="noStrike">
              <a:solidFill>
                <a:srgbClr val="000000"/>
              </a:solidFill>
              <a:latin typeface="Arial"/>
              <a:ea typeface="Arial"/>
              <a:cs typeface="Arial"/>
              <a:sym typeface="Arial"/>
            </a:endParaRPr>
          </a:p>
        </p:txBody>
      </p:sp>
      <p:sp>
        <p:nvSpPr>
          <p:cNvPr id="662" name="Google Shape;662;p26"/>
          <p:cNvSpPr txBox="1"/>
          <p:nvPr/>
        </p:nvSpPr>
        <p:spPr>
          <a:xfrm>
            <a:off x="614099" y="3244023"/>
            <a:ext cx="10730359"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ID" sz="2400" u="none" cap="none" strike="noStrike">
                <a:solidFill>
                  <a:srgbClr val="404040"/>
                </a:solidFill>
                <a:latin typeface="Arial"/>
                <a:ea typeface="Arial"/>
                <a:cs typeface="Arial"/>
                <a:sym typeface="Arial"/>
              </a:rPr>
              <a:t>Tujuan dari pembuatan mockup ini adalah untuk membantu tim dalam menentukan final desain yang akan digunakan. Mockup dapat menerjemahkan konsep dan ide ke dalam elemen desain konkret</a:t>
            </a:r>
            <a:endParaRPr b="0" i="0" sz="2400" u="none" cap="none" strike="noStrike">
              <a:solidFill>
                <a:srgbClr val="000000"/>
              </a:solidFill>
              <a:latin typeface="Arial"/>
              <a:ea typeface="Arial"/>
              <a:cs typeface="Arial"/>
              <a:sym typeface="Arial"/>
            </a:endParaRPr>
          </a:p>
        </p:txBody>
      </p:sp>
      <p:pic>
        <p:nvPicPr>
          <p:cNvPr id="663" name="Google Shape;663;p26"/>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667" name="Shape 667"/>
        <p:cNvGrpSpPr/>
        <p:nvPr/>
      </p:nvGrpSpPr>
      <p:grpSpPr>
        <a:xfrm>
          <a:off x="0" y="0"/>
          <a:ext cx="0" cy="0"/>
          <a:chOff x="0" y="0"/>
          <a:chExt cx="0" cy="0"/>
        </a:xfrm>
      </p:grpSpPr>
      <p:sp>
        <p:nvSpPr>
          <p:cNvPr id="668" name="Google Shape;668;p27"/>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669" name="Google Shape;669;p27"/>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670" name="Google Shape;670;p27"/>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671" name="Google Shape;671;p27"/>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672" name="Google Shape;672;p27"/>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1" i="0" lang="en-ID" sz="2400" u="none" cap="none" strike="noStrike">
                <a:solidFill>
                  <a:srgbClr val="002060"/>
                </a:solidFill>
                <a:latin typeface="Georgia"/>
                <a:ea typeface="Georgia"/>
                <a:cs typeface="Georgia"/>
                <a:sym typeface="Georgia"/>
              </a:rPr>
              <a:t>Contoh Mock-up Desain UI</a:t>
            </a:r>
            <a:endParaRPr b="0" i="0" sz="1400" u="none" cap="none" strike="noStrike">
              <a:solidFill>
                <a:srgbClr val="000000"/>
              </a:solidFill>
              <a:latin typeface="Arial"/>
              <a:ea typeface="Arial"/>
              <a:cs typeface="Arial"/>
              <a:sym typeface="Arial"/>
            </a:endParaRPr>
          </a:p>
        </p:txBody>
      </p:sp>
      <p:pic>
        <p:nvPicPr>
          <p:cNvPr descr="Sebuah gambar berisi cuplikan layar&#10;&#10;Deskripsi dihasilkan secara otomatis" id="673" name="Google Shape;673;p27"/>
          <p:cNvPicPr preferRelativeResize="0"/>
          <p:nvPr>
            <p:ph idx="1" type="body"/>
          </p:nvPr>
        </p:nvPicPr>
        <p:blipFill rotWithShape="1">
          <a:blip r:embed="rId7">
            <a:alphaModFix/>
          </a:blip>
          <a:srcRect b="0" l="0" r="0" t="0"/>
          <a:stretch/>
        </p:blipFill>
        <p:spPr>
          <a:xfrm>
            <a:off x="1114847" y="1245154"/>
            <a:ext cx="9993637" cy="5185143"/>
          </a:xfrm>
          <a:prstGeom prst="rect">
            <a:avLst/>
          </a:prstGeom>
          <a:noFill/>
          <a:ln cap="flat" cmpd="sng" w="9525">
            <a:solidFill>
              <a:schemeClr val="dk1"/>
            </a:solidFill>
            <a:prstDash val="solid"/>
            <a:round/>
            <a:headEnd len="sm" w="sm" type="none"/>
            <a:tailEnd len="sm" w="sm" type="none"/>
          </a:ln>
        </p:spPr>
      </p:pic>
      <p:pic>
        <p:nvPicPr>
          <p:cNvPr id="674" name="Google Shape;674;p27"/>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678" name="Shape 678"/>
        <p:cNvGrpSpPr/>
        <p:nvPr/>
      </p:nvGrpSpPr>
      <p:grpSpPr>
        <a:xfrm>
          <a:off x="0" y="0"/>
          <a:ext cx="0" cy="0"/>
          <a:chOff x="0" y="0"/>
          <a:chExt cx="0" cy="0"/>
        </a:xfrm>
      </p:grpSpPr>
      <p:sp>
        <p:nvSpPr>
          <p:cNvPr id="679" name="Google Shape;679;p28"/>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680" name="Google Shape;680;p28"/>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681" name="Google Shape;681;p28"/>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682" name="Google Shape;682;p28"/>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683" name="Google Shape;683;p28"/>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ID" sz="2800" u="none" cap="none" strike="noStrike">
                <a:solidFill>
                  <a:srgbClr val="002060"/>
                </a:solidFill>
                <a:latin typeface="Georgia"/>
                <a:ea typeface="Georgia"/>
                <a:cs typeface="Georgia"/>
                <a:sym typeface="Georgia"/>
              </a:rPr>
              <a:t>Perbedaan Mock Up dengan Wireframe</a:t>
            </a:r>
            <a:endParaRPr b="0" i="0" sz="1400" u="none" cap="none" strike="noStrike">
              <a:solidFill>
                <a:srgbClr val="000000"/>
              </a:solidFill>
              <a:latin typeface="Arial"/>
              <a:ea typeface="Arial"/>
              <a:cs typeface="Arial"/>
              <a:sym typeface="Arial"/>
            </a:endParaRPr>
          </a:p>
        </p:txBody>
      </p:sp>
      <p:pic>
        <p:nvPicPr>
          <p:cNvPr descr="A screenshot of a mobile phone&#10;&#10;Description automatically generated" id="684" name="Google Shape;684;p28"/>
          <p:cNvPicPr preferRelativeResize="0"/>
          <p:nvPr/>
        </p:nvPicPr>
        <p:blipFill rotWithShape="1">
          <a:blip r:embed="rId7">
            <a:alphaModFix/>
          </a:blip>
          <a:srcRect b="0" l="0" r="0" t="0"/>
          <a:stretch/>
        </p:blipFill>
        <p:spPr>
          <a:xfrm>
            <a:off x="2441621" y="1886813"/>
            <a:ext cx="6218631" cy="4013284"/>
          </a:xfrm>
          <a:prstGeom prst="rect">
            <a:avLst/>
          </a:prstGeom>
          <a:noFill/>
          <a:ln>
            <a:noFill/>
          </a:ln>
        </p:spPr>
      </p:pic>
      <p:pic>
        <p:nvPicPr>
          <p:cNvPr id="685" name="Google Shape;685;p28"/>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689" name="Shape 689"/>
        <p:cNvGrpSpPr/>
        <p:nvPr/>
      </p:nvGrpSpPr>
      <p:grpSpPr>
        <a:xfrm>
          <a:off x="0" y="0"/>
          <a:ext cx="0" cy="0"/>
          <a:chOff x="0" y="0"/>
          <a:chExt cx="0" cy="0"/>
        </a:xfrm>
      </p:grpSpPr>
      <p:sp>
        <p:nvSpPr>
          <p:cNvPr id="690" name="Google Shape;690;p29"/>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691" name="Google Shape;691;p29"/>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692" name="Google Shape;692;p29"/>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693" name="Google Shape;693;p29"/>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694" name="Google Shape;694;p29"/>
          <p:cNvSpPr txBox="1"/>
          <p:nvPr/>
        </p:nvSpPr>
        <p:spPr>
          <a:xfrm>
            <a:off x="667650" y="655527"/>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ID" sz="2800" u="none" cap="none" strike="noStrike">
                <a:solidFill>
                  <a:srgbClr val="002060"/>
                </a:solidFill>
                <a:latin typeface="Georgia"/>
                <a:ea typeface="Georgia"/>
                <a:cs typeface="Georgia"/>
                <a:sym typeface="Georgia"/>
              </a:rPr>
              <a:t>Tools Implementasi UI</a:t>
            </a:r>
            <a:endParaRPr b="0" i="0" sz="1400" u="none" cap="none" strike="noStrike">
              <a:solidFill>
                <a:srgbClr val="000000"/>
              </a:solidFill>
              <a:latin typeface="Arial"/>
              <a:ea typeface="Arial"/>
              <a:cs typeface="Arial"/>
              <a:sym typeface="Arial"/>
            </a:endParaRPr>
          </a:p>
        </p:txBody>
      </p:sp>
      <p:sp>
        <p:nvSpPr>
          <p:cNvPr id="695" name="Google Shape;695;p29"/>
          <p:cNvSpPr txBox="1"/>
          <p:nvPr/>
        </p:nvSpPr>
        <p:spPr>
          <a:xfrm>
            <a:off x="1013853" y="1455596"/>
            <a:ext cx="2897400" cy="4966500"/>
          </a:xfrm>
          <a:prstGeom prst="rect">
            <a:avLst/>
          </a:prstGeom>
          <a:noFill/>
          <a:ln>
            <a:noFill/>
          </a:ln>
        </p:spPr>
        <p:txBody>
          <a:bodyPr anchorCtr="0" anchor="t" bIns="45700" lIns="91425" spcFirstLastPara="1" rIns="91425" wrap="square" tIns="45700">
            <a:spAutoFit/>
          </a:bodyPr>
          <a:lstStyle/>
          <a:p>
            <a:pPr indent="-165100" lvl="0" marL="12700" marR="0" rtl="0" algn="l">
              <a:lnSpc>
                <a:spcPct val="150000"/>
              </a:lnSpc>
              <a:spcBef>
                <a:spcPts val="0"/>
              </a:spcBef>
              <a:spcAft>
                <a:spcPts val="0"/>
              </a:spcAft>
              <a:buClr>
                <a:srgbClr val="000000"/>
              </a:buClr>
              <a:buSzPts val="2600"/>
              <a:buFont typeface="Cambria"/>
              <a:buChar char="❖"/>
            </a:pPr>
            <a:r>
              <a:rPr b="0" i="0" lang="en-ID" sz="1800" u="sng" cap="none" strike="noStrike">
                <a:solidFill>
                  <a:schemeClr val="dk1"/>
                </a:solidFill>
                <a:latin typeface="Arial"/>
                <a:ea typeface="Arial"/>
                <a:cs typeface="Arial"/>
                <a:sym typeface="Arial"/>
                <a:hlinkClick r:id="rId7">
                  <a:extLst>
                    <a:ext uri="{A12FA001-AC4F-418D-AE19-62706E023703}">
                      <ahyp:hlinkClr val="tx"/>
                    </a:ext>
                  </a:extLst>
                </a:hlinkClick>
              </a:rPr>
              <a:t>MockFlow</a:t>
            </a:r>
            <a:endParaRPr b="0" i="0" sz="1800" u="none" cap="none" strike="noStrike">
              <a:solidFill>
                <a:schemeClr val="dk1"/>
              </a:solidFill>
              <a:latin typeface="Arial"/>
              <a:ea typeface="Arial"/>
              <a:cs typeface="Arial"/>
              <a:sym typeface="Arial"/>
            </a:endParaRPr>
          </a:p>
          <a:p>
            <a:pPr indent="-165100" lvl="0" marL="12700" marR="0" rtl="0" algn="l">
              <a:lnSpc>
                <a:spcPct val="150000"/>
              </a:lnSpc>
              <a:spcBef>
                <a:spcPts val="560"/>
              </a:spcBef>
              <a:spcAft>
                <a:spcPts val="0"/>
              </a:spcAft>
              <a:buClr>
                <a:srgbClr val="000000"/>
              </a:buClr>
              <a:buSzPts val="2600"/>
              <a:buFont typeface="Cambria"/>
              <a:buChar char="❖"/>
            </a:pPr>
            <a:r>
              <a:rPr b="0" i="0" lang="en-ID" sz="1800" u="sng" cap="none" strike="noStrike">
                <a:solidFill>
                  <a:schemeClr val="dk1"/>
                </a:solidFill>
                <a:latin typeface="Arial"/>
                <a:ea typeface="Arial"/>
                <a:cs typeface="Arial"/>
                <a:sym typeface="Arial"/>
                <a:hlinkClick r:id="rId8">
                  <a:extLst>
                    <a:ext uri="{A12FA001-AC4F-418D-AE19-62706E023703}">
                      <ahyp:hlinkClr val="tx"/>
                    </a:ext>
                  </a:extLst>
                </a:hlinkClick>
              </a:rPr>
              <a:t>Balsamiq</a:t>
            </a:r>
            <a:endParaRPr b="0" i="0" sz="1800" u="sng" cap="none" strike="noStrike">
              <a:solidFill>
                <a:schemeClr val="dk1"/>
              </a:solidFill>
              <a:latin typeface="Arial"/>
              <a:ea typeface="Arial"/>
              <a:cs typeface="Arial"/>
              <a:sym typeface="Arial"/>
            </a:endParaRPr>
          </a:p>
          <a:p>
            <a:pPr indent="-165100" lvl="0" marL="12700" marR="0" rtl="0" algn="l">
              <a:lnSpc>
                <a:spcPct val="150000"/>
              </a:lnSpc>
              <a:spcBef>
                <a:spcPts val="560"/>
              </a:spcBef>
              <a:spcAft>
                <a:spcPts val="0"/>
              </a:spcAft>
              <a:buClr>
                <a:srgbClr val="000000"/>
              </a:buClr>
              <a:buSzPts val="2600"/>
              <a:buFont typeface="Cambria"/>
              <a:buChar char="❖"/>
            </a:pPr>
            <a:r>
              <a:rPr b="0" i="0" lang="en-ID" sz="1800" u="none" cap="none" strike="noStrike">
                <a:solidFill>
                  <a:schemeClr val="dk1"/>
                </a:solidFill>
                <a:latin typeface="Arial"/>
                <a:ea typeface="Arial"/>
                <a:cs typeface="Arial"/>
                <a:sym typeface="Arial"/>
              </a:rPr>
              <a:t> </a:t>
            </a:r>
            <a:r>
              <a:rPr b="0" i="0" lang="en-ID" sz="1800" u="sng" cap="none" strike="noStrike">
                <a:solidFill>
                  <a:schemeClr val="dk1"/>
                </a:solidFill>
                <a:latin typeface="Arial"/>
                <a:ea typeface="Arial"/>
                <a:cs typeface="Arial"/>
                <a:sym typeface="Arial"/>
                <a:hlinkClick r:id="rId9">
                  <a:extLst>
                    <a:ext uri="{A12FA001-AC4F-418D-AE19-62706E023703}">
                      <ahyp:hlinkClr val="tx"/>
                    </a:ext>
                  </a:extLst>
                </a:hlinkClick>
              </a:rPr>
              <a:t>Sketch</a:t>
            </a:r>
            <a:endParaRPr b="0" i="0" sz="1800" u="sng" cap="none" strike="noStrike">
              <a:solidFill>
                <a:schemeClr val="dk1"/>
              </a:solidFill>
              <a:latin typeface="Arial"/>
              <a:ea typeface="Arial"/>
              <a:cs typeface="Arial"/>
              <a:sym typeface="Arial"/>
            </a:endParaRPr>
          </a:p>
          <a:p>
            <a:pPr indent="-165100" lvl="0" marL="12700" marR="0" rtl="0" algn="l">
              <a:lnSpc>
                <a:spcPct val="150000"/>
              </a:lnSpc>
              <a:spcBef>
                <a:spcPts val="560"/>
              </a:spcBef>
              <a:spcAft>
                <a:spcPts val="0"/>
              </a:spcAft>
              <a:buClr>
                <a:srgbClr val="000000"/>
              </a:buClr>
              <a:buSzPts val="2600"/>
              <a:buFont typeface="Cambria"/>
              <a:buChar char="❖"/>
            </a:pPr>
            <a:r>
              <a:rPr b="0" i="0" lang="en-ID" sz="1800" u="sng" cap="none" strike="noStrike">
                <a:solidFill>
                  <a:schemeClr val="dk1"/>
                </a:solidFill>
                <a:latin typeface="Arial"/>
                <a:ea typeface="Arial"/>
                <a:cs typeface="Arial"/>
                <a:sym typeface="Arial"/>
                <a:hlinkClick r:id="rId10">
                  <a:extLst>
                    <a:ext uri="{A12FA001-AC4F-418D-AE19-62706E023703}">
                      <ahyp:hlinkClr val="tx"/>
                    </a:ext>
                  </a:extLst>
                </a:hlinkClick>
              </a:rPr>
              <a:t>Figma</a:t>
            </a:r>
            <a:endParaRPr b="0" i="0" sz="1800" u="none" cap="none" strike="noStrike">
              <a:solidFill>
                <a:schemeClr val="dk1"/>
              </a:solidFill>
              <a:latin typeface="Arial"/>
              <a:ea typeface="Arial"/>
              <a:cs typeface="Arial"/>
              <a:sym typeface="Arial"/>
            </a:endParaRPr>
          </a:p>
          <a:p>
            <a:pPr indent="-165100" lvl="0" marL="12700" marR="0" rtl="0" algn="l">
              <a:lnSpc>
                <a:spcPct val="150000"/>
              </a:lnSpc>
              <a:spcBef>
                <a:spcPts val="560"/>
              </a:spcBef>
              <a:spcAft>
                <a:spcPts val="0"/>
              </a:spcAft>
              <a:buClr>
                <a:srgbClr val="000000"/>
              </a:buClr>
              <a:buSzPts val="2600"/>
              <a:buFont typeface="Cambria"/>
              <a:buChar char="❖"/>
            </a:pPr>
            <a:r>
              <a:rPr b="0" i="0" lang="en-ID" sz="1800" u="sng" cap="none" strike="noStrike">
                <a:solidFill>
                  <a:schemeClr val="dk1"/>
                </a:solidFill>
                <a:latin typeface="Arial"/>
                <a:ea typeface="Arial"/>
                <a:cs typeface="Arial"/>
                <a:sym typeface="Arial"/>
                <a:hlinkClick r:id="rId11">
                  <a:extLst>
                    <a:ext uri="{A12FA001-AC4F-418D-AE19-62706E023703}">
                      <ahyp:hlinkClr val="tx"/>
                    </a:ext>
                  </a:extLst>
                </a:hlinkClick>
              </a:rPr>
              <a:t>Webflow</a:t>
            </a:r>
            <a:r>
              <a:rPr b="0" i="0" lang="en-ID"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a:p>
            <a:pPr indent="-165100" lvl="0" marL="12700" marR="0" rtl="0" algn="l">
              <a:lnSpc>
                <a:spcPct val="150000"/>
              </a:lnSpc>
              <a:spcBef>
                <a:spcPts val="560"/>
              </a:spcBef>
              <a:spcAft>
                <a:spcPts val="0"/>
              </a:spcAft>
              <a:buClr>
                <a:srgbClr val="000000"/>
              </a:buClr>
              <a:buSzPts val="2600"/>
              <a:buFont typeface="Cambria"/>
              <a:buChar char="❖"/>
            </a:pPr>
            <a:r>
              <a:rPr b="0" i="0" lang="en-ID" sz="1800" u="none" cap="none" strike="noStrike">
                <a:solidFill>
                  <a:schemeClr val="dk1"/>
                </a:solidFill>
                <a:latin typeface="Arial"/>
                <a:ea typeface="Arial"/>
                <a:cs typeface="Arial"/>
                <a:sym typeface="Arial"/>
              </a:rPr>
              <a:t> Js</a:t>
            </a:r>
            <a:endParaRPr b="0" i="0" sz="1800" u="none" cap="none" strike="noStrike">
              <a:solidFill>
                <a:schemeClr val="dk1"/>
              </a:solidFill>
              <a:latin typeface="Arial"/>
              <a:ea typeface="Arial"/>
              <a:cs typeface="Arial"/>
              <a:sym typeface="Arial"/>
            </a:endParaRPr>
          </a:p>
          <a:p>
            <a:pPr indent="-165100" lvl="0" marL="12700" marR="0" rtl="0" algn="l">
              <a:lnSpc>
                <a:spcPct val="150000"/>
              </a:lnSpc>
              <a:spcBef>
                <a:spcPts val="560"/>
              </a:spcBef>
              <a:spcAft>
                <a:spcPts val="0"/>
              </a:spcAft>
              <a:buClr>
                <a:srgbClr val="000000"/>
              </a:buClr>
              <a:buSzPts val="2600"/>
              <a:buFont typeface="Cambria"/>
              <a:buChar char="❖"/>
            </a:pPr>
            <a:r>
              <a:rPr b="0" i="0" lang="en-ID" sz="1800" u="none" cap="none" strike="noStrike">
                <a:solidFill>
                  <a:schemeClr val="dk1"/>
                </a:solidFill>
                <a:latin typeface="Arial"/>
                <a:ea typeface="Arial"/>
                <a:cs typeface="Arial"/>
                <a:sym typeface="Arial"/>
              </a:rPr>
              <a:t>Bootstrap 5.3</a:t>
            </a:r>
            <a:endParaRPr b="0" i="0" sz="1800" u="none" cap="none" strike="noStrike">
              <a:solidFill>
                <a:schemeClr val="dk1"/>
              </a:solidFill>
              <a:latin typeface="Arial"/>
              <a:ea typeface="Arial"/>
              <a:cs typeface="Arial"/>
              <a:sym typeface="Arial"/>
            </a:endParaRPr>
          </a:p>
          <a:p>
            <a:pPr indent="0" lvl="0" marL="0" marR="0" rtl="0" algn="l">
              <a:lnSpc>
                <a:spcPct val="150000"/>
              </a:lnSpc>
              <a:spcBef>
                <a:spcPts val="56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p:txBody>
      </p:sp>
      <p:pic>
        <p:nvPicPr>
          <p:cNvPr descr="A person standing with various tools around her&#10;&#10;Description automatically generated" id="696" name="Google Shape;696;p29"/>
          <p:cNvPicPr preferRelativeResize="0"/>
          <p:nvPr/>
        </p:nvPicPr>
        <p:blipFill rotWithShape="1">
          <a:blip r:embed="rId12">
            <a:alphaModFix/>
          </a:blip>
          <a:srcRect b="0" l="0" r="0" t="0"/>
          <a:stretch/>
        </p:blipFill>
        <p:spPr>
          <a:xfrm>
            <a:off x="5317480" y="1296174"/>
            <a:ext cx="5438815" cy="5019712"/>
          </a:xfrm>
          <a:prstGeom prst="rect">
            <a:avLst/>
          </a:prstGeom>
          <a:noFill/>
          <a:ln>
            <a:noFill/>
          </a:ln>
        </p:spPr>
      </p:pic>
      <p:pic>
        <p:nvPicPr>
          <p:cNvPr id="697" name="Google Shape;697;p29"/>
          <p:cNvPicPr preferRelativeResize="0"/>
          <p:nvPr/>
        </p:nvPicPr>
        <p:blipFill>
          <a:blip r:embed="rId13">
            <a:alphaModFix/>
          </a:blip>
          <a:stretch>
            <a:fillRect/>
          </a:stretch>
        </p:blipFill>
        <p:spPr>
          <a:xfrm>
            <a:off x="0" y="12747"/>
            <a:ext cx="12192000" cy="39289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701" name="Shape 701"/>
        <p:cNvGrpSpPr/>
        <p:nvPr/>
      </p:nvGrpSpPr>
      <p:grpSpPr>
        <a:xfrm>
          <a:off x="0" y="0"/>
          <a:ext cx="0" cy="0"/>
          <a:chOff x="0" y="0"/>
          <a:chExt cx="0" cy="0"/>
        </a:xfrm>
      </p:grpSpPr>
      <p:sp>
        <p:nvSpPr>
          <p:cNvPr id="702" name="Google Shape;702;p30"/>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703" name="Google Shape;703;p30"/>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704" name="Google Shape;704;p30"/>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705" name="Google Shape;705;p30"/>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706" name="Google Shape;706;p30"/>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Referensi</a:t>
            </a:r>
            <a:endParaRPr b="1" i="0" sz="2600" u="none" cap="none" strike="noStrike">
              <a:solidFill>
                <a:schemeClr val="dk1"/>
              </a:solidFill>
              <a:latin typeface="Poppins"/>
              <a:ea typeface="Poppins"/>
              <a:cs typeface="Poppins"/>
              <a:sym typeface="Poppins"/>
            </a:endParaRPr>
          </a:p>
        </p:txBody>
      </p:sp>
      <p:sp>
        <p:nvSpPr>
          <p:cNvPr id="707" name="Google Shape;707;p30"/>
          <p:cNvSpPr txBox="1"/>
          <p:nvPr/>
        </p:nvSpPr>
        <p:spPr>
          <a:xfrm>
            <a:off x="520619" y="1682227"/>
            <a:ext cx="9272310" cy="2554545"/>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400"/>
              <a:buFont typeface="Arial"/>
              <a:buAutoNum type="arabicPeriod"/>
            </a:pPr>
            <a:r>
              <a:rPr b="0" i="0" lang="en-ID" sz="1400" u="none" cap="none" strike="noStrike">
                <a:solidFill>
                  <a:schemeClr val="dk1"/>
                </a:solidFill>
                <a:latin typeface="Arial"/>
                <a:ea typeface="Arial"/>
                <a:cs typeface="Arial"/>
                <a:sym typeface="Arial"/>
              </a:rPr>
              <a:t>Joseph Valacich, Joey George. 2017. </a:t>
            </a:r>
            <a:r>
              <a:rPr b="1" i="1" lang="en-ID" sz="1400" u="none" cap="none" strike="noStrike">
                <a:solidFill>
                  <a:schemeClr val="dk1"/>
                </a:solidFill>
                <a:latin typeface="Arial"/>
                <a:ea typeface="Arial"/>
                <a:cs typeface="Arial"/>
                <a:sym typeface="Arial"/>
              </a:rPr>
              <a:t>Modern Systems Analysis and Design 8</a:t>
            </a:r>
            <a:r>
              <a:rPr b="1" baseline="30000" i="1" lang="en-ID" sz="1400" u="none" cap="none" strike="noStrike">
                <a:solidFill>
                  <a:schemeClr val="dk1"/>
                </a:solidFill>
                <a:latin typeface="Arial"/>
                <a:ea typeface="Arial"/>
                <a:cs typeface="Arial"/>
                <a:sym typeface="Arial"/>
              </a:rPr>
              <a:t>th</a:t>
            </a:r>
            <a:r>
              <a:rPr b="1" i="1" lang="en-ID" sz="1400" u="none" cap="none" strike="noStrike">
                <a:solidFill>
                  <a:schemeClr val="dk1"/>
                </a:solidFill>
                <a:latin typeface="Arial"/>
                <a:ea typeface="Arial"/>
                <a:cs typeface="Arial"/>
                <a:sym typeface="Arial"/>
              </a:rPr>
              <a:t> Edition</a:t>
            </a:r>
            <a:r>
              <a:rPr b="0" i="0" lang="en-ID" sz="1400" u="none" cap="none" strike="noStrike">
                <a:solidFill>
                  <a:schemeClr val="dk1"/>
                </a:solidFill>
                <a:latin typeface="Arial"/>
                <a:ea typeface="Arial"/>
                <a:cs typeface="Arial"/>
                <a:sym typeface="Arial"/>
              </a:rPr>
              <a:t>.</a:t>
            </a:r>
            <a:r>
              <a:rPr b="1" i="0" lang="en-ID" sz="1400" u="none" cap="none" strike="noStrike">
                <a:solidFill>
                  <a:schemeClr val="dk1"/>
                </a:solidFill>
                <a:latin typeface="Arial"/>
                <a:ea typeface="Arial"/>
                <a:cs typeface="Arial"/>
                <a:sym typeface="Arial"/>
              </a:rPr>
              <a:t> </a:t>
            </a:r>
            <a:r>
              <a:rPr b="0" i="0" lang="en-ID" sz="1400" u="none" cap="none" strike="noStrike">
                <a:solidFill>
                  <a:schemeClr val="dk1"/>
                </a:solidFill>
                <a:latin typeface="Arial"/>
                <a:ea typeface="Arial"/>
                <a:cs typeface="Arial"/>
                <a:sym typeface="Arial"/>
              </a:rPr>
              <a:t>U.S: Pearson Education, Inc</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AutoNum type="arabicPeriod"/>
            </a:pPr>
            <a:r>
              <a:rPr b="0" i="0" lang="en-ID" sz="1400" u="sng" cap="none" strike="noStrike">
                <a:solidFill>
                  <a:schemeClr val="dk1"/>
                </a:solidFill>
                <a:latin typeface="Arial"/>
                <a:ea typeface="Arial"/>
                <a:cs typeface="Arial"/>
                <a:sym typeface="Arial"/>
                <a:hlinkClick r:id="rId7">
                  <a:extLst>
                    <a:ext uri="{A12FA001-AC4F-418D-AE19-62706E023703}">
                      <ahyp:hlinkClr val="tx"/>
                    </a:ext>
                  </a:extLst>
                </a:hlinkClick>
              </a:rPr>
              <a:t>https://thecyphersagency.com/user-interface-ui-design-and-methodology/</a:t>
            </a:r>
            <a:endParaRPr b="0" i="0" sz="14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600"/>
              <a:buFont typeface="Arial"/>
              <a:buAutoNum type="arabicPeriod"/>
            </a:pPr>
            <a:r>
              <a:rPr b="0" i="0" lang="en-ID" sz="1600" u="sng" cap="none" strike="noStrike">
                <a:solidFill>
                  <a:schemeClr val="dk1"/>
                </a:solidFill>
                <a:latin typeface="Arial"/>
                <a:ea typeface="Arial"/>
                <a:cs typeface="Arial"/>
                <a:sym typeface="Arial"/>
                <a:hlinkClick r:id="rId8">
                  <a:extLst>
                    <a:ext uri="{A12FA001-AC4F-418D-AE19-62706E023703}">
                      <ahyp:hlinkClr val="tx"/>
                    </a:ext>
                  </a:extLst>
                </a:hlinkClick>
              </a:rPr>
              <a:t>https://accurate.id/teknologi/wireframe</a:t>
            </a:r>
            <a:endParaRPr b="0" i="0" sz="16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600"/>
              <a:buFont typeface="Arial"/>
              <a:buAutoNum type="arabicPeriod"/>
            </a:pPr>
            <a:r>
              <a:rPr b="0" i="0" lang="en-ID" sz="1600" u="sng" cap="none" strike="noStrike">
                <a:solidFill>
                  <a:schemeClr val="dk1"/>
                </a:solidFill>
                <a:latin typeface="Arial"/>
                <a:ea typeface="Arial"/>
                <a:cs typeface="Arial"/>
                <a:sym typeface="Arial"/>
                <a:hlinkClick r:id="rId9">
                  <a:extLst>
                    <a:ext uri="{A12FA001-AC4F-418D-AE19-62706E023703}">
                      <ahyp:hlinkClr val="tx"/>
                    </a:ext>
                  </a:extLst>
                </a:hlinkClick>
              </a:rPr>
              <a:t>https://flexdesignux.wordpress.com/2019/05/17/apa-itu-wireframing/</a:t>
            </a:r>
            <a:endParaRPr b="0" i="0" sz="16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600"/>
              <a:buFont typeface="Arial"/>
              <a:buAutoNum type="arabicPeriod"/>
            </a:pPr>
            <a:r>
              <a:rPr b="0" i="0" lang="en-ID" sz="1600" u="sng" cap="none" strike="noStrike">
                <a:solidFill>
                  <a:schemeClr val="dk1"/>
                </a:solidFill>
                <a:latin typeface="Arial"/>
                <a:ea typeface="Arial"/>
                <a:cs typeface="Arial"/>
                <a:sym typeface="Arial"/>
                <a:hlinkClick r:id="rId10">
                  <a:extLst>
                    <a:ext uri="{A12FA001-AC4F-418D-AE19-62706E023703}">
                      <ahyp:hlinkClr val="tx"/>
                    </a:ext>
                  </a:extLst>
                </a:hlinkClick>
              </a:rPr>
              <a:t>https://uxmisfit.com/2019/04/23/ui-design-in-practice-gestalt-principles</a:t>
            </a:r>
            <a:endParaRPr b="0" i="0" sz="16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AutoNum type="arabicPeriod"/>
            </a:pPr>
            <a:r>
              <a:rPr b="0" i="0" lang="en-ID" sz="1400" u="sng" cap="none" strike="noStrike">
                <a:solidFill>
                  <a:schemeClr val="dk1"/>
                </a:solidFill>
                <a:latin typeface="Arial"/>
                <a:ea typeface="Arial"/>
                <a:cs typeface="Arial"/>
                <a:sym typeface="Arial"/>
                <a:hlinkClick r:id="rId11">
                  <a:extLst>
                    <a:ext uri="{A12FA001-AC4F-418D-AE19-62706E023703}">
                      <ahyp:hlinkClr val="tx"/>
                    </a:ext>
                  </a:extLst>
                </a:hlinkClick>
              </a:rPr>
              <a:t>https://www.halo-lab.com/blog/how-contrast-works-in-user-experience-design</a:t>
            </a:r>
            <a:endParaRPr b="0" i="0" sz="14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AutoNum type="arabicPeriod"/>
            </a:pPr>
            <a:r>
              <a:rPr b="0" i="0" lang="en-ID" sz="1400" u="sng" cap="none" strike="noStrike">
                <a:solidFill>
                  <a:schemeClr val="dk1"/>
                </a:solidFill>
                <a:latin typeface="Arial"/>
                <a:ea typeface="Arial"/>
                <a:cs typeface="Arial"/>
                <a:sym typeface="Arial"/>
                <a:hlinkClick r:id="rId12">
                  <a:extLst>
                    <a:ext uri="{A12FA001-AC4F-418D-AE19-62706E023703}">
                      <ahyp:hlinkClr val="tx"/>
                    </a:ext>
                  </a:extLst>
                </a:hlinkClick>
              </a:rPr>
              <a:t>https://ids.ac.id/kombinasi-warna-web-yang-menarik/</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8" name="Google Shape;708;p30"/>
          <p:cNvPicPr preferRelativeResize="0"/>
          <p:nvPr/>
        </p:nvPicPr>
        <p:blipFill>
          <a:blip r:embed="rId13">
            <a:alphaModFix/>
          </a:blip>
          <a:stretch>
            <a:fillRect/>
          </a:stretch>
        </p:blipFill>
        <p:spPr>
          <a:xfrm>
            <a:off x="0" y="12747"/>
            <a:ext cx="12192000" cy="3928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78" name="Shape 278"/>
        <p:cNvGrpSpPr/>
        <p:nvPr/>
      </p:nvGrpSpPr>
      <p:grpSpPr>
        <a:xfrm>
          <a:off x="0" y="0"/>
          <a:ext cx="0" cy="0"/>
          <a:chOff x="0" y="0"/>
          <a:chExt cx="0" cy="0"/>
        </a:xfrm>
      </p:grpSpPr>
      <p:sp>
        <p:nvSpPr>
          <p:cNvPr id="279" name="Google Shape;279;g21697cf30f6_1_303"/>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280" name="Google Shape;280;g21697cf30f6_1_303"/>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281" name="Google Shape;281;g21697cf30f6_1_303"/>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282" name="Google Shape;282;g21697cf30f6_1_303"/>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283" name="Google Shape;283;g21697cf30f6_1_303"/>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Learning Objectives</a:t>
            </a:r>
            <a:endParaRPr b="1" i="0" sz="2600" u="none" cap="none" strike="noStrike">
              <a:solidFill>
                <a:schemeClr val="dk1"/>
              </a:solidFill>
              <a:latin typeface="Poppins"/>
              <a:ea typeface="Poppins"/>
              <a:cs typeface="Poppins"/>
              <a:sym typeface="Poppins"/>
            </a:endParaRPr>
          </a:p>
        </p:txBody>
      </p:sp>
      <p:sp>
        <p:nvSpPr>
          <p:cNvPr id="284" name="Google Shape;284;g21697cf30f6_1_303"/>
          <p:cNvSpPr txBox="1"/>
          <p:nvPr/>
        </p:nvSpPr>
        <p:spPr>
          <a:xfrm>
            <a:off x="247950" y="1339350"/>
            <a:ext cx="11656948" cy="49241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ID" sz="2000" u="none" cap="none" strike="noStrike">
                <a:solidFill>
                  <a:srgbClr val="000000"/>
                </a:solidFill>
                <a:latin typeface="Arial"/>
                <a:ea typeface="Arial"/>
                <a:cs typeface="Arial"/>
                <a:sym typeface="Arial"/>
              </a:rPr>
              <a:t>Setelah mengikuti pelatihan ini, peserta kompeten dalam: Mengidentifikasi rancangan </a:t>
            </a:r>
            <a:r>
              <a:rPr b="1" i="1" lang="en-ID" sz="2000" u="none" cap="none" strike="noStrike">
                <a:solidFill>
                  <a:srgbClr val="000000"/>
                </a:solidFill>
                <a:latin typeface="Arial"/>
                <a:ea typeface="Arial"/>
                <a:cs typeface="Arial"/>
                <a:sym typeface="Arial"/>
              </a:rPr>
              <a:t>user interface </a:t>
            </a:r>
            <a:endParaRPr b="0" i="0" sz="1400" u="none" cap="none" strike="noStrike">
              <a:solidFill>
                <a:srgbClr val="000000"/>
              </a:solidFill>
              <a:latin typeface="Arial"/>
              <a:ea typeface="Arial"/>
              <a:cs typeface="Arial"/>
              <a:sym typeface="Arial"/>
            </a:endParaRPr>
          </a:p>
        </p:txBody>
      </p:sp>
      <p:sp>
        <p:nvSpPr>
          <p:cNvPr id="285" name="Google Shape;285;g21697cf30f6_1_303"/>
          <p:cNvSpPr txBox="1"/>
          <p:nvPr/>
        </p:nvSpPr>
        <p:spPr>
          <a:xfrm>
            <a:off x="187585" y="2115251"/>
            <a:ext cx="111051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ID" sz="2000" u="none" cap="none" strike="noStrike">
                <a:solidFill>
                  <a:srgbClr val="000000"/>
                </a:solidFill>
                <a:latin typeface="Arial"/>
                <a:ea typeface="Arial"/>
                <a:cs typeface="Arial"/>
                <a:sym typeface="Arial"/>
              </a:rPr>
              <a:t>Kriteria Unjuk Kerja:</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eriod"/>
            </a:pPr>
            <a:r>
              <a:rPr b="0" i="0" lang="en-ID" sz="2000" u="none" cap="none" strike="noStrike">
                <a:solidFill>
                  <a:srgbClr val="000000"/>
                </a:solidFill>
                <a:latin typeface="Arial"/>
                <a:ea typeface="Arial"/>
                <a:cs typeface="Arial"/>
                <a:sym typeface="Arial"/>
              </a:rPr>
              <a:t>Rancangan user interface diidentifikasi sesuai kebutuhan</a:t>
            </a:r>
            <a:endParaRPr b="0" i="0" sz="20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eriod"/>
            </a:pPr>
            <a:r>
              <a:rPr b="0" i="0" lang="en-ID" sz="2000" u="none" cap="none" strike="noStrike">
                <a:solidFill>
                  <a:srgbClr val="000000"/>
                </a:solidFill>
                <a:latin typeface="Arial"/>
                <a:ea typeface="Arial"/>
                <a:cs typeface="Arial"/>
                <a:sym typeface="Arial"/>
              </a:rPr>
              <a:t>Komponen user interface dialog diidentifikasi sesuai konteks rancangan proses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eriod"/>
            </a:pPr>
            <a:r>
              <a:rPr b="0" i="0" lang="en-ID" sz="2000" u="none" cap="none" strike="noStrike">
                <a:solidFill>
                  <a:srgbClr val="000000"/>
                </a:solidFill>
                <a:latin typeface="Arial"/>
                <a:ea typeface="Arial"/>
                <a:cs typeface="Arial"/>
                <a:sym typeface="Arial"/>
              </a:rPr>
              <a:t>Urutan dari akses komponen user interface dialog dijelaskan</a:t>
            </a:r>
            <a:endParaRPr b="0" i="0" sz="20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eriod"/>
            </a:pPr>
            <a:r>
              <a:rPr b="0" i="0" lang="en-ID" sz="2000" u="none" cap="none" strike="noStrike">
                <a:solidFill>
                  <a:srgbClr val="000000"/>
                </a:solidFill>
                <a:latin typeface="Arial"/>
                <a:ea typeface="Arial"/>
                <a:cs typeface="Arial"/>
                <a:sym typeface="Arial"/>
              </a:rPr>
              <a:t>Simulasi (mock-up) dari aplikasi yang akan dikembangkan dibuat</a:t>
            </a:r>
            <a:endParaRPr b="0" i="0" sz="2000" u="none" cap="none" strike="noStrike">
              <a:solidFill>
                <a:srgbClr val="000000"/>
              </a:solidFill>
              <a:latin typeface="Arial"/>
              <a:ea typeface="Arial"/>
              <a:cs typeface="Arial"/>
              <a:sym typeface="Arial"/>
            </a:endParaRPr>
          </a:p>
        </p:txBody>
      </p:sp>
      <p:sp>
        <p:nvSpPr>
          <p:cNvPr id="286" name="Google Shape;286;g21697cf30f6_1_303"/>
          <p:cNvSpPr txBox="1"/>
          <p:nvPr/>
        </p:nvSpPr>
        <p:spPr>
          <a:xfrm>
            <a:off x="247950" y="4273343"/>
            <a:ext cx="11104951"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ID" sz="2000" u="none" cap="none" strike="noStrike">
                <a:solidFill>
                  <a:srgbClr val="000000"/>
                </a:solidFill>
                <a:latin typeface="Arial"/>
                <a:ea typeface="Arial"/>
                <a:cs typeface="Arial"/>
                <a:sym typeface="Arial"/>
              </a:rPr>
              <a:t>Konteks variable: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eriod"/>
            </a:pPr>
            <a:r>
              <a:rPr b="0" i="0" lang="en-ID" sz="2000" u="none" cap="none" strike="noStrike">
                <a:solidFill>
                  <a:srgbClr val="000000"/>
                </a:solidFill>
                <a:latin typeface="Arial"/>
                <a:ea typeface="Arial"/>
                <a:cs typeface="Arial"/>
                <a:sym typeface="Arial"/>
              </a:rPr>
              <a:t>User interface yang dimaksud dalam unit ini adalah menu, layar, form, dialog</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eriod"/>
            </a:pPr>
            <a:r>
              <a:rPr b="0" i="0" lang="en-ID" sz="2000" u="none" cap="none" strike="noStrike">
                <a:solidFill>
                  <a:srgbClr val="000000"/>
                </a:solidFill>
                <a:latin typeface="Arial"/>
                <a:ea typeface="Arial"/>
                <a:cs typeface="Arial"/>
                <a:sym typeface="Arial"/>
              </a:rPr>
              <a:t>Alur akses terhadap user interface meliputi alur interaksi dari satu interface ke lain Ketika menerima masukan tertentu</a:t>
            </a:r>
            <a:endParaRPr b="0" i="0" sz="2000" u="none" cap="none" strike="noStrike">
              <a:solidFill>
                <a:srgbClr val="000000"/>
              </a:solidFill>
              <a:latin typeface="Arial"/>
              <a:ea typeface="Arial"/>
              <a:cs typeface="Arial"/>
              <a:sym typeface="Arial"/>
            </a:endParaRPr>
          </a:p>
        </p:txBody>
      </p:sp>
      <p:pic>
        <p:nvPicPr>
          <p:cNvPr id="287" name="Google Shape;287;g21697cf30f6_1_303"/>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712" name="Shape 712"/>
        <p:cNvGrpSpPr/>
        <p:nvPr/>
      </p:nvGrpSpPr>
      <p:grpSpPr>
        <a:xfrm>
          <a:off x="0" y="0"/>
          <a:ext cx="0" cy="0"/>
          <a:chOff x="0" y="0"/>
          <a:chExt cx="0" cy="0"/>
        </a:xfrm>
      </p:grpSpPr>
      <p:sp>
        <p:nvSpPr>
          <p:cNvPr id="713" name="Google Shape;713;g21697cf30f6_1_367"/>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714" name="Google Shape;714;g21697cf30f6_1_367"/>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715" name="Google Shape;715;g21697cf30f6_1_367"/>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716" name="Google Shape;716;g21697cf30f6_1_367"/>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717" name="Google Shape;717;g21697cf30f6_1_367"/>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Kesimpulan</a:t>
            </a:r>
            <a:endParaRPr b="1" i="0" sz="2600" u="none" cap="none" strike="noStrike">
              <a:solidFill>
                <a:schemeClr val="dk1"/>
              </a:solidFill>
              <a:latin typeface="Poppins"/>
              <a:ea typeface="Poppins"/>
              <a:cs typeface="Poppins"/>
              <a:sym typeface="Poppins"/>
            </a:endParaRPr>
          </a:p>
        </p:txBody>
      </p:sp>
      <p:sp>
        <p:nvSpPr>
          <p:cNvPr id="718" name="Google Shape;718;g21697cf30f6_1_367"/>
          <p:cNvSpPr txBox="1"/>
          <p:nvPr/>
        </p:nvSpPr>
        <p:spPr>
          <a:xfrm>
            <a:off x="992566" y="1591970"/>
            <a:ext cx="9738359" cy="2677656"/>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chemeClr val="dk1"/>
              </a:buClr>
              <a:buSzPts val="1800"/>
              <a:buFont typeface="Cambria"/>
              <a:buAutoNum type="arabicPeriod"/>
            </a:pPr>
            <a:r>
              <a:rPr b="0" i="0" lang="en-ID" sz="2400" u="none" cap="none" strike="noStrike">
                <a:solidFill>
                  <a:schemeClr val="dk1"/>
                </a:solidFill>
                <a:latin typeface="Cambria"/>
                <a:ea typeface="Cambria"/>
                <a:cs typeface="Cambria"/>
                <a:sym typeface="Cambria"/>
              </a:rPr>
              <a:t>Perancangan user interface merupakan tahapan yang sangat penting dalam perancangan sebuah website agar tampilan lebih </a:t>
            </a:r>
            <a:r>
              <a:rPr b="0" i="1" lang="en-ID" sz="2400" u="none" cap="none" strike="noStrike">
                <a:solidFill>
                  <a:schemeClr val="dk1"/>
                </a:solidFill>
                <a:latin typeface="Cambria"/>
                <a:ea typeface="Cambria"/>
                <a:cs typeface="Cambria"/>
                <a:sym typeface="Cambria"/>
              </a:rPr>
              <a:t>user friendly</a:t>
            </a:r>
            <a:r>
              <a:rPr b="0" i="0" lang="en-ID" sz="2400" u="none" cap="none" strike="noStrike">
                <a:solidFill>
                  <a:schemeClr val="dk1"/>
                </a:solidFill>
                <a:latin typeface="Cambria"/>
                <a:ea typeface="Cambria"/>
                <a:cs typeface="Cambria"/>
                <a:sym typeface="Cambria"/>
              </a:rPr>
              <a:t>.</a:t>
            </a:r>
            <a:endParaRPr b="0" i="0" sz="2400" u="none" cap="none" strike="noStrike">
              <a:solidFill>
                <a:srgbClr val="000000"/>
              </a:solidFill>
              <a:latin typeface="Cambria"/>
              <a:ea typeface="Cambria"/>
              <a:cs typeface="Cambria"/>
              <a:sym typeface="Cambria"/>
            </a:endParaRPr>
          </a:p>
          <a:p>
            <a:pPr indent="-342900" lvl="0" marL="342900" marR="0" rtl="0" algn="just">
              <a:lnSpc>
                <a:spcPct val="100000"/>
              </a:lnSpc>
              <a:spcBef>
                <a:spcPts val="0"/>
              </a:spcBef>
              <a:spcAft>
                <a:spcPts val="0"/>
              </a:spcAft>
              <a:buClr>
                <a:schemeClr val="dk1"/>
              </a:buClr>
              <a:buSzPts val="1800"/>
              <a:buFont typeface="Cambria"/>
              <a:buAutoNum type="arabicPeriod"/>
            </a:pPr>
            <a:r>
              <a:rPr b="0" i="0" lang="en-ID" sz="2400" u="none" cap="none" strike="noStrike">
                <a:solidFill>
                  <a:schemeClr val="dk1"/>
                </a:solidFill>
                <a:latin typeface="Cambria"/>
                <a:ea typeface="Cambria"/>
                <a:cs typeface="Cambria"/>
                <a:sym typeface="Cambria"/>
              </a:rPr>
              <a:t>Perancangan komponen dialog sangat diperlukan agar urutan informasi dari dan ke pengguna dapat lebih jelas.</a:t>
            </a:r>
            <a:endParaRPr b="0" i="0" sz="2400" u="none" cap="none" strike="noStrike">
              <a:solidFill>
                <a:srgbClr val="000000"/>
              </a:solidFill>
              <a:latin typeface="Cambria"/>
              <a:ea typeface="Cambria"/>
              <a:cs typeface="Cambria"/>
              <a:sym typeface="Cambria"/>
            </a:endParaRPr>
          </a:p>
          <a:p>
            <a:pPr indent="-342900" lvl="0" marL="342900" marR="0" rtl="0" algn="just">
              <a:lnSpc>
                <a:spcPct val="100000"/>
              </a:lnSpc>
              <a:spcBef>
                <a:spcPts val="0"/>
              </a:spcBef>
              <a:spcAft>
                <a:spcPts val="0"/>
              </a:spcAft>
              <a:buClr>
                <a:schemeClr val="dk1"/>
              </a:buClr>
              <a:buSzPts val="1800"/>
              <a:buFont typeface="Cambria"/>
              <a:buAutoNum type="arabicPeriod"/>
            </a:pPr>
            <a:r>
              <a:rPr b="0" i="0" lang="en-ID" sz="2400" u="none" cap="none" strike="noStrike">
                <a:solidFill>
                  <a:schemeClr val="dk1"/>
                </a:solidFill>
                <a:latin typeface="Cambria"/>
                <a:ea typeface="Cambria"/>
                <a:cs typeface="Cambria"/>
                <a:sym typeface="Cambria"/>
              </a:rPr>
              <a:t>Pembuatan </a:t>
            </a:r>
            <a:r>
              <a:rPr b="0" i="1" lang="en-ID" sz="2400" u="none" cap="none" strike="noStrike">
                <a:solidFill>
                  <a:schemeClr val="dk1"/>
                </a:solidFill>
                <a:latin typeface="Cambria"/>
                <a:ea typeface="Cambria"/>
                <a:cs typeface="Cambria"/>
                <a:sym typeface="Cambria"/>
              </a:rPr>
              <a:t>mock up </a:t>
            </a:r>
            <a:r>
              <a:rPr b="0" i="0" lang="en-ID" sz="2400" u="none" cap="none" strike="noStrike">
                <a:solidFill>
                  <a:schemeClr val="dk1"/>
                </a:solidFill>
                <a:latin typeface="Cambria"/>
                <a:ea typeface="Cambria"/>
                <a:cs typeface="Cambria"/>
                <a:sym typeface="Cambria"/>
              </a:rPr>
              <a:t>diperlukan agar rancangan tampilan website sesuai dengan yang dibutuhkan (dapat digunakan sebagai kesepakatan antara </a:t>
            </a:r>
            <a:r>
              <a:rPr b="0" i="1" lang="en-ID" sz="2400" u="none" cap="none" strike="noStrike">
                <a:solidFill>
                  <a:schemeClr val="dk1"/>
                </a:solidFill>
                <a:latin typeface="Cambria"/>
                <a:ea typeface="Cambria"/>
                <a:cs typeface="Cambria"/>
                <a:sym typeface="Cambria"/>
              </a:rPr>
              <a:t>web developer </a:t>
            </a:r>
            <a:r>
              <a:rPr b="0" i="0" lang="en-ID" sz="2400" u="none" cap="none" strike="noStrike">
                <a:solidFill>
                  <a:schemeClr val="dk1"/>
                </a:solidFill>
                <a:latin typeface="Cambria"/>
                <a:ea typeface="Cambria"/>
                <a:cs typeface="Cambria"/>
                <a:sym typeface="Cambria"/>
              </a:rPr>
              <a:t>dengan </a:t>
            </a:r>
            <a:r>
              <a:rPr b="0" i="1" lang="en-ID" sz="2400" u="none" cap="none" strike="noStrike">
                <a:solidFill>
                  <a:schemeClr val="dk1"/>
                </a:solidFill>
                <a:latin typeface="Cambria"/>
                <a:ea typeface="Cambria"/>
                <a:cs typeface="Cambria"/>
                <a:sym typeface="Cambria"/>
              </a:rPr>
              <a:t>client</a:t>
            </a:r>
            <a:r>
              <a:rPr b="0" i="0" lang="en-ID" sz="2400" u="none" cap="none" strike="noStrike">
                <a:solidFill>
                  <a:schemeClr val="dk1"/>
                </a:solidFill>
                <a:latin typeface="Cambria"/>
                <a:ea typeface="Cambria"/>
                <a:cs typeface="Cambria"/>
                <a:sym typeface="Cambria"/>
              </a:rPr>
              <a:t>).</a:t>
            </a:r>
            <a:endParaRPr b="0" i="0" sz="2400" u="none" cap="none" strike="noStrike">
              <a:solidFill>
                <a:srgbClr val="000000"/>
              </a:solidFill>
              <a:latin typeface="Cambria"/>
              <a:ea typeface="Cambria"/>
              <a:cs typeface="Cambria"/>
              <a:sym typeface="Cambria"/>
            </a:endParaRPr>
          </a:p>
        </p:txBody>
      </p:sp>
      <p:pic>
        <p:nvPicPr>
          <p:cNvPr id="719" name="Google Shape;719;g21697cf30f6_1_367"/>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723" name="Shape 723"/>
        <p:cNvGrpSpPr/>
        <p:nvPr/>
      </p:nvGrpSpPr>
      <p:grpSpPr>
        <a:xfrm>
          <a:off x="0" y="0"/>
          <a:ext cx="0" cy="0"/>
          <a:chOff x="0" y="0"/>
          <a:chExt cx="0" cy="0"/>
        </a:xfrm>
      </p:grpSpPr>
      <p:sp>
        <p:nvSpPr>
          <p:cNvPr id="724" name="Google Shape;724;g21697cf30f6_1_376"/>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725" name="Google Shape;725;g21697cf30f6_1_376"/>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726" name="Google Shape;726;g21697cf30f6_1_376"/>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727" name="Google Shape;727;g21697cf30f6_1_376"/>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728" name="Google Shape;728;g21697cf30f6_1_376"/>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Quiz</a:t>
            </a:r>
            <a:endParaRPr b="1" i="0" sz="2600" u="none" cap="none" strike="noStrike">
              <a:solidFill>
                <a:schemeClr val="dk1"/>
              </a:solidFill>
              <a:latin typeface="Poppins"/>
              <a:ea typeface="Poppins"/>
              <a:cs typeface="Poppins"/>
              <a:sym typeface="Poppins"/>
            </a:endParaRPr>
          </a:p>
        </p:txBody>
      </p:sp>
      <p:sp>
        <p:nvSpPr>
          <p:cNvPr id="729" name="Google Shape;729;g21697cf30f6_1_376"/>
          <p:cNvSpPr txBox="1"/>
          <p:nvPr/>
        </p:nvSpPr>
        <p:spPr>
          <a:xfrm>
            <a:off x="247950" y="1339350"/>
            <a:ext cx="11696100" cy="295462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ID" sz="2000" u="none" cap="none" strike="noStrike">
                <a:solidFill>
                  <a:srgbClr val="000000"/>
                </a:solidFill>
                <a:latin typeface="Arial"/>
                <a:ea typeface="Arial"/>
                <a:cs typeface="Arial"/>
                <a:sym typeface="Arial"/>
              </a:rPr>
              <a:t>Pertanyaan 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ID" sz="2000" u="none" cap="none" strike="noStrike">
                <a:solidFill>
                  <a:srgbClr val="374151"/>
                </a:solidFill>
                <a:latin typeface="Arial"/>
                <a:ea typeface="Arial"/>
                <a:cs typeface="Arial"/>
                <a:sym typeface="Arial"/>
              </a:rPr>
              <a:t>Apa tujuan utama dari pembuatan wireframe dalam desain antarmuka pengguna?</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000"/>
              <a:buFont typeface="Arial"/>
              <a:buAutoNum type="alphaLcParenR"/>
            </a:pPr>
            <a:r>
              <a:rPr b="0" i="0" lang="en-ID" sz="2000" u="none" cap="none" strike="noStrike">
                <a:solidFill>
                  <a:srgbClr val="374151"/>
                </a:solidFill>
                <a:latin typeface="Arial"/>
                <a:ea typeface="Arial"/>
                <a:cs typeface="Arial"/>
                <a:sym typeface="Arial"/>
              </a:rPr>
              <a:t>Menentukan warna dan font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000"/>
              <a:buFont typeface="Arial"/>
              <a:buAutoNum type="alphaLcParenR"/>
            </a:pPr>
            <a:r>
              <a:rPr b="0" i="0" lang="en-ID" sz="2000" u="none" cap="none" strike="noStrike">
                <a:solidFill>
                  <a:srgbClr val="374151"/>
                </a:solidFill>
                <a:latin typeface="Arial"/>
                <a:ea typeface="Arial"/>
                <a:cs typeface="Arial"/>
                <a:sym typeface="Arial"/>
              </a:rPr>
              <a:t>Mengidentifikasi karakteristik dan kebutuhan pengguna potensial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000"/>
              <a:buFont typeface="Arial"/>
              <a:buAutoNum type="alphaLcParenR"/>
            </a:pPr>
            <a:r>
              <a:rPr b="0" i="0" lang="en-ID" sz="2000" u="none" cap="none" strike="noStrike">
                <a:solidFill>
                  <a:srgbClr val="374151"/>
                </a:solidFill>
                <a:latin typeface="Arial"/>
                <a:ea typeface="Arial"/>
                <a:cs typeface="Arial"/>
                <a:sym typeface="Arial"/>
              </a:rPr>
              <a:t>Menciptakan rancangan tampilan visual yang akhir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000"/>
              <a:buFont typeface="Arial"/>
              <a:buAutoNum type="alphaLcParenR"/>
            </a:pPr>
            <a:r>
              <a:rPr b="0" i="0" lang="en-ID" sz="2000" u="none" cap="none" strike="noStrike">
                <a:solidFill>
                  <a:srgbClr val="374151"/>
                </a:solidFill>
                <a:latin typeface="Arial"/>
                <a:ea typeface="Arial"/>
                <a:cs typeface="Arial"/>
                <a:sym typeface="Arial"/>
              </a:rPr>
              <a:t>Rancangan konseptual tanpa desain visual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37415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ID" sz="2000" u="none" cap="none" strike="noStrike">
                <a:solidFill>
                  <a:srgbClr val="374151"/>
                </a:solidFill>
                <a:latin typeface="Arial"/>
                <a:ea typeface="Arial"/>
                <a:cs typeface="Arial"/>
                <a:sym typeface="Arial"/>
              </a:rPr>
              <a:t>Jawaban Benar: d) Rancangan konseptual tanpa desain visual</a:t>
            </a:r>
            <a:endParaRPr b="0" i="0" sz="1600" u="none" cap="none" strike="noStrike">
              <a:solidFill>
                <a:schemeClr val="dk1"/>
              </a:solidFill>
              <a:latin typeface="Arial"/>
              <a:ea typeface="Arial"/>
              <a:cs typeface="Arial"/>
              <a:sym typeface="Arial"/>
            </a:endParaRPr>
          </a:p>
        </p:txBody>
      </p:sp>
      <p:pic>
        <p:nvPicPr>
          <p:cNvPr id="730" name="Google Shape;730;g21697cf30f6_1_376"/>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734" name="Shape 734"/>
        <p:cNvGrpSpPr/>
        <p:nvPr/>
      </p:nvGrpSpPr>
      <p:grpSpPr>
        <a:xfrm>
          <a:off x="0" y="0"/>
          <a:ext cx="0" cy="0"/>
          <a:chOff x="0" y="0"/>
          <a:chExt cx="0" cy="0"/>
        </a:xfrm>
      </p:grpSpPr>
      <p:sp>
        <p:nvSpPr>
          <p:cNvPr id="735" name="Google Shape;735;p31"/>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736" name="Google Shape;736;p31"/>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737" name="Google Shape;737;p31"/>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738" name="Google Shape;738;p31"/>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739" name="Google Shape;739;p31"/>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Quiz</a:t>
            </a:r>
            <a:endParaRPr b="1" i="0" sz="2600" u="none" cap="none" strike="noStrike">
              <a:solidFill>
                <a:schemeClr val="dk1"/>
              </a:solidFill>
              <a:latin typeface="Poppins"/>
              <a:ea typeface="Poppins"/>
              <a:cs typeface="Poppins"/>
              <a:sym typeface="Poppins"/>
            </a:endParaRPr>
          </a:p>
        </p:txBody>
      </p:sp>
      <p:sp>
        <p:nvSpPr>
          <p:cNvPr id="740" name="Google Shape;740;p31"/>
          <p:cNvSpPr txBox="1"/>
          <p:nvPr/>
        </p:nvSpPr>
        <p:spPr>
          <a:xfrm>
            <a:off x="247950" y="1339350"/>
            <a:ext cx="11696100" cy="381639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ID" sz="2000" u="none" cap="none" strike="noStrike">
                <a:solidFill>
                  <a:srgbClr val="000000"/>
                </a:solidFill>
                <a:latin typeface="Arial"/>
                <a:ea typeface="Arial"/>
                <a:cs typeface="Arial"/>
                <a:sym typeface="Arial"/>
              </a:rPr>
              <a:t>Pertanyaan 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ID" sz="2000" u="none" cap="none" strike="noStrike">
                <a:solidFill>
                  <a:srgbClr val="374151"/>
                </a:solidFill>
                <a:latin typeface="Arial"/>
                <a:ea typeface="Arial"/>
                <a:cs typeface="Arial"/>
                <a:sym typeface="Arial"/>
              </a:rPr>
              <a:t>Apa perbedaan utama antara User Interface (UI) dan User Experience (UX)?</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000"/>
              <a:buFont typeface="Arial"/>
              <a:buAutoNum type="alphaLcParenR"/>
            </a:pPr>
            <a:r>
              <a:rPr b="0" i="0" lang="en-ID" sz="2000" u="none" cap="none" strike="noStrike">
                <a:solidFill>
                  <a:srgbClr val="374151"/>
                </a:solidFill>
                <a:latin typeface="Arial"/>
                <a:ea typeface="Arial"/>
                <a:cs typeface="Arial"/>
                <a:sym typeface="Arial"/>
              </a:rPr>
              <a:t>UI berkaitan dengan kecepatan, sementara UX berkaitan dengan tata letak.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000"/>
              <a:buFont typeface="Arial"/>
              <a:buAutoNum type="alphaLcParenR"/>
            </a:pPr>
            <a:r>
              <a:rPr b="0" i="0" lang="en-ID" sz="2000" u="none" cap="none" strike="noStrike">
                <a:solidFill>
                  <a:srgbClr val="374151"/>
                </a:solidFill>
                <a:latin typeface="Arial"/>
                <a:ea typeface="Arial"/>
                <a:cs typeface="Arial"/>
                <a:sym typeface="Arial"/>
              </a:rPr>
              <a:t>UI mencakup semua aspek interaksi pengguna, sementara UX hanya berfokus pada tampilan visual.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000"/>
              <a:buFont typeface="Arial"/>
              <a:buAutoNum type="alphaLcParenR"/>
            </a:pPr>
            <a:r>
              <a:rPr b="0" i="0" lang="en-ID" sz="2000" u="none" cap="none" strike="noStrike">
                <a:solidFill>
                  <a:srgbClr val="374151"/>
                </a:solidFill>
                <a:latin typeface="Arial"/>
                <a:ea typeface="Arial"/>
                <a:cs typeface="Arial"/>
                <a:sym typeface="Arial"/>
              </a:rPr>
              <a:t>UI mencakup desain visual, sementara UX mencakup keseluruhan pengalaman pengguna.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000"/>
              <a:buFont typeface="Arial"/>
              <a:buAutoNum type="alphaLcParenR"/>
            </a:pPr>
            <a:r>
              <a:rPr b="0" i="0" lang="en-ID" sz="2000" u="none" cap="none" strike="noStrike">
                <a:solidFill>
                  <a:srgbClr val="374151"/>
                </a:solidFill>
                <a:latin typeface="Arial"/>
                <a:ea typeface="Arial"/>
                <a:cs typeface="Arial"/>
                <a:sym typeface="Arial"/>
              </a:rPr>
              <a:t>UI dan UX adalah istilah yang sama dan dapat dipertukarkan.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37415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ID" sz="2000" u="none" cap="none" strike="noStrike">
                <a:solidFill>
                  <a:srgbClr val="374151"/>
                </a:solidFill>
                <a:latin typeface="Arial"/>
                <a:ea typeface="Arial"/>
                <a:cs typeface="Arial"/>
                <a:sym typeface="Arial"/>
              </a:rPr>
              <a:t>Jawaban Benar: c) UI mencakup desain visual, sementara UX mencakup keseluruhan pengalaman pengguna</a:t>
            </a:r>
            <a:endParaRPr b="1" i="0" sz="2000" u="none" cap="none" strike="noStrike">
              <a:solidFill>
                <a:srgbClr val="37415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p:txBody>
      </p:sp>
      <p:pic>
        <p:nvPicPr>
          <p:cNvPr id="741" name="Google Shape;741;p31"/>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745" name="Shape 745"/>
        <p:cNvGrpSpPr/>
        <p:nvPr/>
      </p:nvGrpSpPr>
      <p:grpSpPr>
        <a:xfrm>
          <a:off x="0" y="0"/>
          <a:ext cx="0" cy="0"/>
          <a:chOff x="0" y="0"/>
          <a:chExt cx="0" cy="0"/>
        </a:xfrm>
      </p:grpSpPr>
      <p:sp>
        <p:nvSpPr>
          <p:cNvPr id="746" name="Google Shape;746;p32"/>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747" name="Google Shape;747;p32"/>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748" name="Google Shape;748;p32"/>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749" name="Google Shape;749;p32"/>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750" name="Google Shape;750;p32"/>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Quiz</a:t>
            </a:r>
            <a:endParaRPr b="1" i="0" sz="2600" u="none" cap="none" strike="noStrike">
              <a:solidFill>
                <a:schemeClr val="dk1"/>
              </a:solidFill>
              <a:latin typeface="Poppins"/>
              <a:ea typeface="Poppins"/>
              <a:cs typeface="Poppins"/>
              <a:sym typeface="Poppins"/>
            </a:endParaRPr>
          </a:p>
        </p:txBody>
      </p:sp>
      <p:sp>
        <p:nvSpPr>
          <p:cNvPr id="751" name="Google Shape;751;p32"/>
          <p:cNvSpPr txBox="1"/>
          <p:nvPr/>
        </p:nvSpPr>
        <p:spPr>
          <a:xfrm>
            <a:off x="247950" y="1339350"/>
            <a:ext cx="11696100" cy="320084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ID" sz="2000" u="none" cap="none" strike="noStrike">
                <a:solidFill>
                  <a:srgbClr val="000000"/>
                </a:solidFill>
                <a:latin typeface="Arial"/>
                <a:ea typeface="Arial"/>
                <a:cs typeface="Arial"/>
                <a:sym typeface="Arial"/>
              </a:rPr>
              <a:t>Pertanyaan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ID" sz="2000" u="none" cap="none" strike="noStrike">
                <a:solidFill>
                  <a:srgbClr val="374151"/>
                </a:solidFill>
                <a:latin typeface="Arial"/>
                <a:ea typeface="Arial"/>
                <a:cs typeface="Arial"/>
                <a:sym typeface="Arial"/>
              </a:rPr>
              <a:t>Mengapa penting untuk memahami kebutuhan pengguna potensial melalui pembuatan User Persona?</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000"/>
              <a:buFont typeface="Arial"/>
              <a:buAutoNum type="alphaLcParenR"/>
            </a:pPr>
            <a:r>
              <a:rPr b="0" i="0" lang="en-ID" sz="2000" u="none" cap="none" strike="noStrike">
                <a:solidFill>
                  <a:srgbClr val="374151"/>
                </a:solidFill>
                <a:latin typeface="Arial"/>
                <a:ea typeface="Arial"/>
                <a:cs typeface="Arial"/>
                <a:sym typeface="Arial"/>
              </a:rPr>
              <a:t>Untuk menetapkan warna dan font yang sesuai.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000"/>
              <a:buFont typeface="Arial"/>
              <a:buAutoNum type="alphaLcParenR"/>
            </a:pPr>
            <a:r>
              <a:rPr b="0" i="0" lang="en-ID" sz="2000" u="none" cap="none" strike="noStrike">
                <a:solidFill>
                  <a:srgbClr val="374151"/>
                </a:solidFill>
                <a:latin typeface="Arial"/>
                <a:ea typeface="Arial"/>
                <a:cs typeface="Arial"/>
                <a:sym typeface="Arial"/>
              </a:rPr>
              <a:t>Untuk memperbaiki kesalahan teknis pada antarmuka pengguna.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000"/>
              <a:buFont typeface="Arial"/>
              <a:buAutoNum type="alphaLcParenR"/>
            </a:pPr>
            <a:r>
              <a:rPr b="0" i="0" lang="en-ID" sz="2000" u="none" cap="none" strike="noStrike">
                <a:solidFill>
                  <a:srgbClr val="374151"/>
                </a:solidFill>
                <a:latin typeface="Arial"/>
                <a:ea typeface="Arial"/>
                <a:cs typeface="Arial"/>
                <a:sym typeface="Arial"/>
              </a:rPr>
              <a:t>Untuk mengidentifikasi karakteristik dan kebutuhan pengguna potensial.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000"/>
              <a:buFont typeface="Arial"/>
              <a:buAutoNum type="alphaLcParenR"/>
            </a:pPr>
            <a:r>
              <a:rPr b="0" i="0" lang="en-ID" sz="2000" u="none" cap="none" strike="noStrike">
                <a:solidFill>
                  <a:srgbClr val="374151"/>
                </a:solidFill>
                <a:latin typeface="Arial"/>
                <a:ea typeface="Arial"/>
                <a:cs typeface="Arial"/>
                <a:sym typeface="Arial"/>
              </a:rPr>
              <a:t>Agar dapat membuat animasi interaktif.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37415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ID" sz="2000" u="none" cap="none" strike="noStrike">
                <a:solidFill>
                  <a:srgbClr val="374151"/>
                </a:solidFill>
                <a:latin typeface="Arial"/>
                <a:ea typeface="Arial"/>
                <a:cs typeface="Arial"/>
                <a:sym typeface="Arial"/>
              </a:rPr>
              <a:t>Jawaban Benar: c) Untuk mengidentifikasi karakteristik dan kebutuhan pengguna potensial.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p:txBody>
      </p:sp>
      <p:pic>
        <p:nvPicPr>
          <p:cNvPr id="752" name="Google Shape;752;p32"/>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756" name="Shape 756"/>
        <p:cNvGrpSpPr/>
        <p:nvPr/>
      </p:nvGrpSpPr>
      <p:grpSpPr>
        <a:xfrm>
          <a:off x="0" y="0"/>
          <a:ext cx="0" cy="0"/>
          <a:chOff x="0" y="0"/>
          <a:chExt cx="0" cy="0"/>
        </a:xfrm>
      </p:grpSpPr>
      <p:sp>
        <p:nvSpPr>
          <p:cNvPr id="757" name="Google Shape;757;g21697cf30f6_1_385"/>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758" name="Google Shape;758;g21697cf30f6_1_385"/>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759" name="Google Shape;759;g21697cf30f6_1_385"/>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760" name="Google Shape;760;g21697cf30f6_1_385"/>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761" name="Google Shape;761;g21697cf30f6_1_385"/>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Post-Test</a:t>
            </a:r>
            <a:endParaRPr b="1" i="0" sz="2600" u="none" cap="none" strike="noStrike">
              <a:solidFill>
                <a:schemeClr val="dk1"/>
              </a:solidFill>
              <a:latin typeface="Poppins"/>
              <a:ea typeface="Poppins"/>
              <a:cs typeface="Poppins"/>
              <a:sym typeface="Poppins"/>
            </a:endParaRPr>
          </a:p>
        </p:txBody>
      </p:sp>
      <p:sp>
        <p:nvSpPr>
          <p:cNvPr id="762" name="Google Shape;762;g21697cf30f6_1_385"/>
          <p:cNvSpPr txBox="1"/>
          <p:nvPr/>
        </p:nvSpPr>
        <p:spPr>
          <a:xfrm>
            <a:off x="247950" y="1339350"/>
            <a:ext cx="11696100" cy="295462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ID" sz="2000" u="none" cap="none" strike="noStrike">
                <a:solidFill>
                  <a:srgbClr val="000000"/>
                </a:solidFill>
                <a:latin typeface="Arial"/>
                <a:ea typeface="Arial"/>
                <a:cs typeface="Arial"/>
                <a:sym typeface="Arial"/>
              </a:rPr>
              <a:t>Pertanyaan 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ID" sz="2000" u="none" cap="none" strike="noStrike">
                <a:solidFill>
                  <a:srgbClr val="374151"/>
                </a:solidFill>
                <a:latin typeface="Arial"/>
                <a:ea typeface="Arial"/>
                <a:cs typeface="Arial"/>
                <a:sym typeface="Arial"/>
              </a:rPr>
              <a:t>Jelaskan perbedaan antara User Interface (UI) dan User Experience (UX) dalam konteks pengembangan web.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37415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ID" sz="2000" u="none" cap="none" strike="noStrike">
                <a:solidFill>
                  <a:srgbClr val="374151"/>
                </a:solidFill>
                <a:latin typeface="Arial"/>
                <a:ea typeface="Arial"/>
                <a:cs typeface="Arial"/>
                <a:sym typeface="Arial"/>
              </a:rPr>
              <a:t>Jawaban:</a:t>
            </a:r>
            <a:r>
              <a:rPr b="0" i="0" lang="en-ID" sz="2000" u="none" cap="none" strike="noStrike">
                <a:solidFill>
                  <a:srgbClr val="37415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ID" sz="2000" u="none" cap="none" strike="noStrike">
                <a:solidFill>
                  <a:srgbClr val="374151"/>
                </a:solidFill>
                <a:latin typeface="Arial"/>
                <a:ea typeface="Arial"/>
                <a:cs typeface="Arial"/>
                <a:sym typeface="Arial"/>
              </a:rPr>
              <a:t>User Interface (UI) merujuk pada tampilan visual dan elemen interaktif yang terlihat oleh pengguna. User Experience (UX), di sisi lain, mencakup semua aspek interaksi pengguna dengan produk, termasuk UI, kecepatan, keterbacaan, dan pengalaman pengguna secara keseluruhan. </a:t>
            </a:r>
            <a:endParaRPr b="0" i="0" sz="1600" u="none" cap="none" strike="noStrike">
              <a:solidFill>
                <a:schemeClr val="dk1"/>
              </a:solidFill>
              <a:latin typeface="Arial"/>
              <a:ea typeface="Arial"/>
              <a:cs typeface="Arial"/>
              <a:sym typeface="Arial"/>
            </a:endParaRPr>
          </a:p>
        </p:txBody>
      </p:sp>
      <p:pic>
        <p:nvPicPr>
          <p:cNvPr id="763" name="Google Shape;763;g21697cf30f6_1_385"/>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767" name="Shape 767"/>
        <p:cNvGrpSpPr/>
        <p:nvPr/>
      </p:nvGrpSpPr>
      <p:grpSpPr>
        <a:xfrm>
          <a:off x="0" y="0"/>
          <a:ext cx="0" cy="0"/>
          <a:chOff x="0" y="0"/>
          <a:chExt cx="0" cy="0"/>
        </a:xfrm>
      </p:grpSpPr>
      <p:sp>
        <p:nvSpPr>
          <p:cNvPr id="768" name="Google Shape;768;p33"/>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769" name="Google Shape;769;p33"/>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770" name="Google Shape;770;p33"/>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771" name="Google Shape;771;p33"/>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772" name="Google Shape;772;p33"/>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Post-Test</a:t>
            </a:r>
            <a:endParaRPr b="1" i="0" sz="2600" u="none" cap="none" strike="noStrike">
              <a:solidFill>
                <a:schemeClr val="dk1"/>
              </a:solidFill>
              <a:latin typeface="Poppins"/>
              <a:ea typeface="Poppins"/>
              <a:cs typeface="Poppins"/>
              <a:sym typeface="Poppins"/>
            </a:endParaRPr>
          </a:p>
        </p:txBody>
      </p:sp>
      <p:sp>
        <p:nvSpPr>
          <p:cNvPr id="773" name="Google Shape;773;p33"/>
          <p:cNvSpPr txBox="1"/>
          <p:nvPr/>
        </p:nvSpPr>
        <p:spPr>
          <a:xfrm>
            <a:off x="247950" y="1339350"/>
            <a:ext cx="11696100" cy="492439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ID" sz="2800" u="none" cap="none" strike="noStrike">
                <a:solidFill>
                  <a:srgbClr val="000000"/>
                </a:solidFill>
                <a:latin typeface="Arial"/>
                <a:ea typeface="Arial"/>
                <a:cs typeface="Arial"/>
                <a:sym typeface="Arial"/>
              </a:rPr>
              <a:t>Pertanyaan 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ID" sz="2800" u="none" cap="none" strike="noStrike">
                <a:solidFill>
                  <a:srgbClr val="374151"/>
                </a:solidFill>
                <a:latin typeface="Arial"/>
                <a:ea typeface="Arial"/>
                <a:cs typeface="Arial"/>
                <a:sym typeface="Arial"/>
              </a:rPr>
              <a:t>Apa manfaat utama dari melakukan pengujian pengguna (user testing) terhadap rancangan antarmuka pengguna sebelum diluncurkan?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37415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ID" sz="2800" u="none" cap="none" strike="noStrike">
                <a:solidFill>
                  <a:srgbClr val="374151"/>
                </a:solidFill>
                <a:latin typeface="Arial"/>
                <a:ea typeface="Arial"/>
                <a:cs typeface="Arial"/>
                <a:sym typeface="Arial"/>
              </a:rPr>
              <a:t>Jawaban:</a:t>
            </a:r>
            <a:r>
              <a:rPr b="0" i="0" lang="en-ID" sz="2800" u="none" cap="none" strike="noStrike">
                <a:solidFill>
                  <a:srgbClr val="37415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ID" sz="2800" u="none" cap="none" strike="noStrike">
                <a:solidFill>
                  <a:srgbClr val="374151"/>
                </a:solidFill>
                <a:latin typeface="Arial"/>
                <a:ea typeface="Arial"/>
                <a:cs typeface="Arial"/>
                <a:sym typeface="Arial"/>
              </a:rPr>
              <a:t>Pengujian pengguna membantu mendeteksi potensi masalah atau kesalahan dalam rancangan sebelum produk diluncurkan. Ini memungkinkan pengembang untuk membuat perbaikan yang diperlukan berdasarkan umpan balik pengguna, meningkatkan kepuasan pengguna, dan mengoptimalkan kinerja antarmuka</a:t>
            </a:r>
            <a:endParaRPr b="0" i="0" sz="2800" u="none" cap="none" strike="noStrike">
              <a:solidFill>
                <a:srgbClr val="374151"/>
              </a:solidFill>
              <a:latin typeface="Arial"/>
              <a:ea typeface="Arial"/>
              <a:cs typeface="Arial"/>
              <a:sym typeface="Arial"/>
            </a:endParaRPr>
          </a:p>
        </p:txBody>
      </p:sp>
      <p:pic>
        <p:nvPicPr>
          <p:cNvPr id="774" name="Google Shape;774;p33"/>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778" name="Shape 778"/>
        <p:cNvGrpSpPr/>
        <p:nvPr/>
      </p:nvGrpSpPr>
      <p:grpSpPr>
        <a:xfrm>
          <a:off x="0" y="0"/>
          <a:ext cx="0" cy="0"/>
          <a:chOff x="0" y="0"/>
          <a:chExt cx="0" cy="0"/>
        </a:xfrm>
      </p:grpSpPr>
      <p:sp>
        <p:nvSpPr>
          <p:cNvPr id="779" name="Google Shape;779;p34"/>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780" name="Google Shape;780;p34"/>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781" name="Google Shape;781;p34"/>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782" name="Google Shape;782;p34"/>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783" name="Google Shape;783;p34"/>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Post-Test</a:t>
            </a:r>
            <a:endParaRPr b="1" i="0" sz="2600" u="none" cap="none" strike="noStrike">
              <a:solidFill>
                <a:schemeClr val="dk1"/>
              </a:solidFill>
              <a:latin typeface="Poppins"/>
              <a:ea typeface="Poppins"/>
              <a:cs typeface="Poppins"/>
              <a:sym typeface="Poppins"/>
            </a:endParaRPr>
          </a:p>
        </p:txBody>
      </p:sp>
      <p:sp>
        <p:nvSpPr>
          <p:cNvPr id="784" name="Google Shape;784;p34"/>
          <p:cNvSpPr txBox="1"/>
          <p:nvPr/>
        </p:nvSpPr>
        <p:spPr>
          <a:xfrm>
            <a:off x="247950" y="1339350"/>
            <a:ext cx="11696100" cy="461661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ID" sz="2400" u="none" cap="none" strike="noStrike">
                <a:solidFill>
                  <a:srgbClr val="000000"/>
                </a:solidFill>
                <a:latin typeface="Arial"/>
                <a:ea typeface="Arial"/>
                <a:cs typeface="Arial"/>
                <a:sym typeface="Arial"/>
              </a:rPr>
              <a:t>Pertanyaan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ID" sz="2400" u="none" cap="none" strike="noStrike">
                <a:solidFill>
                  <a:srgbClr val="374151"/>
                </a:solidFill>
                <a:latin typeface="Arial"/>
                <a:ea typeface="Arial"/>
                <a:cs typeface="Arial"/>
                <a:sym typeface="Arial"/>
              </a:rPr>
              <a:t>Apa itu Grid System dalam desain antarmuka pengguna, dan bagaimana dapat membantu meningkatkan konsistensi dalam tata letak halaman?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37415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ID" sz="2400" u="none" cap="none" strike="noStrike">
                <a:solidFill>
                  <a:srgbClr val="374151"/>
                </a:solidFill>
                <a:latin typeface="Arial"/>
                <a:ea typeface="Arial"/>
                <a:cs typeface="Arial"/>
                <a:sym typeface="Arial"/>
              </a:rPr>
              <a:t>Jawaban:</a:t>
            </a:r>
            <a:r>
              <a:rPr b="0" i="0" lang="en-ID" sz="2400" u="none" cap="none" strike="noStrike">
                <a:solidFill>
                  <a:srgbClr val="37415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ID" sz="2400" u="none" cap="none" strike="noStrike">
                <a:solidFill>
                  <a:srgbClr val="374151"/>
                </a:solidFill>
                <a:latin typeface="Arial"/>
                <a:ea typeface="Arial"/>
                <a:cs typeface="Arial"/>
                <a:sym typeface="Arial"/>
              </a:rPr>
              <a:t>Grid System adalah kerangka kerja yang digunakan untuk mengatur elemen-elemen pada halaman web ke dalam susunan berbasis grid. Ini membantu menciptakan konsistensi dalam tata letak halaman karena elemen-elemen dapat ditempatkan secara sistematis sesuai dengan grid yang telah ditetapkan. Hal ini mempermudah pembacaan dan menciptakan tata letak yang lebih terstruktur dan mudah diikuti oleh pengguna.</a:t>
            </a:r>
            <a:endParaRPr b="0" i="0" sz="1400" u="none" cap="none" strike="noStrike">
              <a:solidFill>
                <a:srgbClr val="000000"/>
              </a:solidFill>
              <a:latin typeface="Arial"/>
              <a:ea typeface="Arial"/>
              <a:cs typeface="Arial"/>
              <a:sym typeface="Arial"/>
            </a:endParaRPr>
          </a:p>
        </p:txBody>
      </p:sp>
      <p:pic>
        <p:nvPicPr>
          <p:cNvPr id="785" name="Google Shape;785;p34"/>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789" name="Shape 789"/>
        <p:cNvGrpSpPr/>
        <p:nvPr/>
      </p:nvGrpSpPr>
      <p:grpSpPr>
        <a:xfrm>
          <a:off x="0" y="0"/>
          <a:ext cx="0" cy="0"/>
          <a:chOff x="0" y="0"/>
          <a:chExt cx="0" cy="0"/>
        </a:xfrm>
      </p:grpSpPr>
      <p:sp>
        <p:nvSpPr>
          <p:cNvPr id="790" name="Google Shape;790;g21697cf30f6_1_394"/>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791" name="Google Shape;791;g21697cf30f6_1_394"/>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792" name="Google Shape;792;g21697cf30f6_1_394"/>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793" name="Google Shape;793;g21697cf30f6_1_394"/>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794" name="Google Shape;794;g21697cf30f6_1_394"/>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Team Teaching</a:t>
            </a:r>
            <a:endParaRPr b="1" i="0" sz="2600" u="none" cap="none" strike="noStrike">
              <a:solidFill>
                <a:schemeClr val="dk1"/>
              </a:solidFill>
              <a:latin typeface="Poppins"/>
              <a:ea typeface="Poppins"/>
              <a:cs typeface="Poppins"/>
              <a:sym typeface="Poppins"/>
            </a:endParaRPr>
          </a:p>
        </p:txBody>
      </p:sp>
      <p:sp>
        <p:nvSpPr>
          <p:cNvPr id="795" name="Google Shape;795;g21697cf30f6_1_394"/>
          <p:cNvSpPr txBox="1"/>
          <p:nvPr/>
        </p:nvSpPr>
        <p:spPr>
          <a:xfrm>
            <a:off x="247950" y="1339350"/>
            <a:ext cx="11696100" cy="4863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ID" sz="1600" u="none" cap="none" strike="noStrike">
                <a:solidFill>
                  <a:schemeClr val="dk1"/>
                </a:solidFill>
                <a:latin typeface="Arial"/>
                <a:ea typeface="Arial"/>
                <a:cs typeface="Arial"/>
                <a:sym typeface="Arial"/>
              </a:rPr>
              <a:t>&lt;1.&gt;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ID" sz="1600" u="none" cap="none" strike="noStrike">
                <a:solidFill>
                  <a:schemeClr val="dk1"/>
                </a:solidFill>
                <a:latin typeface="Arial"/>
                <a:ea typeface="Arial"/>
                <a:cs typeface="Arial"/>
                <a:sym typeface="Arial"/>
              </a:rPr>
              <a:t>&lt;2.&gt;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ID" sz="1600" u="none" cap="none" strike="noStrike">
                <a:solidFill>
                  <a:schemeClr val="dk1"/>
                </a:solidFill>
                <a:latin typeface="Arial"/>
                <a:ea typeface="Arial"/>
                <a:cs typeface="Arial"/>
                <a:sym typeface="Arial"/>
              </a:rPr>
              <a:t>&lt;3.&gt;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p:txBody>
      </p:sp>
      <p:pic>
        <p:nvPicPr>
          <p:cNvPr id="796" name="Google Shape;796;g21697cf30f6_1_394"/>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0" name="Shape 800"/>
        <p:cNvGrpSpPr/>
        <p:nvPr/>
      </p:nvGrpSpPr>
      <p:grpSpPr>
        <a:xfrm>
          <a:off x="0" y="0"/>
          <a:ext cx="0" cy="0"/>
          <a:chOff x="0" y="0"/>
          <a:chExt cx="0" cy="0"/>
        </a:xfrm>
      </p:grpSpPr>
      <p:sp>
        <p:nvSpPr>
          <p:cNvPr id="801" name="Google Shape;801;g333fdc95385_0_0"/>
          <p:cNvSpPr txBox="1"/>
          <p:nvPr/>
        </p:nvSpPr>
        <p:spPr>
          <a:xfrm>
            <a:off x="1017200" y="2394600"/>
            <a:ext cx="5649000" cy="10344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Poppins SemiBold"/>
              <a:buNone/>
            </a:pPr>
            <a:r>
              <a:rPr b="0" i="0" lang="en-ID" sz="6000" u="none" cap="none" strike="noStrike">
                <a:solidFill>
                  <a:schemeClr val="lt1"/>
                </a:solidFill>
                <a:latin typeface="Poppins SemiBold"/>
                <a:ea typeface="Poppins SemiBold"/>
                <a:cs typeface="Poppins SemiBold"/>
                <a:sym typeface="Poppins SemiBold"/>
              </a:rPr>
              <a:t>Terima Kasih</a:t>
            </a:r>
            <a:endParaRPr b="0" i="0" sz="6000" u="none" cap="none" strike="noStrike">
              <a:solidFill>
                <a:schemeClr val="lt1"/>
              </a:solidFill>
              <a:latin typeface="Poppins SemiBold"/>
              <a:ea typeface="Poppins SemiBold"/>
              <a:cs typeface="Poppins SemiBold"/>
              <a:sym typeface="Poppins SemiBold"/>
            </a:endParaRPr>
          </a:p>
        </p:txBody>
      </p:sp>
      <p:pic>
        <p:nvPicPr>
          <p:cNvPr id="802" name="Google Shape;802;g333fdc95385_0_0"/>
          <p:cNvPicPr preferRelativeResize="0"/>
          <p:nvPr/>
        </p:nvPicPr>
        <p:blipFill rotWithShape="1">
          <a:blip r:embed="rId4">
            <a:alphaModFix/>
          </a:blip>
          <a:srcRect b="0" l="0" r="0" t="0"/>
          <a:stretch/>
        </p:blipFill>
        <p:spPr>
          <a:xfrm>
            <a:off x="1524383" y="-254450"/>
            <a:ext cx="2082355" cy="2105752"/>
          </a:xfrm>
          <a:prstGeom prst="rect">
            <a:avLst/>
          </a:prstGeom>
          <a:noFill/>
          <a:ln>
            <a:noFill/>
          </a:ln>
        </p:spPr>
      </p:pic>
      <p:pic>
        <p:nvPicPr>
          <p:cNvPr id="803" name="Google Shape;803;g333fdc95385_0_0"/>
          <p:cNvPicPr preferRelativeResize="0"/>
          <p:nvPr/>
        </p:nvPicPr>
        <p:blipFill rotWithShape="1">
          <a:blip r:embed="rId5">
            <a:alphaModFix/>
          </a:blip>
          <a:srcRect b="0" l="0" r="0" t="0"/>
          <a:stretch/>
        </p:blipFill>
        <p:spPr>
          <a:xfrm>
            <a:off x="5615482" y="2068498"/>
            <a:ext cx="3995288" cy="3582138"/>
          </a:xfrm>
          <a:prstGeom prst="rect">
            <a:avLst/>
          </a:prstGeom>
          <a:noFill/>
          <a:ln>
            <a:noFill/>
          </a:ln>
        </p:spPr>
      </p:pic>
      <p:pic>
        <p:nvPicPr>
          <p:cNvPr id="804" name="Google Shape;804;g333fdc95385_0_0"/>
          <p:cNvPicPr preferRelativeResize="0"/>
          <p:nvPr/>
        </p:nvPicPr>
        <p:blipFill>
          <a:blip r:embed="rId6">
            <a:alphaModFix/>
          </a:blip>
          <a:stretch>
            <a:fillRect/>
          </a:stretch>
        </p:blipFill>
        <p:spPr>
          <a:xfrm>
            <a:off x="588275" y="284503"/>
            <a:ext cx="1346601" cy="10278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91" name="Shape 291"/>
        <p:cNvGrpSpPr/>
        <p:nvPr/>
      </p:nvGrpSpPr>
      <p:grpSpPr>
        <a:xfrm>
          <a:off x="0" y="0"/>
          <a:ext cx="0" cy="0"/>
          <a:chOff x="0" y="0"/>
          <a:chExt cx="0" cy="0"/>
        </a:xfrm>
      </p:grpSpPr>
      <p:sp>
        <p:nvSpPr>
          <p:cNvPr id="292" name="Google Shape;292;g21697cf30f6_1_403"/>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293" name="Google Shape;293;g21697cf30f6_1_403"/>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294" name="Google Shape;294;g21697cf30f6_1_403"/>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295" name="Google Shape;295;g21697cf30f6_1_403"/>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296" name="Google Shape;296;g21697cf30f6_1_403"/>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Pre-Test</a:t>
            </a:r>
            <a:endParaRPr b="1" i="0" sz="2600" u="none" cap="none" strike="noStrike">
              <a:solidFill>
                <a:schemeClr val="dk1"/>
              </a:solidFill>
              <a:latin typeface="Poppins"/>
              <a:ea typeface="Poppins"/>
              <a:cs typeface="Poppins"/>
              <a:sym typeface="Poppins"/>
            </a:endParaRPr>
          </a:p>
        </p:txBody>
      </p:sp>
      <p:sp>
        <p:nvSpPr>
          <p:cNvPr id="297" name="Google Shape;297;g21697cf30f6_1_403"/>
          <p:cNvSpPr txBox="1"/>
          <p:nvPr/>
        </p:nvSpPr>
        <p:spPr>
          <a:xfrm>
            <a:off x="259800" y="1044383"/>
            <a:ext cx="11696100" cy="473972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ID" sz="1400" u="none" cap="none" strike="noStrike">
                <a:solidFill>
                  <a:srgbClr val="000000"/>
                </a:solidFill>
                <a:latin typeface="Arial"/>
                <a:ea typeface="Arial"/>
                <a:cs typeface="Arial"/>
                <a:sym typeface="Arial"/>
              </a:rPr>
              <a:t>Pertanyaan 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ID" sz="1400" u="none" cap="none" strike="noStrike">
                <a:solidFill>
                  <a:srgbClr val="374151"/>
                </a:solidFill>
                <a:latin typeface="Arial"/>
                <a:ea typeface="Arial"/>
                <a:cs typeface="Arial"/>
                <a:sym typeface="Arial"/>
              </a:rPr>
              <a:t>Apa yang dimaksud dengan User Interface (UI)?</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400"/>
              <a:buFont typeface="Arial"/>
              <a:buAutoNum type="alphaLcParenR"/>
            </a:pPr>
            <a:r>
              <a:rPr b="0" i="0" lang="en-ID" sz="1400" u="none" cap="none" strike="noStrike">
                <a:solidFill>
                  <a:srgbClr val="374151"/>
                </a:solidFill>
                <a:latin typeface="Arial"/>
                <a:ea typeface="Arial"/>
                <a:cs typeface="Arial"/>
                <a:sym typeface="Arial"/>
              </a:rPr>
              <a:t>Unified Interface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400"/>
              <a:buFont typeface="Arial"/>
              <a:buAutoNum type="alphaLcParenR"/>
            </a:pPr>
            <a:r>
              <a:rPr b="0" i="0" lang="en-ID" sz="1400" u="none" cap="none" strike="noStrike">
                <a:solidFill>
                  <a:srgbClr val="374151"/>
                </a:solidFill>
                <a:latin typeface="Arial"/>
                <a:ea typeface="Arial"/>
                <a:cs typeface="Arial"/>
                <a:sym typeface="Arial"/>
              </a:rPr>
              <a:t>User Interaction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400"/>
              <a:buFont typeface="Arial"/>
              <a:buAutoNum type="alphaLcParenR"/>
            </a:pPr>
            <a:r>
              <a:rPr b="0" i="0" lang="en-ID" sz="1400" u="none" cap="none" strike="noStrike">
                <a:solidFill>
                  <a:srgbClr val="374151"/>
                </a:solidFill>
                <a:latin typeface="Arial"/>
                <a:ea typeface="Arial"/>
                <a:cs typeface="Arial"/>
                <a:sym typeface="Arial"/>
              </a:rPr>
              <a:t>User Interface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400"/>
              <a:buFont typeface="Arial"/>
              <a:buAutoNum type="alphaLcParenR"/>
            </a:pPr>
            <a:r>
              <a:rPr b="0" i="0" lang="en-ID" sz="1400" u="none" cap="none" strike="noStrike">
                <a:solidFill>
                  <a:srgbClr val="374151"/>
                </a:solidFill>
                <a:latin typeface="Arial"/>
                <a:ea typeface="Arial"/>
                <a:cs typeface="Arial"/>
                <a:sym typeface="Arial"/>
              </a:rPr>
              <a:t>Universal Interaction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ID" sz="1400" u="none" cap="none" strike="noStrike">
                <a:solidFill>
                  <a:srgbClr val="000000"/>
                </a:solidFill>
                <a:latin typeface="Arial"/>
                <a:ea typeface="Arial"/>
                <a:cs typeface="Arial"/>
                <a:sym typeface="Arial"/>
              </a:rPr>
              <a:t>Pertanyaan 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ID" sz="1400" u="none" cap="none" strike="noStrike">
                <a:solidFill>
                  <a:srgbClr val="374151"/>
                </a:solidFill>
                <a:latin typeface="Arial"/>
                <a:ea typeface="Arial"/>
                <a:cs typeface="Arial"/>
                <a:sym typeface="Arial"/>
              </a:rPr>
              <a:t>Apa yang dimaksud dengan Wireframe dalam konteks desain antarmuka pengguna?</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400"/>
              <a:buFont typeface="Arial"/>
              <a:buAutoNum type="alphaLcParenR"/>
            </a:pPr>
            <a:r>
              <a:rPr b="0" i="0" lang="en-ID" sz="1400" u="none" cap="none" strike="noStrike">
                <a:solidFill>
                  <a:srgbClr val="374151"/>
                </a:solidFill>
                <a:latin typeface="Arial"/>
                <a:ea typeface="Arial"/>
                <a:cs typeface="Arial"/>
                <a:sym typeface="Arial"/>
              </a:rPr>
              <a:t>Rancangan tampilan visual yang akhir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400"/>
              <a:buFont typeface="Arial"/>
              <a:buAutoNum type="alphaLcParenR"/>
            </a:pPr>
            <a:r>
              <a:rPr b="0" i="0" lang="en-ID" sz="1400" u="none" cap="none" strike="noStrike">
                <a:solidFill>
                  <a:srgbClr val="374151"/>
                </a:solidFill>
                <a:latin typeface="Arial"/>
                <a:ea typeface="Arial"/>
                <a:cs typeface="Arial"/>
                <a:sym typeface="Arial"/>
              </a:rPr>
              <a:t>Prototipe interaktif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400"/>
              <a:buFont typeface="Arial"/>
              <a:buAutoNum type="alphaLcParenR"/>
            </a:pPr>
            <a:r>
              <a:rPr b="0" i="0" lang="en-ID" sz="1400" u="none" cap="none" strike="noStrike">
                <a:solidFill>
                  <a:srgbClr val="374151"/>
                </a:solidFill>
                <a:latin typeface="Arial"/>
                <a:ea typeface="Arial"/>
                <a:cs typeface="Arial"/>
                <a:sym typeface="Arial"/>
              </a:rPr>
              <a:t>Rancangan konseptual tanpa desain visual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1400"/>
              <a:buFont typeface="Arial"/>
              <a:buAutoNum type="alphaLcParenR"/>
            </a:pPr>
            <a:r>
              <a:rPr b="0" i="0" lang="en-ID" sz="1400" u="none" cap="none" strike="noStrike">
                <a:solidFill>
                  <a:srgbClr val="374151"/>
                </a:solidFill>
                <a:latin typeface="Arial"/>
                <a:ea typeface="Arial"/>
                <a:cs typeface="Arial"/>
                <a:sym typeface="Arial"/>
              </a:rPr>
              <a:t>Semua jawaban benar</a:t>
            </a:r>
            <a:endParaRPr b="0" i="0" sz="1400" u="none" cap="none" strike="noStrike">
              <a:solidFill>
                <a:srgbClr val="37415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ID" sz="1400" u="none" cap="none" strike="noStrike">
                <a:solidFill>
                  <a:srgbClr val="374151"/>
                </a:solidFill>
                <a:latin typeface="Arial"/>
                <a:ea typeface="Arial"/>
                <a:cs typeface="Arial"/>
                <a:sym typeface="Arial"/>
              </a:rPr>
              <a:t>Pertanyaan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ID" sz="1400" u="none" cap="none" strike="noStrike">
                <a:solidFill>
                  <a:srgbClr val="374151"/>
                </a:solidFill>
                <a:latin typeface="Arial"/>
                <a:ea typeface="Arial"/>
                <a:cs typeface="Arial"/>
                <a:sym typeface="Arial"/>
              </a:rPr>
              <a:t>Apa fungsi dari User Persona dalam merancang antarmuka pengguna?</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AutoNum type="alphaLcParenR"/>
            </a:pPr>
            <a:r>
              <a:rPr b="0" i="0" lang="en-ID" sz="1400" u="none" cap="none" strike="noStrike">
                <a:solidFill>
                  <a:srgbClr val="374151"/>
                </a:solidFill>
                <a:latin typeface="Arial"/>
                <a:ea typeface="Arial"/>
                <a:cs typeface="Arial"/>
                <a:sym typeface="Arial"/>
              </a:rPr>
              <a:t>Menentukan tata letak halaman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AutoNum type="alphaLcParenR"/>
            </a:pPr>
            <a:r>
              <a:rPr b="0" i="0" lang="en-ID" sz="1400" u="none" cap="none" strike="noStrike">
                <a:solidFill>
                  <a:srgbClr val="374151"/>
                </a:solidFill>
                <a:latin typeface="Arial"/>
                <a:ea typeface="Arial"/>
                <a:cs typeface="Arial"/>
                <a:sym typeface="Arial"/>
              </a:rPr>
              <a:t>Mengidentifikasi karakteristik dan kebutuhan pengguna potensial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AutoNum type="alphaLcParenR"/>
            </a:pPr>
            <a:r>
              <a:rPr b="0" i="0" lang="en-ID" sz="1400" u="none" cap="none" strike="noStrike">
                <a:solidFill>
                  <a:srgbClr val="374151"/>
                </a:solidFill>
                <a:latin typeface="Arial"/>
                <a:ea typeface="Arial"/>
                <a:cs typeface="Arial"/>
                <a:sym typeface="Arial"/>
              </a:rPr>
              <a:t>Menetapkan warna dan font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AutoNum type="alphaLcParenR"/>
            </a:pPr>
            <a:r>
              <a:rPr b="0" i="0" lang="en-ID" sz="1400" u="none" cap="none" strike="noStrike">
                <a:solidFill>
                  <a:srgbClr val="374151"/>
                </a:solidFill>
                <a:latin typeface="Arial"/>
                <a:ea typeface="Arial"/>
                <a:cs typeface="Arial"/>
                <a:sym typeface="Arial"/>
              </a:rPr>
              <a:t>Membuat animasi interaktif</a:t>
            </a:r>
            <a:endParaRPr b="0" i="0" sz="1400" u="none" cap="none" strike="noStrike">
              <a:solidFill>
                <a:srgbClr val="37415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p:txBody>
      </p:sp>
      <p:sp>
        <p:nvSpPr>
          <p:cNvPr id="298" name="Google Shape;298;g21697cf30f6_1_403"/>
          <p:cNvSpPr txBox="1"/>
          <p:nvPr/>
        </p:nvSpPr>
        <p:spPr>
          <a:xfrm>
            <a:off x="3492419" y="1759945"/>
            <a:ext cx="405285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ID" sz="1400" u="none" cap="none" strike="noStrike">
                <a:solidFill>
                  <a:srgbClr val="FF0000"/>
                </a:solidFill>
                <a:latin typeface="Arial"/>
                <a:ea typeface="Arial"/>
                <a:cs typeface="Arial"/>
                <a:sym typeface="Arial"/>
              </a:rPr>
              <a:t>Jawaban Benar: c) User Interface</a:t>
            </a:r>
            <a:endParaRPr b="0" i="0" sz="14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21697cf30f6_1_403"/>
          <p:cNvSpPr txBox="1"/>
          <p:nvPr/>
        </p:nvSpPr>
        <p:spPr>
          <a:xfrm>
            <a:off x="6187441" y="3368081"/>
            <a:ext cx="558177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ID" sz="1400" u="none" cap="none" strike="noStrike">
                <a:solidFill>
                  <a:srgbClr val="FF0000"/>
                </a:solidFill>
                <a:latin typeface="Arial"/>
                <a:ea typeface="Arial"/>
                <a:cs typeface="Arial"/>
                <a:sym typeface="Arial"/>
              </a:rPr>
              <a:t>Jawaban Benar: c) Rancangan Konseptual tanpa desain visual</a:t>
            </a:r>
            <a:endParaRPr b="0" i="0" sz="14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21697cf30f6_1_403"/>
          <p:cNvSpPr txBox="1"/>
          <p:nvPr/>
        </p:nvSpPr>
        <p:spPr>
          <a:xfrm>
            <a:off x="3539612" y="5365854"/>
            <a:ext cx="7984738"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ID" sz="1400" u="none" cap="none" strike="noStrike">
                <a:solidFill>
                  <a:srgbClr val="FF0000"/>
                </a:solidFill>
                <a:latin typeface="Arial"/>
                <a:ea typeface="Arial"/>
                <a:cs typeface="Arial"/>
                <a:sym typeface="Arial"/>
              </a:rPr>
              <a:t>Jawaban Benar: b) Mengidentifikasi karakteristik dan kebutuhan pengguna potensial</a:t>
            </a:r>
            <a:endParaRPr b="0" i="0" sz="14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1" name="Google Shape;301;g21697cf30f6_1_403"/>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05" name="Shape 305"/>
        <p:cNvGrpSpPr/>
        <p:nvPr/>
      </p:nvGrpSpPr>
      <p:grpSpPr>
        <a:xfrm>
          <a:off x="0" y="0"/>
          <a:ext cx="0" cy="0"/>
          <a:chOff x="0" y="0"/>
          <a:chExt cx="0" cy="0"/>
        </a:xfrm>
      </p:grpSpPr>
      <p:sp>
        <p:nvSpPr>
          <p:cNvPr id="306" name="Google Shape;306;g21697cf30f6_1_340"/>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307" name="Google Shape;307;g21697cf30f6_1_340"/>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308" name="Google Shape;308;g21697cf30f6_1_340"/>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309" name="Google Shape;309;g21697cf30f6_1_340"/>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310" name="Google Shape;310;g21697cf30f6_1_340"/>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Pengertian User Interface</a:t>
            </a:r>
            <a:endParaRPr b="1" i="0" sz="2600" u="none" cap="none" strike="noStrike">
              <a:solidFill>
                <a:schemeClr val="dk1"/>
              </a:solidFill>
              <a:latin typeface="Poppins"/>
              <a:ea typeface="Poppins"/>
              <a:cs typeface="Poppins"/>
              <a:sym typeface="Poppins"/>
            </a:endParaRPr>
          </a:p>
        </p:txBody>
      </p:sp>
      <p:sp>
        <p:nvSpPr>
          <p:cNvPr id="311" name="Google Shape;311;g21697cf30f6_1_340"/>
          <p:cNvSpPr txBox="1"/>
          <p:nvPr/>
        </p:nvSpPr>
        <p:spPr>
          <a:xfrm>
            <a:off x="188955" y="1047579"/>
            <a:ext cx="11444572" cy="141574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ID" sz="2000" u="none" cap="none" strike="noStrike">
                <a:solidFill>
                  <a:srgbClr val="000000"/>
                </a:solidFill>
                <a:latin typeface="Arial"/>
                <a:ea typeface="Arial"/>
                <a:cs typeface="Arial"/>
                <a:sym typeface="Arial"/>
              </a:rPr>
              <a:t>User interface adalah bagian visual dari website, aplikasi software atau device hardware yang memastikan bagaimana seorang user berinteraksi dengan aplikasi atau website tersebut serta bagaimana bagaimana informasi ditampilkan di layarnya</a:t>
            </a:r>
            <a:r>
              <a:rPr b="0" i="0" lang="en-ID" sz="3200" u="none" cap="none" strike="noStrike">
                <a:solidFill>
                  <a:srgbClr val="000000"/>
                </a:solidFill>
                <a:latin typeface="Arial"/>
                <a:ea typeface="Arial"/>
                <a:cs typeface="Arial"/>
                <a:sym typeface="Arial"/>
              </a:rPr>
              <a:t>. </a:t>
            </a:r>
            <a:r>
              <a:rPr b="0" i="0" lang="en-ID" sz="4000" u="none" cap="none" strike="noStrike">
                <a:solidFill>
                  <a:srgbClr val="001D35"/>
                </a:solidFill>
                <a:latin typeface="Arial"/>
                <a:ea typeface="Arial"/>
                <a:cs typeface="Arial"/>
                <a:sym typeface="Arial"/>
              </a:rPr>
              <a:t> </a:t>
            </a:r>
            <a:endParaRPr b="0" i="0" sz="3200" u="none" cap="none" strike="noStrike">
              <a:solidFill>
                <a:schemeClr val="dk1"/>
              </a:solidFill>
              <a:latin typeface="Arial"/>
              <a:ea typeface="Arial"/>
              <a:cs typeface="Arial"/>
              <a:sym typeface="Arial"/>
            </a:endParaRPr>
          </a:p>
        </p:txBody>
      </p:sp>
      <p:pic>
        <p:nvPicPr>
          <p:cNvPr descr="A screenshot of a phone&#10;&#10;Description automatically generated" id="312" name="Google Shape;312;g21697cf30f6_1_340"/>
          <p:cNvPicPr preferRelativeResize="0"/>
          <p:nvPr/>
        </p:nvPicPr>
        <p:blipFill rotWithShape="1">
          <a:blip r:embed="rId7">
            <a:alphaModFix/>
          </a:blip>
          <a:srcRect b="0" l="0" r="0" t="0"/>
          <a:stretch/>
        </p:blipFill>
        <p:spPr>
          <a:xfrm>
            <a:off x="2093562" y="2352858"/>
            <a:ext cx="6952006" cy="4070244"/>
          </a:xfrm>
          <a:prstGeom prst="rect">
            <a:avLst/>
          </a:prstGeom>
          <a:noFill/>
          <a:ln>
            <a:noFill/>
          </a:ln>
        </p:spPr>
      </p:pic>
      <p:sp>
        <p:nvSpPr>
          <p:cNvPr id="313" name="Google Shape;313;g21697cf30f6_1_340"/>
          <p:cNvSpPr txBox="1"/>
          <p:nvPr/>
        </p:nvSpPr>
        <p:spPr>
          <a:xfrm>
            <a:off x="262774" y="6264732"/>
            <a:ext cx="611468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ID" sz="1400" u="none" cap="none" strike="noStrike">
                <a:solidFill>
                  <a:schemeClr val="dk1"/>
                </a:solidFill>
                <a:latin typeface="Arial"/>
                <a:ea typeface="Arial"/>
                <a:cs typeface="Arial"/>
                <a:sym typeface="Arial"/>
              </a:rPr>
              <a:t>Referensi: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ID" sz="1400" u="none" cap="none" strike="noStrike">
                <a:solidFill>
                  <a:srgbClr val="000000"/>
                </a:solidFill>
                <a:latin typeface="Arial"/>
                <a:ea typeface="Arial"/>
                <a:cs typeface="Arial"/>
                <a:sym typeface="Arial"/>
              </a:rPr>
              <a:t>https://thecyphersagency.com/user-interface-ui-design-and-methodology/</a:t>
            </a:r>
            <a:endParaRPr b="0" i="0" sz="1400" u="none" cap="none" strike="noStrike">
              <a:solidFill>
                <a:srgbClr val="000000"/>
              </a:solidFill>
              <a:latin typeface="Arial"/>
              <a:ea typeface="Arial"/>
              <a:cs typeface="Arial"/>
              <a:sym typeface="Arial"/>
            </a:endParaRPr>
          </a:p>
        </p:txBody>
      </p:sp>
      <p:pic>
        <p:nvPicPr>
          <p:cNvPr id="314" name="Google Shape;314;g21697cf30f6_1_340"/>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18" name="Shape 318"/>
        <p:cNvGrpSpPr/>
        <p:nvPr/>
      </p:nvGrpSpPr>
      <p:grpSpPr>
        <a:xfrm>
          <a:off x="0" y="0"/>
          <a:ext cx="0" cy="0"/>
          <a:chOff x="0" y="0"/>
          <a:chExt cx="0" cy="0"/>
        </a:xfrm>
      </p:grpSpPr>
      <p:sp>
        <p:nvSpPr>
          <p:cNvPr id="319" name="Google Shape;319;g21697cf30f6_1_331"/>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320" name="Google Shape;320;g21697cf30f6_1_331"/>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321" name="Google Shape;321;g21697cf30f6_1_331"/>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322" name="Google Shape;322;g21697cf30f6_1_331"/>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323" name="Google Shape;323;g21697cf30f6_1_331"/>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Mengapa User Interface Penting?</a:t>
            </a:r>
            <a:endParaRPr b="1" i="0" sz="2600" u="none" cap="none" strike="noStrike">
              <a:solidFill>
                <a:schemeClr val="dk1"/>
              </a:solidFill>
              <a:latin typeface="Poppins"/>
              <a:ea typeface="Poppins"/>
              <a:cs typeface="Poppins"/>
              <a:sym typeface="Poppins"/>
            </a:endParaRPr>
          </a:p>
        </p:txBody>
      </p:sp>
      <p:sp>
        <p:nvSpPr>
          <p:cNvPr id="324" name="Google Shape;324;g21697cf30f6_1_331"/>
          <p:cNvSpPr txBox="1"/>
          <p:nvPr/>
        </p:nvSpPr>
        <p:spPr>
          <a:xfrm>
            <a:off x="247950" y="1339350"/>
            <a:ext cx="4955281" cy="3508623"/>
          </a:xfrm>
          <a:prstGeom prst="rect">
            <a:avLst/>
          </a:prstGeom>
          <a:noFill/>
          <a:ln>
            <a:noFill/>
          </a:ln>
        </p:spPr>
        <p:txBody>
          <a:bodyPr anchorCtr="0" anchor="t" bIns="91425" lIns="91425" spcFirstLastPara="1" rIns="91425" wrap="square" tIns="91425">
            <a:spAutoFit/>
          </a:bodyPr>
          <a:lstStyle/>
          <a:p>
            <a:pPr indent="-285750" lvl="0" marL="285750" marR="0" rtl="0" algn="just">
              <a:lnSpc>
                <a:spcPct val="100000"/>
              </a:lnSpc>
              <a:spcBef>
                <a:spcPts val="0"/>
              </a:spcBef>
              <a:spcAft>
                <a:spcPts val="0"/>
              </a:spcAft>
              <a:buClr>
                <a:srgbClr val="000000"/>
              </a:buClr>
              <a:buSzPts val="2590"/>
              <a:buFont typeface="Cambria"/>
              <a:buChar char="❖"/>
            </a:pPr>
            <a:r>
              <a:rPr b="0" i="0" lang="en-ID" sz="2400" u="none" cap="none" strike="noStrike">
                <a:solidFill>
                  <a:srgbClr val="000000"/>
                </a:solidFill>
                <a:latin typeface="Cambria"/>
                <a:ea typeface="Cambria"/>
                <a:cs typeface="Cambria"/>
                <a:sym typeface="Cambria"/>
              </a:rPr>
              <a:t>User interface adalah salah satu faktor yang menentukan peningkatan traffic website.</a:t>
            </a:r>
            <a:endParaRPr b="0" i="0" sz="1400" u="none" cap="none" strike="noStrike">
              <a:solidFill>
                <a:srgbClr val="000000"/>
              </a:solidFill>
              <a:latin typeface="Arial"/>
              <a:ea typeface="Arial"/>
              <a:cs typeface="Arial"/>
              <a:sym typeface="Arial"/>
            </a:endParaRPr>
          </a:p>
          <a:p>
            <a:pPr indent="-121285" lvl="0" marL="285750" marR="0" rtl="0" algn="just">
              <a:lnSpc>
                <a:spcPct val="100000"/>
              </a:lnSpc>
              <a:spcBef>
                <a:spcPts val="0"/>
              </a:spcBef>
              <a:spcAft>
                <a:spcPts val="0"/>
              </a:spcAft>
              <a:buClr>
                <a:srgbClr val="000000"/>
              </a:buClr>
              <a:buSzPts val="2590"/>
              <a:buFont typeface="Noto Sans Symbols"/>
              <a:buNone/>
            </a:pPr>
            <a:r>
              <a:t/>
            </a:r>
            <a:endParaRPr b="0" i="0" sz="2400" u="none" cap="none" strike="noStrike">
              <a:solidFill>
                <a:srgbClr val="000000"/>
              </a:solidFill>
              <a:latin typeface="Cambria"/>
              <a:ea typeface="Cambria"/>
              <a:cs typeface="Cambria"/>
              <a:sym typeface="Cambria"/>
            </a:endParaRPr>
          </a:p>
          <a:p>
            <a:pPr indent="-285750" lvl="0" marL="285750" marR="0" rtl="0" algn="just">
              <a:lnSpc>
                <a:spcPct val="100000"/>
              </a:lnSpc>
              <a:spcBef>
                <a:spcPts val="0"/>
              </a:spcBef>
              <a:spcAft>
                <a:spcPts val="0"/>
              </a:spcAft>
              <a:buClr>
                <a:srgbClr val="000000"/>
              </a:buClr>
              <a:buSzPts val="2590"/>
              <a:buFont typeface="Cambria"/>
              <a:buChar char="❖"/>
            </a:pPr>
            <a:r>
              <a:rPr b="0" i="0" lang="en-ID" sz="2400" u="none" cap="none" strike="noStrike">
                <a:solidFill>
                  <a:srgbClr val="000000"/>
                </a:solidFill>
                <a:latin typeface="Cambria"/>
                <a:ea typeface="Cambria"/>
                <a:cs typeface="Cambria"/>
                <a:sym typeface="Cambria"/>
              </a:rPr>
              <a:t>Desain user interface sangat penting karena akan menentukan bagaimana seseorang berinteraksi dengan website dan aplikasi tersebut dengan mudah.</a:t>
            </a:r>
            <a:endParaRPr b="0" i="0" sz="1600" u="none" cap="none" strike="noStrike">
              <a:solidFill>
                <a:schemeClr val="dk1"/>
              </a:solidFill>
              <a:latin typeface="Arial"/>
              <a:ea typeface="Arial"/>
              <a:cs typeface="Arial"/>
              <a:sym typeface="Arial"/>
            </a:endParaRPr>
          </a:p>
        </p:txBody>
      </p:sp>
      <p:pic>
        <p:nvPicPr>
          <p:cNvPr id="325" name="Google Shape;325;g21697cf30f6_1_331"/>
          <p:cNvPicPr preferRelativeResize="0"/>
          <p:nvPr/>
        </p:nvPicPr>
        <p:blipFill rotWithShape="1">
          <a:blip r:embed="rId7">
            <a:alphaModFix/>
          </a:blip>
          <a:srcRect b="0" l="0" r="0" t="0"/>
          <a:stretch/>
        </p:blipFill>
        <p:spPr>
          <a:xfrm>
            <a:off x="6107849" y="1690411"/>
            <a:ext cx="5620067" cy="3990668"/>
          </a:xfrm>
          <a:prstGeom prst="rect">
            <a:avLst/>
          </a:prstGeom>
          <a:noFill/>
          <a:ln>
            <a:noFill/>
          </a:ln>
        </p:spPr>
      </p:pic>
      <p:pic>
        <p:nvPicPr>
          <p:cNvPr id="326" name="Google Shape;326;g21697cf30f6_1_331"/>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30" name="Shape 330"/>
        <p:cNvGrpSpPr/>
        <p:nvPr/>
      </p:nvGrpSpPr>
      <p:grpSpPr>
        <a:xfrm>
          <a:off x="0" y="0"/>
          <a:ext cx="0" cy="0"/>
          <a:chOff x="0" y="0"/>
          <a:chExt cx="0" cy="0"/>
        </a:xfrm>
      </p:grpSpPr>
      <p:sp>
        <p:nvSpPr>
          <p:cNvPr id="331" name="Google Shape;331;p1"/>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332" name="Google Shape;332;p1"/>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333" name="Google Shape;333;p1"/>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334" name="Google Shape;334;p1"/>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335" name="Google Shape;335;p1"/>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Karakteristik User Interface yang baik</a:t>
            </a:r>
            <a:endParaRPr b="1" i="0" sz="2600" u="none" cap="none" strike="noStrike">
              <a:solidFill>
                <a:schemeClr val="dk1"/>
              </a:solidFill>
              <a:latin typeface="Poppins"/>
              <a:ea typeface="Poppins"/>
              <a:cs typeface="Poppins"/>
              <a:sym typeface="Poppins"/>
            </a:endParaRPr>
          </a:p>
        </p:txBody>
      </p:sp>
      <p:sp>
        <p:nvSpPr>
          <p:cNvPr id="336" name="Google Shape;336;p1"/>
          <p:cNvSpPr txBox="1"/>
          <p:nvPr/>
        </p:nvSpPr>
        <p:spPr>
          <a:xfrm>
            <a:off x="1061048" y="1673886"/>
            <a:ext cx="2439494" cy="4708951"/>
          </a:xfrm>
          <a:prstGeom prst="rect">
            <a:avLst/>
          </a:prstGeom>
          <a:noFill/>
          <a:ln>
            <a:noFill/>
          </a:ln>
        </p:spPr>
        <p:txBody>
          <a:bodyPr anchorCtr="0" anchor="t" bIns="91425" lIns="91425" spcFirstLastPara="1" rIns="91425" wrap="square" tIns="91425">
            <a:spAutoFit/>
          </a:bodyPr>
          <a:lstStyle/>
          <a:p>
            <a:pPr indent="-158750" lvl="0" marL="12700" marR="0" rtl="0" algn="just">
              <a:lnSpc>
                <a:spcPct val="150000"/>
              </a:lnSpc>
              <a:spcBef>
                <a:spcPts val="0"/>
              </a:spcBef>
              <a:spcAft>
                <a:spcPts val="0"/>
              </a:spcAft>
              <a:buClr>
                <a:srgbClr val="000000"/>
              </a:buClr>
              <a:buSzPts val="2500"/>
              <a:buFont typeface="Cambria"/>
              <a:buChar char="❖"/>
            </a:pPr>
            <a:r>
              <a:rPr b="0" i="0" lang="en-ID" sz="2800" u="none" cap="none" strike="noStrike">
                <a:solidFill>
                  <a:srgbClr val="000000"/>
                </a:solidFill>
                <a:latin typeface="Cambria"/>
                <a:ea typeface="Cambria"/>
                <a:cs typeface="Cambria"/>
                <a:sym typeface="Cambria"/>
              </a:rPr>
              <a:t>Jelas</a:t>
            </a:r>
            <a:endParaRPr b="0" i="0" sz="2800" u="none" cap="none" strike="noStrike">
              <a:solidFill>
                <a:srgbClr val="000000"/>
              </a:solidFill>
              <a:latin typeface="Cambria"/>
              <a:ea typeface="Cambria"/>
              <a:cs typeface="Cambria"/>
              <a:sym typeface="Cambria"/>
            </a:endParaRPr>
          </a:p>
          <a:p>
            <a:pPr indent="-158750" lvl="0" marL="12700" marR="0" rtl="0" algn="just">
              <a:lnSpc>
                <a:spcPct val="150000"/>
              </a:lnSpc>
              <a:spcBef>
                <a:spcPts val="0"/>
              </a:spcBef>
              <a:spcAft>
                <a:spcPts val="0"/>
              </a:spcAft>
              <a:buClr>
                <a:srgbClr val="000000"/>
              </a:buClr>
              <a:buSzPts val="2500"/>
              <a:buFont typeface="Cambria"/>
              <a:buChar char="❖"/>
            </a:pPr>
            <a:r>
              <a:rPr b="0" i="0" lang="en-ID" sz="2800" u="none" cap="none" strike="noStrike">
                <a:solidFill>
                  <a:srgbClr val="000000"/>
                </a:solidFill>
                <a:latin typeface="Cambria"/>
                <a:ea typeface="Cambria"/>
                <a:cs typeface="Cambria"/>
                <a:sym typeface="Cambria"/>
              </a:rPr>
              <a:t>Singkat</a:t>
            </a:r>
            <a:endParaRPr b="0" i="0" sz="2800" u="none" cap="none" strike="noStrike">
              <a:solidFill>
                <a:srgbClr val="000000"/>
              </a:solidFill>
              <a:latin typeface="Cambria"/>
              <a:ea typeface="Cambria"/>
              <a:cs typeface="Cambria"/>
              <a:sym typeface="Cambria"/>
            </a:endParaRPr>
          </a:p>
          <a:p>
            <a:pPr indent="-158750" lvl="0" marL="12700" marR="0" rtl="0" algn="just">
              <a:lnSpc>
                <a:spcPct val="150000"/>
              </a:lnSpc>
              <a:spcBef>
                <a:spcPts val="0"/>
              </a:spcBef>
              <a:spcAft>
                <a:spcPts val="0"/>
              </a:spcAft>
              <a:buClr>
                <a:srgbClr val="000000"/>
              </a:buClr>
              <a:buSzPts val="2500"/>
              <a:buFont typeface="Cambria"/>
              <a:buChar char="❖"/>
            </a:pPr>
            <a:r>
              <a:rPr b="0" i="0" lang="en-ID" sz="2800" u="none" cap="none" strike="noStrike">
                <a:solidFill>
                  <a:srgbClr val="000000"/>
                </a:solidFill>
                <a:latin typeface="Cambria"/>
                <a:ea typeface="Cambria"/>
                <a:cs typeface="Cambria"/>
                <a:sym typeface="Cambria"/>
              </a:rPr>
              <a:t>Familiar</a:t>
            </a:r>
            <a:endParaRPr b="0" i="0" sz="1400" u="none" cap="none" strike="noStrike">
              <a:solidFill>
                <a:srgbClr val="000000"/>
              </a:solidFill>
              <a:latin typeface="Arial"/>
              <a:ea typeface="Arial"/>
              <a:cs typeface="Arial"/>
              <a:sym typeface="Arial"/>
            </a:endParaRPr>
          </a:p>
          <a:p>
            <a:pPr indent="-158750" lvl="0" marL="12700" marR="0" rtl="0" algn="just">
              <a:lnSpc>
                <a:spcPct val="150000"/>
              </a:lnSpc>
              <a:spcBef>
                <a:spcPts val="0"/>
              </a:spcBef>
              <a:spcAft>
                <a:spcPts val="0"/>
              </a:spcAft>
              <a:buClr>
                <a:srgbClr val="000000"/>
              </a:buClr>
              <a:buSzPts val="2500"/>
              <a:buFont typeface="Cambria"/>
              <a:buChar char="❖"/>
            </a:pPr>
            <a:r>
              <a:rPr b="0" i="0" lang="en-ID" sz="2800" u="none" cap="none" strike="noStrike">
                <a:solidFill>
                  <a:srgbClr val="000000"/>
                </a:solidFill>
                <a:latin typeface="Cambria"/>
                <a:ea typeface="Cambria"/>
                <a:cs typeface="Cambria"/>
                <a:sym typeface="Cambria"/>
              </a:rPr>
              <a:t>Responsif</a:t>
            </a:r>
            <a:endParaRPr b="0" i="0" sz="2800" u="none" cap="none" strike="noStrike">
              <a:solidFill>
                <a:srgbClr val="000000"/>
              </a:solidFill>
              <a:latin typeface="Cambria"/>
              <a:ea typeface="Cambria"/>
              <a:cs typeface="Cambria"/>
              <a:sym typeface="Cambria"/>
            </a:endParaRPr>
          </a:p>
          <a:p>
            <a:pPr indent="-158750" lvl="0" marL="12700" marR="0" rtl="0" algn="just">
              <a:lnSpc>
                <a:spcPct val="150000"/>
              </a:lnSpc>
              <a:spcBef>
                <a:spcPts val="0"/>
              </a:spcBef>
              <a:spcAft>
                <a:spcPts val="0"/>
              </a:spcAft>
              <a:buClr>
                <a:srgbClr val="000000"/>
              </a:buClr>
              <a:buSzPts val="2500"/>
              <a:buFont typeface="Cambria"/>
              <a:buChar char="❖"/>
            </a:pPr>
            <a:r>
              <a:rPr b="0" i="0" lang="en-ID" sz="2800" u="none" cap="none" strike="noStrike">
                <a:solidFill>
                  <a:srgbClr val="000000"/>
                </a:solidFill>
                <a:latin typeface="Cambria"/>
                <a:ea typeface="Cambria"/>
                <a:cs typeface="Cambria"/>
                <a:sym typeface="Cambria"/>
              </a:rPr>
              <a:t>Konsisten</a:t>
            </a:r>
            <a:endParaRPr b="0" i="0" sz="2800" u="none" cap="none" strike="noStrike">
              <a:solidFill>
                <a:srgbClr val="000000"/>
              </a:solidFill>
              <a:latin typeface="Cambria"/>
              <a:ea typeface="Cambria"/>
              <a:cs typeface="Cambria"/>
              <a:sym typeface="Cambria"/>
            </a:endParaRPr>
          </a:p>
          <a:p>
            <a:pPr indent="-158750" lvl="0" marL="12700" marR="0" rtl="0" algn="just">
              <a:lnSpc>
                <a:spcPct val="150000"/>
              </a:lnSpc>
              <a:spcBef>
                <a:spcPts val="0"/>
              </a:spcBef>
              <a:spcAft>
                <a:spcPts val="0"/>
              </a:spcAft>
              <a:buClr>
                <a:srgbClr val="000000"/>
              </a:buClr>
              <a:buSzPts val="2500"/>
              <a:buFont typeface="Cambria"/>
              <a:buChar char="❖"/>
            </a:pPr>
            <a:r>
              <a:rPr b="0" i="0" lang="en-ID" sz="2800" u="none" cap="none" strike="noStrike">
                <a:solidFill>
                  <a:srgbClr val="000000"/>
                </a:solidFill>
                <a:latin typeface="Cambria"/>
                <a:ea typeface="Cambria"/>
                <a:cs typeface="Cambria"/>
                <a:sym typeface="Cambria"/>
              </a:rPr>
              <a:t>Menarik</a:t>
            </a:r>
            <a:endParaRPr b="0" i="0" sz="2800" u="none" cap="none" strike="noStrike">
              <a:solidFill>
                <a:srgbClr val="000000"/>
              </a:solidFill>
              <a:latin typeface="Cambria"/>
              <a:ea typeface="Cambria"/>
              <a:cs typeface="Cambria"/>
              <a:sym typeface="Cambria"/>
            </a:endParaRPr>
          </a:p>
          <a:p>
            <a:pPr indent="-158750" lvl="0" marL="12700" marR="0" rtl="0" algn="just">
              <a:lnSpc>
                <a:spcPct val="150000"/>
              </a:lnSpc>
              <a:spcBef>
                <a:spcPts val="0"/>
              </a:spcBef>
              <a:spcAft>
                <a:spcPts val="0"/>
              </a:spcAft>
              <a:buClr>
                <a:srgbClr val="000000"/>
              </a:buClr>
              <a:buSzPts val="2500"/>
              <a:buFont typeface="Cambria"/>
              <a:buChar char="❖"/>
            </a:pPr>
            <a:r>
              <a:rPr b="0" i="0" lang="en-ID" sz="2800" u="none" cap="none" strike="noStrike">
                <a:solidFill>
                  <a:srgbClr val="000000"/>
                </a:solidFill>
                <a:latin typeface="Cambria"/>
                <a:ea typeface="Cambria"/>
                <a:cs typeface="Cambria"/>
                <a:sym typeface="Cambria"/>
              </a:rPr>
              <a:t>Efisien</a:t>
            </a:r>
            <a:endParaRPr b="0" i="0" sz="1600" u="none" cap="none" strike="noStrike">
              <a:solidFill>
                <a:schemeClr val="dk1"/>
              </a:solidFill>
              <a:latin typeface="Arial"/>
              <a:ea typeface="Arial"/>
              <a:cs typeface="Arial"/>
              <a:sym typeface="Arial"/>
            </a:endParaRPr>
          </a:p>
        </p:txBody>
      </p:sp>
      <p:pic>
        <p:nvPicPr>
          <p:cNvPr id="337" name="Google Shape;337;p1"/>
          <p:cNvPicPr preferRelativeResize="0"/>
          <p:nvPr/>
        </p:nvPicPr>
        <p:blipFill rotWithShape="1">
          <a:blip r:embed="rId7">
            <a:alphaModFix/>
          </a:blip>
          <a:srcRect b="0" l="0" r="0" t="0"/>
          <a:stretch/>
        </p:blipFill>
        <p:spPr>
          <a:xfrm>
            <a:off x="4103649" y="1523724"/>
            <a:ext cx="7616283" cy="3895769"/>
          </a:xfrm>
          <a:prstGeom prst="rect">
            <a:avLst/>
          </a:prstGeom>
          <a:noFill/>
          <a:ln>
            <a:noFill/>
          </a:ln>
        </p:spPr>
      </p:pic>
      <p:pic>
        <p:nvPicPr>
          <p:cNvPr id="338" name="Google Shape;338;p1"/>
          <p:cNvPicPr preferRelativeResize="0"/>
          <p:nvPr/>
        </p:nvPicPr>
        <p:blipFill>
          <a:blip r:embed="rId8">
            <a:alphaModFix/>
          </a:blip>
          <a:stretch>
            <a:fillRect/>
          </a:stretch>
        </p:blipFill>
        <p:spPr>
          <a:xfrm>
            <a:off x="0" y="12747"/>
            <a:ext cx="12192000" cy="3928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42" name="Shape 342"/>
        <p:cNvGrpSpPr/>
        <p:nvPr/>
      </p:nvGrpSpPr>
      <p:grpSpPr>
        <a:xfrm>
          <a:off x="0" y="0"/>
          <a:ext cx="0" cy="0"/>
          <a:chOff x="0" y="0"/>
          <a:chExt cx="0" cy="0"/>
        </a:xfrm>
      </p:grpSpPr>
      <p:sp>
        <p:nvSpPr>
          <p:cNvPr id="343" name="Google Shape;343;p2"/>
          <p:cNvSpPr/>
          <p:nvPr/>
        </p:nvSpPr>
        <p:spPr>
          <a:xfrm>
            <a:off x="0" y="14880"/>
            <a:ext cx="12215700" cy="416100"/>
          </a:xfrm>
          <a:prstGeom prst="rect">
            <a:avLst/>
          </a:prstGeom>
          <a:solidFill>
            <a:srgbClr val="1155CC"/>
          </a:solidFill>
          <a:ln cap="flat" cmpd="sng" w="9525">
            <a:solidFill>
              <a:srgbClr val="3C78D8"/>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344" name="Google Shape;344;p2"/>
          <p:cNvPicPr preferRelativeResize="0"/>
          <p:nvPr/>
        </p:nvPicPr>
        <p:blipFill rotWithShape="1">
          <a:blip r:embed="rId4">
            <a:alphaModFix/>
          </a:blip>
          <a:srcRect b="0" l="0" r="0" t="0"/>
          <a:stretch/>
        </p:blipFill>
        <p:spPr>
          <a:xfrm>
            <a:off x="76200" y="-34298"/>
            <a:ext cx="503599" cy="503599"/>
          </a:xfrm>
          <a:prstGeom prst="rect">
            <a:avLst/>
          </a:prstGeom>
          <a:noFill/>
          <a:ln>
            <a:noFill/>
          </a:ln>
        </p:spPr>
      </p:pic>
      <p:pic>
        <p:nvPicPr>
          <p:cNvPr id="345" name="Google Shape;345;p2"/>
          <p:cNvPicPr preferRelativeResize="0"/>
          <p:nvPr/>
        </p:nvPicPr>
        <p:blipFill rotWithShape="1">
          <a:blip r:embed="rId5">
            <a:alphaModFix/>
          </a:blip>
          <a:srcRect b="30878" l="27543" r="26983" t="27261"/>
          <a:stretch/>
        </p:blipFill>
        <p:spPr>
          <a:xfrm>
            <a:off x="614100" y="525"/>
            <a:ext cx="446948" cy="416102"/>
          </a:xfrm>
          <a:prstGeom prst="rect">
            <a:avLst/>
          </a:prstGeom>
          <a:noFill/>
          <a:ln>
            <a:noFill/>
          </a:ln>
        </p:spPr>
      </p:pic>
      <p:pic>
        <p:nvPicPr>
          <p:cNvPr id="346" name="Google Shape;346;p2"/>
          <p:cNvPicPr preferRelativeResize="0"/>
          <p:nvPr/>
        </p:nvPicPr>
        <p:blipFill rotWithShape="1">
          <a:blip r:embed="rId6">
            <a:alphaModFix/>
          </a:blip>
          <a:srcRect b="30193" l="0" r="0" t="24156"/>
          <a:stretch/>
        </p:blipFill>
        <p:spPr>
          <a:xfrm>
            <a:off x="10383675" y="14875"/>
            <a:ext cx="1817723" cy="416099"/>
          </a:xfrm>
          <a:prstGeom prst="rect">
            <a:avLst/>
          </a:prstGeom>
          <a:noFill/>
          <a:ln>
            <a:noFill/>
          </a:ln>
        </p:spPr>
      </p:pic>
      <p:sp>
        <p:nvSpPr>
          <p:cNvPr id="347" name="Google Shape;347;p2"/>
          <p:cNvSpPr txBox="1"/>
          <p:nvPr/>
        </p:nvSpPr>
        <p:spPr>
          <a:xfrm>
            <a:off x="667650" y="566875"/>
            <a:ext cx="10856700" cy="416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FF00"/>
              </a:buClr>
              <a:buSzPts val="1500"/>
              <a:buFont typeface="Poppins"/>
              <a:buNone/>
            </a:pPr>
            <a:r>
              <a:rPr b="1" i="0" lang="en-ID" sz="2600" u="none" cap="none" strike="noStrike">
                <a:solidFill>
                  <a:schemeClr val="dk1"/>
                </a:solidFill>
                <a:latin typeface="Poppins"/>
                <a:ea typeface="Poppins"/>
                <a:cs typeface="Poppins"/>
                <a:sym typeface="Poppins"/>
              </a:rPr>
              <a:t>Rancangan User Interface (UI)</a:t>
            </a:r>
            <a:endParaRPr b="1" i="0" sz="2600" u="none" cap="none" strike="noStrike">
              <a:solidFill>
                <a:schemeClr val="dk1"/>
              </a:solidFill>
              <a:latin typeface="Poppins"/>
              <a:ea typeface="Poppins"/>
              <a:cs typeface="Poppins"/>
              <a:sym typeface="Poppins"/>
            </a:endParaRPr>
          </a:p>
        </p:txBody>
      </p:sp>
      <p:sp>
        <p:nvSpPr>
          <p:cNvPr id="348" name="Google Shape;348;p2"/>
          <p:cNvSpPr txBox="1"/>
          <p:nvPr/>
        </p:nvSpPr>
        <p:spPr>
          <a:xfrm>
            <a:off x="247950" y="1339350"/>
            <a:ext cx="11696100" cy="4721262"/>
          </a:xfrm>
          <a:prstGeom prst="rect">
            <a:avLst/>
          </a:prstGeom>
          <a:noFill/>
          <a:ln>
            <a:noFill/>
          </a:ln>
        </p:spPr>
        <p:txBody>
          <a:bodyPr anchorCtr="0" anchor="t" bIns="91425" lIns="91425" spcFirstLastPara="1" rIns="91425" wrap="square" tIns="91425">
            <a:spAutoFit/>
          </a:bodyPr>
          <a:lstStyle/>
          <a:p>
            <a:pPr indent="-285750" lvl="0" marL="285750" marR="0" rtl="0" algn="just">
              <a:lnSpc>
                <a:spcPct val="80000"/>
              </a:lnSpc>
              <a:spcBef>
                <a:spcPts val="0"/>
              </a:spcBef>
              <a:spcAft>
                <a:spcPts val="0"/>
              </a:spcAft>
              <a:buClr>
                <a:srgbClr val="000000"/>
              </a:buClr>
              <a:buSzPts val="2590"/>
              <a:buFont typeface="Cambria"/>
              <a:buChar char="❖"/>
            </a:pPr>
            <a:r>
              <a:rPr b="0" i="0" lang="en-ID" sz="2800" u="none" cap="none" strike="noStrike">
                <a:solidFill>
                  <a:srgbClr val="000000"/>
                </a:solidFill>
                <a:latin typeface="Arial"/>
                <a:ea typeface="Arial"/>
                <a:cs typeface="Arial"/>
                <a:sym typeface="Arial"/>
              </a:rPr>
              <a:t>Rancangan UI adalah proses untuk membuat antarmuka dalam sebuah perangkat lunak atau perangkat terkomputerisasi dengan fokus pada penampilan atau gaya.</a:t>
            </a:r>
            <a:endParaRPr b="0" i="0" sz="1400" u="none" cap="none" strike="noStrike">
              <a:solidFill>
                <a:srgbClr val="000000"/>
              </a:solidFill>
              <a:latin typeface="Arial"/>
              <a:ea typeface="Arial"/>
              <a:cs typeface="Arial"/>
              <a:sym typeface="Arial"/>
            </a:endParaRPr>
          </a:p>
          <a:p>
            <a:pPr indent="0" lvl="0" marL="0" marR="0" rtl="0" algn="just">
              <a:lnSpc>
                <a:spcPct val="80000"/>
              </a:lnSpc>
              <a:spcBef>
                <a:spcPts val="0"/>
              </a:spcBef>
              <a:spcAft>
                <a:spcPts val="0"/>
              </a:spcAft>
              <a:buClr>
                <a:srgbClr val="000000"/>
              </a:buClr>
              <a:buSzPts val="1800"/>
              <a:buFont typeface="Arial"/>
              <a:buNone/>
            </a:pPr>
            <a:r>
              <a:t/>
            </a:r>
            <a:endParaRPr b="0" i="0" sz="2800" u="none" cap="none" strike="noStrike">
              <a:solidFill>
                <a:srgbClr val="000000"/>
              </a:solidFill>
              <a:latin typeface="Arial"/>
              <a:ea typeface="Arial"/>
              <a:cs typeface="Arial"/>
              <a:sym typeface="Arial"/>
            </a:endParaRPr>
          </a:p>
          <a:p>
            <a:pPr indent="-285750" lvl="0" marL="285750" marR="0" rtl="0" algn="just">
              <a:lnSpc>
                <a:spcPct val="80000"/>
              </a:lnSpc>
              <a:spcBef>
                <a:spcPts val="0"/>
              </a:spcBef>
              <a:spcAft>
                <a:spcPts val="0"/>
              </a:spcAft>
              <a:buClr>
                <a:srgbClr val="000000"/>
              </a:buClr>
              <a:buSzPts val="2590"/>
              <a:buFont typeface="Cambria"/>
              <a:buChar char="❖"/>
            </a:pPr>
            <a:r>
              <a:rPr b="0" i="0" lang="en-ID" sz="2800" u="none" cap="none" strike="noStrike">
                <a:solidFill>
                  <a:srgbClr val="000000"/>
                </a:solidFill>
                <a:latin typeface="Arial"/>
                <a:ea typeface="Arial"/>
                <a:cs typeface="Arial"/>
                <a:sym typeface="Arial"/>
              </a:rPr>
              <a:t>Dalam siklus-hidup pengembangan sistem/aplikasi, merancang User Interface merupakan bagian dari tahap “Desain”. Output dari proses merancang User Interface adalah dokumen spesifikasi desain.</a:t>
            </a:r>
            <a:endParaRPr b="0" i="0" sz="1400" u="none" cap="none" strike="noStrike">
              <a:solidFill>
                <a:srgbClr val="000000"/>
              </a:solidFill>
              <a:latin typeface="Arial"/>
              <a:ea typeface="Arial"/>
              <a:cs typeface="Arial"/>
              <a:sym typeface="Arial"/>
            </a:endParaRPr>
          </a:p>
          <a:p>
            <a:pPr indent="0" lvl="0" marL="0" marR="0" rtl="0" algn="just">
              <a:lnSpc>
                <a:spcPct val="80000"/>
              </a:lnSpc>
              <a:spcBef>
                <a:spcPts val="0"/>
              </a:spcBef>
              <a:spcAft>
                <a:spcPts val="0"/>
              </a:spcAft>
              <a:buClr>
                <a:srgbClr val="000000"/>
              </a:buClr>
              <a:buSzPts val="1800"/>
              <a:buFont typeface="Arial"/>
              <a:buNone/>
            </a:pPr>
            <a:r>
              <a:t/>
            </a:r>
            <a:endParaRPr b="0" i="0" sz="2800" u="none" cap="none" strike="noStrike">
              <a:solidFill>
                <a:srgbClr val="000000"/>
              </a:solidFill>
              <a:latin typeface="Arial"/>
              <a:ea typeface="Arial"/>
              <a:cs typeface="Arial"/>
              <a:sym typeface="Arial"/>
            </a:endParaRPr>
          </a:p>
          <a:p>
            <a:pPr indent="-285750" lvl="0" marL="285750" marR="0" rtl="0" algn="just">
              <a:lnSpc>
                <a:spcPct val="80000"/>
              </a:lnSpc>
              <a:spcBef>
                <a:spcPts val="0"/>
              </a:spcBef>
              <a:spcAft>
                <a:spcPts val="0"/>
              </a:spcAft>
              <a:buClr>
                <a:srgbClr val="000000"/>
              </a:buClr>
              <a:buSzPts val="2590"/>
              <a:buFont typeface="Cambria"/>
              <a:buChar char="❖"/>
            </a:pPr>
            <a:r>
              <a:rPr b="0" i="0" lang="en-ID" sz="2800" u="none" cap="none" strike="noStrike">
                <a:solidFill>
                  <a:srgbClr val="000000"/>
                </a:solidFill>
                <a:latin typeface="Arial"/>
                <a:ea typeface="Arial"/>
                <a:cs typeface="Arial"/>
                <a:sym typeface="Arial"/>
              </a:rPr>
              <a:t>Dokumen Spesifikasi Desain terdiri dari: </a:t>
            </a:r>
            <a:endParaRPr b="0" i="0" sz="1400" u="none" cap="none" strike="noStrike">
              <a:solidFill>
                <a:srgbClr val="000000"/>
              </a:solidFill>
              <a:latin typeface="Arial"/>
              <a:ea typeface="Arial"/>
              <a:cs typeface="Arial"/>
              <a:sym typeface="Arial"/>
            </a:endParaRPr>
          </a:p>
          <a:p>
            <a:pPr indent="-285750" lvl="0" marL="742950" marR="0" rtl="0" algn="just">
              <a:lnSpc>
                <a:spcPct val="80000"/>
              </a:lnSpc>
              <a:spcBef>
                <a:spcPts val="444"/>
              </a:spcBef>
              <a:spcAft>
                <a:spcPts val="0"/>
              </a:spcAft>
              <a:buClr>
                <a:srgbClr val="000000"/>
              </a:buClr>
              <a:buSzPts val="2220"/>
              <a:buFont typeface="Cambria"/>
              <a:buChar char="•"/>
            </a:pPr>
            <a:r>
              <a:rPr b="0" i="0" lang="en-ID" sz="2800" u="none" cap="none" strike="noStrike">
                <a:solidFill>
                  <a:srgbClr val="000000"/>
                </a:solidFill>
                <a:latin typeface="Arial"/>
                <a:ea typeface="Arial"/>
                <a:cs typeface="Arial"/>
                <a:sym typeface="Arial"/>
              </a:rPr>
              <a:t>Ikhtisar naratif</a:t>
            </a:r>
            <a:endParaRPr b="0" i="0" sz="2800" u="none" cap="none" strike="noStrike">
              <a:solidFill>
                <a:srgbClr val="000000"/>
              </a:solidFill>
              <a:latin typeface="Arial"/>
              <a:ea typeface="Arial"/>
              <a:cs typeface="Arial"/>
              <a:sym typeface="Arial"/>
            </a:endParaRPr>
          </a:p>
          <a:p>
            <a:pPr indent="-285750" lvl="1" marL="742950" marR="0" rtl="0" algn="just">
              <a:lnSpc>
                <a:spcPct val="80000"/>
              </a:lnSpc>
              <a:spcBef>
                <a:spcPts val="444"/>
              </a:spcBef>
              <a:spcAft>
                <a:spcPts val="0"/>
              </a:spcAft>
              <a:buClr>
                <a:srgbClr val="000000"/>
              </a:buClr>
              <a:buSzPts val="2220"/>
              <a:buFont typeface="Cambria"/>
              <a:buChar char="•"/>
            </a:pPr>
            <a:r>
              <a:rPr b="0" i="0" lang="en-ID" sz="2800" u="none" cap="none" strike="noStrike">
                <a:solidFill>
                  <a:srgbClr val="000000"/>
                </a:solidFill>
                <a:latin typeface="Arial"/>
                <a:ea typeface="Arial"/>
                <a:cs typeface="Arial"/>
                <a:sym typeface="Arial"/>
              </a:rPr>
              <a:t>Contoh Desain</a:t>
            </a:r>
            <a:endParaRPr b="0" i="0" sz="1400" u="none" cap="none" strike="noStrike">
              <a:solidFill>
                <a:srgbClr val="000000"/>
              </a:solidFill>
              <a:latin typeface="Arial"/>
              <a:ea typeface="Arial"/>
              <a:cs typeface="Arial"/>
              <a:sym typeface="Arial"/>
            </a:endParaRPr>
          </a:p>
          <a:p>
            <a:pPr indent="-285750" lvl="1" marL="742950" marR="0" rtl="0" algn="just">
              <a:lnSpc>
                <a:spcPct val="80000"/>
              </a:lnSpc>
              <a:spcBef>
                <a:spcPts val="444"/>
              </a:spcBef>
              <a:spcAft>
                <a:spcPts val="0"/>
              </a:spcAft>
              <a:buClr>
                <a:srgbClr val="000000"/>
              </a:buClr>
              <a:buSzPts val="2220"/>
              <a:buFont typeface="Cambria"/>
              <a:buChar char="•"/>
            </a:pPr>
            <a:r>
              <a:rPr b="0" i="0" lang="en-ID" sz="2800" u="none" cap="none" strike="noStrike">
                <a:solidFill>
                  <a:srgbClr val="000000"/>
                </a:solidFill>
                <a:latin typeface="Arial"/>
                <a:ea typeface="Arial"/>
                <a:cs typeface="Arial"/>
                <a:sym typeface="Arial"/>
              </a:rPr>
              <a:t>Pengujian dan evaluasi kegunaan</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600" u="none" cap="none" strike="noStrike">
              <a:solidFill>
                <a:schemeClr val="dk1"/>
              </a:solidFill>
              <a:latin typeface="Arial"/>
              <a:ea typeface="Arial"/>
              <a:cs typeface="Arial"/>
              <a:sym typeface="Arial"/>
            </a:endParaRPr>
          </a:p>
        </p:txBody>
      </p:sp>
      <p:pic>
        <p:nvPicPr>
          <p:cNvPr id="349" name="Google Shape;349;p2"/>
          <p:cNvPicPr preferRelativeResize="0"/>
          <p:nvPr/>
        </p:nvPicPr>
        <p:blipFill>
          <a:blip r:embed="rId7">
            <a:alphaModFix/>
          </a:blip>
          <a:stretch>
            <a:fillRect/>
          </a:stretch>
        </p:blipFill>
        <p:spPr>
          <a:xfrm>
            <a:off x="0" y="12747"/>
            <a:ext cx="12192000" cy="3928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6A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6A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2021-02-22T16:31:13Z</dcterms:created>
  <dc:creator>Gustriani Utami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8468494bbd1347c68c477ef7c022c46f</vt:lpwstr>
  </property>
</Properties>
</file>