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4" r:id="rId3"/>
    <p:sldId id="358" r:id="rId4"/>
    <p:sldId id="387" r:id="rId5"/>
    <p:sldId id="356" r:id="rId6"/>
    <p:sldId id="389" r:id="rId7"/>
    <p:sldId id="390" r:id="rId8"/>
    <p:sldId id="391" r:id="rId9"/>
    <p:sldId id="392" r:id="rId10"/>
    <p:sldId id="395" r:id="rId11"/>
    <p:sldId id="396" r:id="rId12"/>
    <p:sldId id="397" r:id="rId13"/>
    <p:sldId id="363" r:id="rId14"/>
    <p:sldId id="398" r:id="rId15"/>
    <p:sldId id="300" r:id="rId16"/>
  </p:sldIdLst>
  <p:sldSz cx="9144000" cy="6858000" type="screen4x3"/>
  <p:notesSz cx="7045325" cy="9345613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  <p:cmAuthor id="3" name="ADT" initials="A" lastIdx="1" clrIdx="2">
    <p:extLst>
      <p:ext uri="{19B8F6BF-5375-455C-9EA6-DF929625EA0E}">
        <p15:presenceInfo xmlns:p15="http://schemas.microsoft.com/office/powerpoint/2012/main" userId="A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273" autoAdjust="0"/>
  </p:normalViewPr>
  <p:slideViewPr>
    <p:cSldViewPr>
      <p:cViewPr varScale="1">
        <p:scale>
          <a:sx n="60" d="100"/>
          <a:sy n="60" d="100"/>
        </p:scale>
        <p:origin x="17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melakukan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penilaian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membuat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keputusan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mengenai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Kriteria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berfungsi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pedoman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menentukan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apakah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diterima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memenuhi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syarat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tertentu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4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Singgung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sedikit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mengenai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penjelasam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OUV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pertemuan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minggu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kemarin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 ITU NILAI OUV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Nilai-nilai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prinsip-prinsip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diakui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diterima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masyarakat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sejarah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melampaui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batas-batas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geografis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agama,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kriteria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diakui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Warisan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Situs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paling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8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3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30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Operasional Restoran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Operasional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Restoran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hc.unesco.org/fr/orientation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KRITERIA UNESCO </a:t>
            </a:r>
            <a:endParaRPr lang="id-ID" sz="4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</a:t>
            </a:r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699792" y="60608"/>
            <a:ext cx="3960440" cy="63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511505"/>
            <a:ext cx="8568952" cy="504056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enam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kriteria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</a:t>
            </a:r>
            <a:r>
              <a:rPr lang="en-US" dirty="0" err="1" smtClean="0">
                <a:solidFill>
                  <a:schemeClr val="tx1"/>
                </a:solidFill>
              </a:rPr>
              <a:t>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situs </a:t>
            </a:r>
            <a:r>
              <a:rPr lang="en-US" dirty="0" err="1">
                <a:solidFill>
                  <a:schemeClr val="tx1"/>
                </a:solidFill>
              </a:rPr>
              <a:t>budaya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berikut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diterapkan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1800" y="260648"/>
            <a:ext cx="39604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ima prioritas kualitas - Bebas Royalti Bisnis - Subjek vektor st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" y="1092089"/>
            <a:ext cx="8371499" cy="47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3304" y="1261579"/>
            <a:ext cx="5616624" cy="20313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(iv)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ansambel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lanskap</a:t>
            </a:r>
            <a:r>
              <a:rPr lang="en-US" dirty="0"/>
              <a:t> 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  <a:p>
            <a:pPr marL="400050" indent="-400050">
              <a:buAutoNum type="romanLcParenBoth"/>
            </a:pPr>
            <a:endParaRPr lang="en-US" dirty="0"/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676277" y="2741006"/>
            <a:ext cx="4952435" cy="17543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(v)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menonjol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pemukiman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, </a:t>
            </a:r>
            <a:r>
              <a:rPr lang="en-US" dirty="0" err="1"/>
              <a:t>perwakilan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rentan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41616" y="4495333"/>
            <a:ext cx="3618723" cy="17543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(vi)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, </a:t>
            </a:r>
            <a:r>
              <a:rPr lang="en-US" dirty="0" err="1"/>
              <a:t>gagasan</a:t>
            </a:r>
            <a:r>
              <a:rPr lang="en-US" dirty="0"/>
              <a:t>, </a:t>
            </a:r>
            <a:r>
              <a:rPr lang="en-US" dirty="0" err="1"/>
              <a:t>kepercayaan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sastra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universal yang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 smtClean="0"/>
              <a:t>biasa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00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511505"/>
            <a:ext cx="8568952" cy="504056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empat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kriteria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situs </a:t>
            </a:r>
            <a:r>
              <a:rPr lang="en-US" dirty="0" err="1">
                <a:solidFill>
                  <a:schemeClr val="tx1"/>
                </a:solidFill>
              </a:rPr>
              <a:t>alam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berikut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diterapkan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1800" y="260648"/>
            <a:ext cx="39604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ima prioritas kualitas - Bebas Royalti Bisnis - Subjek vektor st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" y="1092089"/>
            <a:ext cx="8371499" cy="47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2008127"/>
            <a:ext cx="5616624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(vii)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keindahan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yang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 smtClean="0"/>
              <a:t>estetika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672264" y="3284984"/>
            <a:ext cx="4988076" cy="1800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viii)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representatif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, proses </a:t>
            </a:r>
            <a:r>
              <a:rPr lang="en-US" dirty="0" err="1"/>
              <a:t>geologi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geomorfik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fisiografi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000853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511505"/>
            <a:ext cx="8568952" cy="504056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empat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kriteria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situs </a:t>
            </a:r>
            <a:r>
              <a:rPr lang="en-US" dirty="0" err="1">
                <a:solidFill>
                  <a:schemeClr val="tx1"/>
                </a:solidFill>
              </a:rPr>
              <a:t>alam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berikut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diterapkan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1800" y="260648"/>
            <a:ext cx="39604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ima prioritas kualitas - Bebas Royalti Bisnis - Subjek vektor st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" y="1092089"/>
            <a:ext cx="8371499" cy="47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2008127"/>
            <a:ext cx="5616624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(ix)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/>
              <a:t>contoh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representatif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proses </a:t>
            </a:r>
            <a:r>
              <a:rPr lang="en-US" dirty="0" err="1"/>
              <a:t>ekologi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biologi</a:t>
            </a:r>
            <a:r>
              <a:rPr lang="en-US" dirty="0"/>
              <a:t> yang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evolusi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darat</a:t>
            </a:r>
            <a:r>
              <a:rPr lang="en-US" dirty="0"/>
              <a:t>, </a:t>
            </a:r>
            <a:r>
              <a:rPr lang="en-US" dirty="0" err="1"/>
              <a:t>perairan</a:t>
            </a:r>
            <a:r>
              <a:rPr lang="en-US" dirty="0"/>
              <a:t>, </a:t>
            </a:r>
            <a:r>
              <a:rPr lang="en-US" dirty="0" err="1"/>
              <a:t>pesisir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hewan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672264" y="3284984"/>
            <a:ext cx="4896688" cy="1800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(x) </a:t>
            </a:r>
            <a:r>
              <a:rPr lang="en-US" dirty="0" err="1"/>
              <a:t>mengandung</a:t>
            </a:r>
            <a:r>
              <a:rPr lang="en-US" dirty="0"/>
              <a:t> habitat </a:t>
            </a:r>
            <a:r>
              <a:rPr lang="en-US" dirty="0" err="1"/>
              <a:t>alam</a:t>
            </a:r>
            <a:r>
              <a:rPr lang="en-US" dirty="0"/>
              <a:t> yang paling </a:t>
            </a:r>
            <a:r>
              <a:rPr lang="en-US" dirty="0" err="1"/>
              <a:t>representatif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konservasi</a:t>
            </a:r>
            <a:r>
              <a:rPr lang="en-US" dirty="0"/>
              <a:t> </a:t>
            </a:r>
            <a:r>
              <a:rPr lang="en-US" i="1" dirty="0"/>
              <a:t>in situ</a:t>
            </a:r>
            <a:r>
              <a:rPr lang="en-US" dirty="0"/>
              <a:t> </a:t>
            </a:r>
            <a:r>
              <a:rPr lang="en-US" dirty="0" err="1"/>
              <a:t>keanekaragaman</a:t>
            </a:r>
            <a:r>
              <a:rPr lang="en-US" dirty="0"/>
              <a:t> </a:t>
            </a:r>
            <a:r>
              <a:rPr lang="en-US" dirty="0" err="1"/>
              <a:t>hayati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habitat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bertahan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yang </a:t>
            </a:r>
            <a:r>
              <a:rPr lang="en-US" dirty="0" err="1"/>
              <a:t>terancam</a:t>
            </a:r>
            <a:r>
              <a:rPr lang="en-US" dirty="0"/>
              <a:t> </a:t>
            </a:r>
            <a:r>
              <a:rPr lang="en-US" dirty="0" err="1"/>
              <a:t>punah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universal yang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konservasi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57930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3728" y="0"/>
            <a:ext cx="4824536" cy="459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ssssss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855"/>
            <a:ext cx="61206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situs </a:t>
            </a:r>
            <a:r>
              <a:rPr lang="en-US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budaya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enam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kriteria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UNESCO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3857" y="1371730"/>
            <a:ext cx="338259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700" b="1" dirty="0" smtClean="0"/>
          </a:p>
          <a:p>
            <a:endParaRPr lang="it-IT" sz="1700" b="1" dirty="0"/>
          </a:p>
          <a:p>
            <a:r>
              <a:rPr lang="it-IT" sz="1700" b="1" dirty="0" smtClean="0"/>
              <a:t>Zona </a:t>
            </a:r>
            <a:r>
              <a:rPr lang="it-IT" sz="1700" b="1" dirty="0"/>
              <a:t>Arkeologi Chan Chan (Peru)</a:t>
            </a:r>
            <a:endParaRPr lang="en-US" sz="1700" b="1" dirty="0"/>
          </a:p>
        </p:txBody>
      </p:sp>
      <p:sp>
        <p:nvSpPr>
          <p:cNvPr id="8" name="AutoShape 2" descr="chan ch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948"/>
            <a:ext cx="5280939" cy="29673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2946" y="4149081"/>
            <a:ext cx="64413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 smtClean="0">
                <a:solidFill>
                  <a:srgbClr val="001D35"/>
                </a:solidFill>
                <a:latin typeface="Google Sans"/>
              </a:rPr>
              <a:t>Kriteria</a:t>
            </a:r>
            <a:r>
              <a:rPr lang="en-US" b="1" dirty="0" smtClean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Budaya</a:t>
            </a:r>
            <a:r>
              <a:rPr lang="en-US" b="1" dirty="0" smtClean="0">
                <a:solidFill>
                  <a:srgbClr val="001D35"/>
                </a:solidFill>
                <a:latin typeface="Google Sans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1D35"/>
              </a:solidFill>
              <a:latin typeface="Google Sans"/>
            </a:endParaRPr>
          </a:p>
          <a:p>
            <a:r>
              <a:rPr lang="en-US" dirty="0" smtClean="0">
                <a:latin typeface="Google Sans"/>
              </a:rPr>
              <a:t>Situs </a:t>
            </a:r>
            <a:r>
              <a:rPr lang="en-US" dirty="0">
                <a:latin typeface="Google Sans"/>
              </a:rPr>
              <a:t>di Peru </a:t>
            </a:r>
            <a:r>
              <a:rPr lang="en-US" dirty="0" err="1">
                <a:latin typeface="Google Sans"/>
              </a:rPr>
              <a:t>ini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masuk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dalam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kategori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budaya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dengan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kriteria</a:t>
            </a:r>
            <a:r>
              <a:rPr lang="en-US" dirty="0">
                <a:latin typeface="Google Sans"/>
              </a:rPr>
              <a:t> (</a:t>
            </a:r>
            <a:r>
              <a:rPr lang="en-US" dirty="0" err="1">
                <a:latin typeface="Google Sans"/>
              </a:rPr>
              <a:t>i</a:t>
            </a:r>
            <a:r>
              <a:rPr lang="en-US" dirty="0">
                <a:latin typeface="Google Sans"/>
              </a:rPr>
              <a:t>) </a:t>
            </a:r>
            <a:r>
              <a:rPr lang="en-US" dirty="0" err="1">
                <a:latin typeface="Google Sans"/>
              </a:rPr>
              <a:t>dan</a:t>
            </a:r>
            <a:r>
              <a:rPr lang="en-US" dirty="0">
                <a:latin typeface="Google Sans"/>
              </a:rPr>
              <a:t> (iii), </a:t>
            </a:r>
            <a:r>
              <a:rPr lang="en-US" dirty="0" err="1">
                <a:latin typeface="Google Sans"/>
              </a:rPr>
              <a:t>menandakan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keunggulan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luar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biasa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dari</a:t>
            </a:r>
            <a:r>
              <a:rPr lang="en-US" dirty="0">
                <a:latin typeface="Google Sans"/>
              </a:rPr>
              <a:t> situs </a:t>
            </a:r>
            <a:r>
              <a:rPr lang="en-US" dirty="0" err="1">
                <a:latin typeface="Google Sans"/>
              </a:rPr>
              <a:t>tersebut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sebagai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bukti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perkembangan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peradaban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manusia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dan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warisan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budaya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tak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ternilai</a:t>
            </a:r>
            <a:r>
              <a:rPr lang="en-US" dirty="0">
                <a:solidFill>
                  <a:srgbClr val="545D7E"/>
                </a:solidFill>
                <a:latin typeface="Google Sans"/>
              </a:rPr>
              <a:t>. </a:t>
            </a:r>
            <a:endParaRPr lang="en-US" b="0" i="0" dirty="0">
              <a:solidFill>
                <a:srgbClr val="474747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40612544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3728" y="0"/>
            <a:ext cx="4824536" cy="459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ssssss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855"/>
            <a:ext cx="61206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situs </a:t>
            </a:r>
            <a:r>
              <a:rPr lang="en-US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budaya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enam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kriteria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UNESCO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3857" y="1371730"/>
            <a:ext cx="338259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700" b="1" dirty="0" smtClean="0"/>
          </a:p>
          <a:p>
            <a:endParaRPr lang="it-IT" sz="1700" b="1" dirty="0"/>
          </a:p>
          <a:p>
            <a:r>
              <a:rPr lang="it-IT" sz="1700" b="1" dirty="0" smtClean="0"/>
              <a:t>Kota Tua Semarang </a:t>
            </a:r>
            <a:endParaRPr lang="en-US" sz="1700" b="1" dirty="0"/>
          </a:p>
        </p:txBody>
      </p:sp>
      <p:sp>
        <p:nvSpPr>
          <p:cNvPr id="8" name="AutoShape 2" descr="chan ch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2946" y="4149081"/>
            <a:ext cx="6441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 smtClean="0">
                <a:solidFill>
                  <a:srgbClr val="001D35"/>
                </a:solidFill>
                <a:latin typeface="Google Sans"/>
              </a:rPr>
              <a:t>Kriteria</a:t>
            </a:r>
            <a:r>
              <a:rPr lang="en-US" b="1" dirty="0" smtClean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Budaya</a:t>
            </a:r>
            <a:r>
              <a:rPr lang="en-US" b="1" dirty="0" smtClean="0">
                <a:solidFill>
                  <a:srgbClr val="001D35"/>
                </a:solidFill>
                <a:latin typeface="Google Sans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1D35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Kota </a:t>
            </a:r>
            <a:r>
              <a:rPr lang="en-US" dirty="0" err="1"/>
              <a:t>Tua</a:t>
            </a:r>
            <a:r>
              <a:rPr lang="en-US" dirty="0"/>
              <a:t> Semarang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situs yang </a:t>
            </a:r>
            <a:r>
              <a:rPr lang="en-US" dirty="0" err="1"/>
              <a:t>diinskripsi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UNESCO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sejarahnya</a:t>
            </a:r>
            <a:r>
              <a:rPr lang="en-US" dirty="0" smtClean="0">
                <a:solidFill>
                  <a:srgbClr val="545D7E"/>
                </a:solidFill>
                <a:latin typeface="Google Sans"/>
              </a:rPr>
              <a:t>.</a:t>
            </a:r>
            <a:r>
              <a:rPr lang="en-US" dirty="0">
                <a:solidFill>
                  <a:srgbClr val="545D7E"/>
                </a:solidFill>
                <a:latin typeface="Google Sans"/>
              </a:rPr>
              <a:t> </a:t>
            </a:r>
            <a:endParaRPr lang="en-US" b="0" i="0" dirty="0">
              <a:solidFill>
                <a:srgbClr val="474747"/>
              </a:solidFill>
              <a:effectLst/>
              <a:latin typeface="Google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620688"/>
            <a:ext cx="5182223" cy="34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961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</a:t>
            </a:r>
            <a:r>
              <a:rPr lang="en-US" sz="4000" b="1" dirty="0" smtClean="0">
                <a:sym typeface="Wingdings" panose="05000000000000000000" pitchFamily="2" charset="2"/>
              </a:rPr>
              <a:t>again !</a:t>
            </a:r>
            <a:endParaRPr lang="en-US" sz="4000" b="1" dirty="0"/>
          </a:p>
        </p:txBody>
      </p:sp>
      <p:sp>
        <p:nvSpPr>
          <p:cNvPr id="2" name="Oval 1"/>
          <p:cNvSpPr/>
          <p:nvPr/>
        </p:nvSpPr>
        <p:spPr>
          <a:xfrm>
            <a:off x="2699792" y="260648"/>
            <a:ext cx="4104456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22403" y="1052736"/>
            <a:ext cx="7344816" cy="576064"/>
          </a:xfrm>
        </p:spPr>
        <p:txBody>
          <a:bodyPr>
            <a:normAutofit/>
          </a:bodyPr>
          <a:lstStyle/>
          <a:p>
            <a:r>
              <a:rPr lang="en-US" sz="29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US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US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UNESCO </a:t>
            </a:r>
            <a:endParaRPr lang="en-US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141059"/>
            <a:ext cx="792088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Pada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pembahasan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ini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diperuntunkan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untuk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memahami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terkait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Kriteria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Penetapan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Warisan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Budaya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dan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Warisan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Alam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. 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  <a:cs typeface="Poppins"/>
              <a:sym typeface="Poppins"/>
            </a:endParaRPr>
          </a:p>
          <a:p>
            <a:endParaRPr lang="en-US" sz="2600" dirty="0" smtClean="0">
              <a:latin typeface="Cambria" panose="02040503050406030204" pitchFamily="18" charset="0"/>
              <a:ea typeface="Cambria" panose="02040503050406030204" pitchFamily="18" charset="0"/>
              <a:cs typeface="Poppins"/>
              <a:sym typeface="Poppins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71800" y="188640"/>
            <a:ext cx="38164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449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6591" y="935722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APA SI KRITERIA ITU ?</a:t>
            </a:r>
          </a:p>
          <a:p>
            <a:pPr algn="ctr"/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771800" y="252446"/>
            <a:ext cx="4104456" cy="2962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media.istockphoto.com/id/1426414762/id/vektor/warna-kuning-dan-hitam-dengan-spanduk-label-bergaris-garis-dengan-kriteria-kata.jpg?s=612x612&amp;w=is&amp;k=20&amp;c=k0IcplwVVS03xSVTiepnTAlZo_yj1k-Hk0JDk4S8YXk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209606" cy="36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3529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552728" cy="381642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ukuran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standar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penilaian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evaluasi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keputusan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mengenai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sesuatu</a:t>
            </a:r>
            <a:r>
              <a:rPr lang="en-US" dirty="0">
                <a:solidFill>
                  <a:schemeClr val="tx1"/>
                </a:solidFill>
              </a:rPr>
              <a:t>. 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Kriteria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berfungsi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pedoman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menentukan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apakah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penting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diterima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memenuhi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syarat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tertentu</a:t>
            </a:r>
            <a:r>
              <a:rPr lang="en-US" dirty="0">
                <a:solidFill>
                  <a:schemeClr val="tx1"/>
                </a:solidFill>
              </a:rPr>
              <a:t>.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71800" y="188640"/>
            <a:ext cx="39604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600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43608" y="4437112"/>
            <a:ext cx="7056784" cy="2016224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dimasukkan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Daftar</a:t>
            </a:r>
            <a:r>
              <a:rPr lang="en-US" dirty="0">
                <a:solidFill>
                  <a:schemeClr val="tx1"/>
                </a:solidFill>
              </a:rPr>
              <a:t> Warisan </a:t>
            </a:r>
            <a:r>
              <a:rPr lang="en-US" dirty="0" err="1">
                <a:solidFill>
                  <a:schemeClr val="tx1"/>
                </a:solidFill>
              </a:rPr>
              <a:t>Dunia</a:t>
            </a:r>
            <a:r>
              <a:rPr lang="en-US" dirty="0">
                <a:solidFill>
                  <a:schemeClr val="tx1"/>
                </a:solidFill>
              </a:rPr>
              <a:t>, situs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memiliki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Outsanding</a:t>
            </a:r>
            <a:r>
              <a:rPr lang="en-US" dirty="0" smtClean="0">
                <a:solidFill>
                  <a:schemeClr val="tx1"/>
                </a:solidFill>
              </a:rPr>
              <a:t> Universal Value (OUV) </a:t>
            </a:r>
            <a:r>
              <a:rPr lang="en-US" dirty="0" err="1" smtClean="0">
                <a:solidFill>
                  <a:schemeClr val="tx1"/>
                </a:solidFill>
              </a:rPr>
              <a:t>nilai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luar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biasa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memenuhi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setidaknya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sepuluh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kriteria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pemilihan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lustrasi spanduk horizontal dengan motif outdoor dan liburan - Bebas Royalti Alam vektor st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848872" cy="444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052736"/>
            <a:ext cx="6264696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/>
              <a:t>APA SAJA SI KRITERIA PEMILIHAN NYA ? </a:t>
            </a:r>
            <a:endParaRPr lang="en-US" sz="29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102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344816" cy="3600400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Kriteria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dijelaskan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Pedoman</a:t>
            </a:r>
            <a:r>
              <a:rPr lang="en-US" dirty="0">
                <a:solidFill>
                  <a:schemeClr val="tx1"/>
                </a:solidFill>
                <a:hlinkClick r:id="rId2"/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Operasional</a:t>
            </a:r>
            <a:r>
              <a:rPr lang="en-US" dirty="0">
                <a:solidFill>
                  <a:schemeClr val="tx1"/>
                </a:solidFill>
                <a:hlinkClick r:id="rId2"/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Pelaksanaan</a:t>
            </a:r>
            <a:r>
              <a:rPr lang="en-US" dirty="0">
                <a:solidFill>
                  <a:schemeClr val="tx1"/>
                </a:solidFill>
                <a:hlinkClick r:id="rId2"/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Konvensi</a:t>
            </a:r>
            <a:r>
              <a:rPr lang="en-US" dirty="0">
                <a:solidFill>
                  <a:schemeClr val="tx1"/>
                </a:solidFill>
                <a:hlinkClick r:id="rId2"/>
              </a:rPr>
              <a:t> Warisan 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Dunia</a:t>
            </a:r>
            <a:r>
              <a:rPr lang="en-US" dirty="0">
                <a:solidFill>
                  <a:schemeClr val="tx1"/>
                </a:solidFill>
              </a:rPr>
              <a:t> , yang </a:t>
            </a:r>
            <a:r>
              <a:rPr lang="en-US" dirty="0" err="1">
                <a:solidFill>
                  <a:schemeClr val="tx1"/>
                </a:solidFill>
              </a:rPr>
              <a:t>bersama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teks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Konvensi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hal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berkaitan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Warisan </a:t>
            </a:r>
            <a:r>
              <a:rPr lang="en-US" dirty="0" err="1">
                <a:solidFill>
                  <a:schemeClr val="tx1"/>
                </a:solidFill>
              </a:rPr>
              <a:t>Dunia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Kriteria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direvisi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berkala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Komite</a:t>
            </a:r>
            <a:r>
              <a:rPr lang="en-US" dirty="0">
                <a:solidFill>
                  <a:schemeClr val="tx1"/>
                </a:solidFill>
              </a:rPr>
              <a:t> agar </a:t>
            </a:r>
            <a:r>
              <a:rPr lang="en-US" dirty="0" err="1">
                <a:solidFill>
                  <a:schemeClr val="tx1"/>
                </a:solidFill>
              </a:rPr>
              <a:t>sejalan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perkembangan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konsep</a:t>
            </a:r>
            <a:r>
              <a:rPr lang="en-US" dirty="0">
                <a:solidFill>
                  <a:schemeClr val="tx1"/>
                </a:solidFill>
              </a:rPr>
              <a:t> Warisan </a:t>
            </a:r>
            <a:r>
              <a:rPr lang="en-US" dirty="0" err="1">
                <a:solidFill>
                  <a:schemeClr val="tx1"/>
                </a:solidFill>
              </a:rPr>
              <a:t>Dunia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43808" y="188640"/>
            <a:ext cx="37444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362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3808" y="332656"/>
            <a:ext cx="39604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1307722" y="141277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0720" y="657860"/>
            <a:ext cx="691276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Sepuluh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Spanduk konsep budaya dan sejarah - Bebas Royalti Antarmuka pengguna grafis vektor st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2" y="2289076"/>
            <a:ext cx="3528392" cy="262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eanekaragaman hayati di alam sebagai lingkungan berbagai kehidupan di planet Bumi. Metafora penyelamatan ekosistem satwa liar - Bebas Royalti Air vektor st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04" y="2341125"/>
            <a:ext cx="4302104" cy="25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285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9792" y="188640"/>
            <a:ext cx="40324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971600" y="1628800"/>
            <a:ext cx="6696744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 </a:t>
            </a:r>
            <a:r>
              <a:rPr lang="en-US" sz="11200" dirty="0" err="1">
                <a:solidFill>
                  <a:schemeClr val="tx1"/>
                </a:solidFill>
              </a:rPr>
              <a:t>Hingga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akhir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tahun</a:t>
            </a:r>
            <a:r>
              <a:rPr lang="en-US" sz="11200" dirty="0">
                <a:solidFill>
                  <a:schemeClr val="tx1"/>
                </a:solidFill>
              </a:rPr>
              <a:t> 2004, situs Warisan </a:t>
            </a:r>
            <a:r>
              <a:rPr lang="en-US" sz="11200" dirty="0" err="1">
                <a:solidFill>
                  <a:schemeClr val="tx1"/>
                </a:solidFill>
              </a:rPr>
              <a:t>Dunia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dipilih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berdasarkan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enam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kriteria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budaya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dan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empat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kriteria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alam</a:t>
            </a:r>
            <a:r>
              <a:rPr lang="en-US" sz="11200" dirty="0">
                <a:solidFill>
                  <a:schemeClr val="tx1"/>
                </a:solidFill>
              </a:rPr>
              <a:t>. </a:t>
            </a:r>
            <a:r>
              <a:rPr lang="en-US" sz="11200" dirty="0" err="1">
                <a:solidFill>
                  <a:schemeClr val="tx1"/>
                </a:solidFill>
              </a:rPr>
              <a:t>Dengan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diadopsinya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Pedoman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Operasional</a:t>
            </a:r>
            <a:r>
              <a:rPr lang="en-US" sz="11200" dirty="0">
                <a:solidFill>
                  <a:schemeClr val="tx1"/>
                </a:solidFill>
              </a:rPr>
              <a:t> yang </a:t>
            </a:r>
            <a:r>
              <a:rPr lang="en-US" sz="11200" dirty="0" err="1">
                <a:solidFill>
                  <a:schemeClr val="tx1"/>
                </a:solidFill>
              </a:rPr>
              <a:t>telah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direvisi</a:t>
            </a:r>
            <a:r>
              <a:rPr lang="en-US" sz="11200" dirty="0">
                <a:solidFill>
                  <a:schemeClr val="tx1"/>
                </a:solidFill>
              </a:rPr>
              <a:t>, </a:t>
            </a:r>
            <a:r>
              <a:rPr lang="en-US" sz="11200" dirty="0" err="1">
                <a:solidFill>
                  <a:schemeClr val="tx1"/>
                </a:solidFill>
              </a:rPr>
              <a:t>kini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hanya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terdapat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satu</a:t>
            </a:r>
            <a:r>
              <a:rPr lang="en-US" sz="11200" dirty="0">
                <a:solidFill>
                  <a:schemeClr val="tx1"/>
                </a:solidFill>
              </a:rPr>
              <a:t> set yang </a:t>
            </a:r>
            <a:r>
              <a:rPr lang="en-US" sz="11200" dirty="0" err="1">
                <a:solidFill>
                  <a:schemeClr val="tx1"/>
                </a:solidFill>
              </a:rPr>
              <a:t>terdiri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dari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sepuluh</a:t>
            </a:r>
            <a:r>
              <a:rPr lang="en-US" sz="11200" dirty="0">
                <a:solidFill>
                  <a:schemeClr val="tx1"/>
                </a:solidFill>
              </a:rPr>
              <a:t> </a:t>
            </a:r>
            <a:r>
              <a:rPr lang="en-US" sz="11200" dirty="0" err="1">
                <a:solidFill>
                  <a:schemeClr val="tx1"/>
                </a:solidFill>
              </a:rPr>
              <a:t>kriteria</a:t>
            </a:r>
            <a:r>
              <a:rPr lang="en-US" sz="1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2040" y="3717032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Sumber</a:t>
            </a:r>
            <a:r>
              <a:rPr lang="en-US" dirty="0" smtClean="0">
                <a:solidFill>
                  <a:schemeClr val="accent1"/>
                </a:solidFill>
              </a:rPr>
              <a:t> :whc.unesco.org/</a:t>
            </a:r>
            <a:r>
              <a:rPr lang="en-US" dirty="0" err="1" smtClean="0">
                <a:solidFill>
                  <a:schemeClr val="accent1"/>
                </a:solidFill>
              </a:rPr>
              <a:t>en</a:t>
            </a:r>
            <a:r>
              <a:rPr lang="en-US" dirty="0" smtClean="0">
                <a:solidFill>
                  <a:schemeClr val="accent1"/>
                </a:solidFill>
              </a:rPr>
              <a:t>/guidelines</a:t>
            </a:r>
            <a:r>
              <a:rPr lang="en-US" dirty="0">
                <a:solidFill>
                  <a:schemeClr val="accent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302897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511505"/>
            <a:ext cx="8568952" cy="504056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enam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kriteria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</a:t>
            </a:r>
            <a:r>
              <a:rPr lang="en-US" dirty="0" err="1" smtClean="0">
                <a:solidFill>
                  <a:schemeClr val="tx1"/>
                </a:solidFill>
              </a:rPr>
              <a:t>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situs </a:t>
            </a:r>
            <a:r>
              <a:rPr lang="en-US" dirty="0" err="1">
                <a:solidFill>
                  <a:schemeClr val="tx1"/>
                </a:solidFill>
              </a:rPr>
              <a:t>budaya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berikut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diterapkan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1800" y="260648"/>
            <a:ext cx="39604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ima prioritas kualitas - Bebas Royalti Bisnis - Subjek vektor st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" y="1092089"/>
            <a:ext cx="8371499" cy="47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1740684"/>
            <a:ext cx="5616624" cy="14773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mahakarya</a:t>
            </a:r>
            <a:r>
              <a:rPr lang="en-US" dirty="0"/>
              <a:t> </a:t>
            </a:r>
            <a:r>
              <a:rPr lang="en-US" dirty="0" err="1"/>
              <a:t>kejeniusan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marL="400050" indent="-400050">
              <a:buAutoNum type="romanLcParenBoth"/>
            </a:pPr>
            <a:endParaRPr lang="en-US" dirty="0"/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700473" y="3015905"/>
            <a:ext cx="4952435" cy="14773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(ii)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/>
              <a:t>saksi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kurun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seni</a:t>
            </a:r>
            <a:r>
              <a:rPr lang="en-US" dirty="0"/>
              <a:t> monumental,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 smtClean="0"/>
              <a:t>lanskap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041616" y="4493232"/>
            <a:ext cx="3618723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(iii)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/>
              <a:t>kesaksian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peradaban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 smtClean="0"/>
              <a:t>punah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9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8776</TotalTime>
  <Words>580</Words>
  <Application>Microsoft Office PowerPoint</Application>
  <PresentationFormat>On-screen Show (4:3)</PresentationFormat>
  <Paragraphs>60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Google Sans</vt:lpstr>
      <vt:lpstr>Poppins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ADT</cp:lastModifiedBy>
  <cp:revision>572</cp:revision>
  <cp:lastPrinted>2017-08-29T02:54:51Z</cp:lastPrinted>
  <dcterms:created xsi:type="dcterms:W3CDTF">2010-04-18T12:06:30Z</dcterms:created>
  <dcterms:modified xsi:type="dcterms:W3CDTF">2025-10-02T15:48:44Z</dcterms:modified>
</cp:coreProperties>
</file>