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84" r:id="rId2"/>
    <p:sldId id="285" r:id="rId3"/>
    <p:sldId id="272" r:id="rId4"/>
    <p:sldId id="273" r:id="rId5"/>
    <p:sldId id="274" r:id="rId6"/>
    <p:sldId id="267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1659"/>
    <a:srgbClr val="4C2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0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209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3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2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458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02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74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3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1660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970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667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423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27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54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770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949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7547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A9A1-1B82-4944-A595-0CFC0F23E621}" type="datetimeFigureOut">
              <a:rPr lang="en-ID" smtClean="0"/>
              <a:t>23/09/2025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05EA-0F70-4C4B-9EDD-A86AA657793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692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3460-B710-4319-AA5D-79B94DD4CBD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AA258-99DC-4C76-832B-A389E34A7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530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with long hair smiling&#10;&#10;Description automatically generated">
            <a:extLst>
              <a:ext uri="{FF2B5EF4-FFF2-40B4-BE49-F238E27FC236}">
                <a16:creationId xmlns:a16="http://schemas.microsoft.com/office/drawing/2014/main" id="{DA3B39F8-B5EE-B25A-9E71-7563DA530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674" y="881611"/>
            <a:ext cx="2993857" cy="384048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C0ADC33-664D-4DC2-8189-4BF924C05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2847" y="3048000"/>
            <a:ext cx="7132319" cy="334818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endParaRPr lang="en-ID" b="1" dirty="0"/>
          </a:p>
          <a:p>
            <a:pPr marL="0" indent="0" algn="ctr">
              <a:buNone/>
            </a:pPr>
            <a:r>
              <a:rPr lang="en-ID" sz="8000" b="1" dirty="0"/>
              <a:t>Gita Amelia, </a:t>
            </a:r>
            <a:r>
              <a:rPr lang="en-ID" sz="8000" b="1" dirty="0" err="1"/>
              <a:t>S.Pd</a:t>
            </a:r>
            <a:r>
              <a:rPr lang="en-ID" sz="8000" b="1" dirty="0"/>
              <a:t>. </a:t>
            </a:r>
            <a:r>
              <a:rPr lang="en-ID" sz="8000" b="1" dirty="0" err="1"/>
              <a:t>M.Pd</a:t>
            </a:r>
            <a:endParaRPr lang="en-ID" sz="8000" b="1" dirty="0"/>
          </a:p>
          <a:p>
            <a:pPr marL="0" indent="0" algn="ctr">
              <a:buNone/>
            </a:pPr>
            <a:endParaRPr lang="en-ID" sz="3200" b="1" dirty="0"/>
          </a:p>
          <a:p>
            <a:pPr marL="0" indent="0" algn="ctr">
              <a:buNone/>
            </a:pPr>
            <a:r>
              <a:rPr lang="en-ID" sz="5900" b="1" dirty="0"/>
              <a:t>Business Law </a:t>
            </a:r>
          </a:p>
          <a:p>
            <a:pPr marL="0" indent="0" algn="ctr">
              <a:buNone/>
            </a:pPr>
            <a:endParaRPr lang="en-ID" b="1" dirty="0"/>
          </a:p>
          <a:p>
            <a:pPr marL="0" indent="0" algn="r">
              <a:buNone/>
            </a:pPr>
            <a:endParaRPr lang="en-ID" sz="2400" b="1" dirty="0"/>
          </a:p>
          <a:p>
            <a:pPr marL="0" indent="0" algn="r">
              <a:buNone/>
            </a:pPr>
            <a:endParaRPr lang="en-ID" sz="2400" b="1" dirty="0"/>
          </a:p>
          <a:p>
            <a:pPr marL="0" indent="0" algn="r">
              <a:buNone/>
            </a:pPr>
            <a:r>
              <a:rPr lang="en-ID" sz="2900" b="1" dirty="0" err="1"/>
              <a:t>Darmajaya</a:t>
            </a:r>
            <a:r>
              <a:rPr lang="en-ID" sz="2900" b="1" dirty="0"/>
              <a:t> University</a:t>
            </a:r>
          </a:p>
          <a:p>
            <a:pPr marL="0" indent="0" algn="r">
              <a:buNone/>
            </a:pPr>
            <a:r>
              <a:rPr lang="en-ID" sz="2900" b="1" dirty="0"/>
              <a:t>23/9/2025</a:t>
            </a:r>
          </a:p>
        </p:txBody>
      </p:sp>
    </p:spTree>
    <p:extLst>
      <p:ext uri="{BB962C8B-B14F-4D97-AF65-F5344CB8AC3E}">
        <p14:creationId xmlns:p14="http://schemas.microsoft.com/office/powerpoint/2010/main" val="2671220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F60F3-9BBD-7AAC-BEE5-DCDC1C68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Classroom Activity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F69A6-74C7-02E2-3339-B79EABBD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Divide students into groups.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Give each group one external factor scenario (tariff, currency change, inflation).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Task: Analyze the impact and present </a:t>
            </a:r>
            <a:r>
              <a:rPr lang="en-US" b="1" dirty="0"/>
              <a:t>two possible business decisions</a:t>
            </a:r>
            <a:r>
              <a:rPr lang="en-US" dirty="0"/>
              <a:t> (e.g., raise prices, find new markets, cut costs).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7006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16844-095A-D222-53DE-0B9D317F2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Using Modalities in Business Economics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0B454-7B70-A7B5-822C-E2B7AF534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What Are Modalities?</a:t>
            </a:r>
          </a:p>
          <a:p>
            <a:r>
              <a:rPr lang="en-US" dirty="0"/>
              <a:t>Modal verbs are helping verbs that express </a:t>
            </a:r>
            <a:r>
              <a:rPr lang="en-US" b="1" dirty="0"/>
              <a:t>necessity, obligation, possibility, advice, or probability</a:t>
            </a:r>
            <a:r>
              <a:rPr lang="en-US" dirty="0"/>
              <a:t> in business communication.</a:t>
            </a:r>
            <a:br>
              <a:rPr lang="en-US" dirty="0"/>
            </a:br>
            <a:r>
              <a:rPr lang="en-US" dirty="0"/>
              <a:t>Common examples: </a:t>
            </a:r>
            <a:r>
              <a:rPr lang="en-US" b="1" dirty="0"/>
              <a:t>must, should, ought to, could, may, might, will, would, can.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29979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F7CE-E429-C06F-815D-0C8E6839B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Functions in Business Contexts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C1AF1-0B0F-C1E5-AA8C-89E2438CC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Obligation / Necessity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Companies </a:t>
            </a:r>
            <a:r>
              <a:rPr lang="en-US" b="1" i="1" dirty="0"/>
              <a:t>must</a:t>
            </a:r>
            <a:r>
              <a:rPr lang="en-US" i="1" dirty="0"/>
              <a:t> comply with government regulations.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Firms </a:t>
            </a:r>
            <a:r>
              <a:rPr lang="en-US" b="1" i="1" dirty="0"/>
              <a:t>have to</a:t>
            </a:r>
            <a:r>
              <a:rPr lang="en-US" i="1" dirty="0"/>
              <a:t> adjust prices when costs increase.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Advice / Recommendation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Businesses </a:t>
            </a:r>
            <a:r>
              <a:rPr lang="en-US" b="1" i="1" dirty="0"/>
              <a:t>should</a:t>
            </a:r>
            <a:r>
              <a:rPr lang="en-US" i="1" dirty="0"/>
              <a:t> diversify suppliers to reduce risks.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The company </a:t>
            </a:r>
            <a:r>
              <a:rPr lang="en-US" b="1" i="1" dirty="0"/>
              <a:t>ought to</a:t>
            </a:r>
            <a:r>
              <a:rPr lang="en-US" i="1" dirty="0"/>
              <a:t> invest in digital marketing.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Possibility / Uncertainty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Exchange rate changes </a:t>
            </a:r>
            <a:r>
              <a:rPr lang="en-US" b="1" i="1" dirty="0"/>
              <a:t>might</a:t>
            </a:r>
            <a:r>
              <a:rPr lang="en-US" i="1" dirty="0"/>
              <a:t> reduce profit margins.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New government policies </a:t>
            </a:r>
            <a:r>
              <a:rPr lang="en-US" b="1" i="1" dirty="0"/>
              <a:t>could</a:t>
            </a:r>
            <a:r>
              <a:rPr lang="en-US" i="1" dirty="0"/>
              <a:t> attract foreign investment.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Probability / Expectation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Demand for eco-friendly products </a:t>
            </a:r>
            <a:r>
              <a:rPr lang="en-US" b="1" i="1" dirty="0"/>
              <a:t>will</a:t>
            </a:r>
            <a:r>
              <a:rPr lang="en-US" i="1" dirty="0"/>
              <a:t> increase in the coming years.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A recession </a:t>
            </a:r>
            <a:r>
              <a:rPr lang="en-US" b="1" i="1" dirty="0"/>
              <a:t>would</a:t>
            </a:r>
            <a:r>
              <a:rPr lang="en-US" i="1" dirty="0"/>
              <a:t> negatively affect luxury goods sales.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1796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34FC8-8667-FE50-5A4B-02729AE05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 Examples in Business Economics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396AC-C035-BBEF-E446-FEF813394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Scarcity</a:t>
            </a:r>
            <a:r>
              <a:rPr lang="en-US" dirty="0"/>
              <a:t>: </a:t>
            </a:r>
            <a:r>
              <a:rPr lang="en-US" i="1" dirty="0"/>
              <a:t>Firms </a:t>
            </a:r>
            <a:r>
              <a:rPr lang="en-US" b="1" i="1" dirty="0"/>
              <a:t>must</a:t>
            </a:r>
            <a:r>
              <a:rPr lang="en-US" i="1" dirty="0"/>
              <a:t> prioritize scarce resources to maximize output.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Market Structure</a:t>
            </a:r>
            <a:r>
              <a:rPr lang="en-US" dirty="0"/>
              <a:t>: </a:t>
            </a:r>
            <a:r>
              <a:rPr lang="en-US" i="1" dirty="0"/>
              <a:t>In oligopoly, companies </a:t>
            </a:r>
            <a:r>
              <a:rPr lang="en-US" b="1" i="1" dirty="0"/>
              <a:t>may</a:t>
            </a:r>
            <a:r>
              <a:rPr lang="en-US" i="1" dirty="0"/>
              <a:t> collude to set prices.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Government Regulation</a:t>
            </a:r>
            <a:r>
              <a:rPr lang="en-US" dirty="0"/>
              <a:t>: </a:t>
            </a:r>
            <a:r>
              <a:rPr lang="en-US" i="1" dirty="0"/>
              <a:t>Businesses </a:t>
            </a:r>
            <a:r>
              <a:rPr lang="en-US" b="1" i="1" dirty="0"/>
              <a:t>should</a:t>
            </a:r>
            <a:r>
              <a:rPr lang="en-US" i="1" dirty="0"/>
              <a:t> follow environmental standards to avoid penalties.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External Factors</a:t>
            </a:r>
            <a:r>
              <a:rPr lang="en-US" dirty="0"/>
              <a:t>: </a:t>
            </a:r>
            <a:r>
              <a:rPr lang="en-US" i="1" dirty="0"/>
              <a:t>Exporters </a:t>
            </a:r>
            <a:r>
              <a:rPr lang="en-US" b="1" i="1" dirty="0"/>
              <a:t>might</a:t>
            </a:r>
            <a:r>
              <a:rPr lang="en-US" i="1" dirty="0"/>
              <a:t> benefit if the local currency depreciates.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29894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65050-4BE0-091D-864F-5138444F6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Student Practice Activities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C20C1-103B-3E05-EB5C-87558F067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Sentence Completion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Fill in the blanks with the correct modal verb.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i="1" dirty="0"/>
              <a:t>To survive in a competitive market, companies ___ reduce costs.</a:t>
            </a:r>
            <a:br>
              <a:rPr lang="en-US" dirty="0"/>
            </a:br>
            <a:r>
              <a:rPr lang="en-US" dirty="0"/>
              <a:t>→ </a:t>
            </a:r>
            <a:r>
              <a:rPr lang="en-US" b="1" dirty="0"/>
              <a:t>must/should</a:t>
            </a:r>
            <a:endParaRPr lang="en-US" dirty="0"/>
          </a:p>
          <a:p>
            <a:pPr marL="1143000" lvl="2" indent="-228600">
              <a:buFont typeface="+mj-lt"/>
              <a:buAutoNum type="arabicPeriod"/>
            </a:pPr>
            <a:r>
              <a:rPr lang="en-US" i="1" dirty="0"/>
              <a:t>If inflation rises, customers ___ delay their purchases.</a:t>
            </a:r>
            <a:br>
              <a:rPr lang="en-US" dirty="0"/>
            </a:br>
            <a:r>
              <a:rPr lang="en-US" dirty="0"/>
              <a:t>→ </a:t>
            </a:r>
            <a:r>
              <a:rPr lang="en-US" b="1" dirty="0"/>
              <a:t>might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Business Recommendation Memo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Write 1 short paragraph giving advice to a company facing a 10% currency depreciation. Use at least 3 modal verbs.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Role Play Discussion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Students act as consultants. One plays “business owner,” another “advisor.” The advisor must use modal verbs to give 3 recommendations (e.g., </a:t>
            </a:r>
            <a:r>
              <a:rPr lang="en-US" i="1" dirty="0"/>
              <a:t>“You should lower costs… You might explore local suppliers… You must renegotiate contracts…”</a:t>
            </a:r>
            <a:r>
              <a:rPr lang="en-US" dirty="0"/>
              <a:t>).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6134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BA00-3D7D-BA0D-1458-49519BBC4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Why It Matters</a:t>
            </a:r>
            <a:br>
              <a:rPr lang="en-US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B8687-44E5-D549-2695-9993A3889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students </a:t>
            </a:r>
            <a:r>
              <a:rPr lang="en-US" b="1" dirty="0"/>
              <a:t>express recommendations and decisions clearly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Makes business communication more </a:t>
            </a:r>
            <a:r>
              <a:rPr lang="en-US" b="1" dirty="0"/>
              <a:t>persuasive and professional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Connects grammar practice directly with </a:t>
            </a:r>
            <a:r>
              <a:rPr lang="en-US" b="1" dirty="0"/>
              <a:t>real business scenarios</a:t>
            </a:r>
            <a:r>
              <a:rPr lang="en-US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1813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C27AA0-6BD7-4260-99CF-150973D3A5E1}"/>
              </a:ext>
            </a:extLst>
          </p:cNvPr>
          <p:cNvSpPr txBox="1">
            <a:spLocks/>
          </p:cNvSpPr>
          <p:nvPr/>
        </p:nvSpPr>
        <p:spPr>
          <a:xfrm>
            <a:off x="4411718" y="1233487"/>
            <a:ext cx="4248807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/>
              <a:t>Rules of Class</a:t>
            </a:r>
            <a:endParaRPr lang="en-ID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09A7ED-A8E7-4AAC-BEAF-B439FDB56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871" y="2810444"/>
            <a:ext cx="6608977" cy="32824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2 SKS (90 MINUTES)</a:t>
            </a:r>
          </a:p>
          <a:p>
            <a:r>
              <a:rPr lang="en-US" dirty="0"/>
              <a:t>16 MEETINGS (MIDDLE AND  FINAL TEST)</a:t>
            </a:r>
          </a:p>
          <a:p>
            <a:r>
              <a:rPr lang="en-US" dirty="0"/>
              <a:t>No T-shirt</a:t>
            </a:r>
          </a:p>
          <a:p>
            <a:r>
              <a:rPr lang="en-US" dirty="0"/>
              <a:t>No sandals</a:t>
            </a:r>
          </a:p>
          <a:p>
            <a:r>
              <a:rPr lang="en-US" dirty="0"/>
              <a:t>Hp should be silent</a:t>
            </a:r>
          </a:p>
          <a:p>
            <a:r>
              <a:rPr lang="en-US" dirty="0"/>
              <a:t>Max late is 10 minutes </a:t>
            </a:r>
          </a:p>
          <a:p>
            <a:r>
              <a:rPr lang="en-US" dirty="0"/>
              <a:t>Speak English during the class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597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B6F9-0BA2-4766-B78D-1ABE19954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System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B1D95A-B82C-462C-8231-B9B7999D8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322656"/>
            <a:ext cx="10820400" cy="3766851"/>
          </a:xfrm>
        </p:spPr>
      </p:pic>
    </p:spTree>
    <p:extLst>
      <p:ext uri="{BB962C8B-B14F-4D97-AF65-F5344CB8AC3E}">
        <p14:creationId xmlns:p14="http://schemas.microsoft.com/office/powerpoint/2010/main" val="14048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8640" y="0"/>
            <a:ext cx="7579360" cy="138539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489585" marR="293370" indent="2302510">
              <a:lnSpc>
                <a:spcPct val="108000"/>
              </a:lnSpc>
              <a:spcBef>
                <a:spcPts val="515"/>
              </a:spcBef>
            </a:pPr>
            <a:br>
              <a:rPr lang="id-ID" sz="3200" dirty="0">
                <a:latin typeface="Cambria"/>
                <a:ea typeface="Cambria"/>
                <a:cs typeface="Cambria"/>
              </a:rPr>
            </a:br>
            <a:r>
              <a:rPr lang="en-US" sz="3100" b="1" dirty="0"/>
              <a:t>Basic Concepts of Business Economics</a:t>
            </a:r>
            <a:br>
              <a:rPr lang="en-US" sz="1800" b="1" dirty="0"/>
            </a:br>
            <a:br>
              <a:rPr lang="id-ID" sz="3200" dirty="0">
                <a:latin typeface="Cambria"/>
                <a:ea typeface="Cambria"/>
                <a:cs typeface="Cambria"/>
              </a:rPr>
            </a:br>
            <a:endParaRPr lang="id-ID" sz="3200" dirty="0">
              <a:effectLst/>
              <a:latin typeface="Cambria"/>
              <a:ea typeface="Cambria"/>
              <a:cs typeface="Cambria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66905B-0A0C-A460-96CE-22A3458A1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Definition</a:t>
            </a:r>
          </a:p>
          <a:p>
            <a:pPr algn="just"/>
            <a:r>
              <a:rPr lang="en-US" dirty="0"/>
              <a:t>Business economics is the study of how economic principles and theories are applied to solve real-world business problems.</a:t>
            </a:r>
            <a:br>
              <a:rPr lang="en-US" dirty="0"/>
            </a:br>
            <a:r>
              <a:rPr lang="en-US" dirty="0"/>
              <a:t>It focuses on how businesses use limited resources efficiently to achieve their goals, such as maximizing profit, reducing costs, and staying competitive.</a:t>
            </a:r>
          </a:p>
          <a:p>
            <a:pPr algn="just"/>
            <a:endParaRPr lang="en-US" dirty="0"/>
          </a:p>
          <a:p>
            <a:r>
              <a:rPr lang="en-US" b="1" dirty="0"/>
              <a:t>. Why It Matters for Business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firms decide what to produce, how much, and at what price.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Guides decision-making in investment, hiring, and expansion.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Prepares businesses to handle risks from regulation and global economic changes.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Improves strategic planning and competitiveness.</a:t>
            </a:r>
          </a:p>
          <a:p>
            <a:pPr algn="just"/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0551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7647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914400" lvl="2">
              <a:spcBef>
                <a:spcPts val="5"/>
              </a:spcBef>
              <a:buSzPts val="1100"/>
              <a:tabLst>
                <a:tab pos="648970" algn="l"/>
              </a:tabLst>
            </a:pP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2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7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7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7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27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600" b="1" dirty="0"/>
              <a:t>2. Key Concepts</a:t>
            </a:r>
            <a:br>
              <a:rPr lang="en-US" sz="3600" b="1" dirty="0"/>
            </a:br>
            <a:br>
              <a:rPr lang="id-ID" dirty="0">
                <a:effectLst/>
                <a:latin typeface="Cambria"/>
                <a:ea typeface="Cambria"/>
                <a:cs typeface="Cambria"/>
              </a:rPr>
            </a:br>
            <a:br>
              <a:rPr lang="id-ID" sz="44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id-ID" sz="4400" b="1" i="1" dirty="0">
                <a:latin typeface="Cambria"/>
                <a:ea typeface="Cambria"/>
                <a:cs typeface="Cambria"/>
              </a:rPr>
            </a:br>
            <a:br>
              <a:rPr lang="id-ID" b="1" i="1" dirty="0">
                <a:latin typeface="Cambria"/>
                <a:ea typeface="Cambria"/>
                <a:cs typeface="Cambria"/>
              </a:rPr>
            </a:br>
            <a:br>
              <a:rPr lang="id-ID" b="1" i="1" dirty="0">
                <a:effectLst/>
                <a:latin typeface="Cambria"/>
                <a:ea typeface="Cambria"/>
                <a:cs typeface="Cambria"/>
              </a:rPr>
            </a:br>
            <a:r>
              <a:rPr lang="en-US" sz="7200" b="1" i="1" dirty="0">
                <a:latin typeface="Cambria"/>
                <a:ea typeface="Cambria"/>
                <a:cs typeface="Cambria"/>
              </a:rPr>
              <a:t> </a:t>
            </a:r>
            <a:br>
              <a:rPr lang="id-ID" dirty="0">
                <a:effectLst/>
                <a:latin typeface="Cambria"/>
                <a:ea typeface="Cambria"/>
                <a:cs typeface="Cambria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5004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Scarcity &amp; Choice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Resources (money, labor, raw materials) are limited, but business needs are unlimited.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Businesses must make choices about how to use resources most effectively.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Opportunity Cost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 cost of choosing one option over another.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If a company invests in new machinery, the opportunity cost is what else it could have done with that money (e.g., marketing or expansion).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Supply and Demand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Prices and production decisions are influenced by how much consumers want (demand) and how much producers are willing/able to provide (supply).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Businesses study these to set prices and output.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Market Structures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 environment in which businesses operate: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b="1" dirty="0"/>
              <a:t>Perfect Competition</a:t>
            </a:r>
            <a:r>
              <a:rPr lang="en-US" dirty="0"/>
              <a:t>: many small firms, identical products.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b="1" dirty="0"/>
              <a:t>Monopoly</a:t>
            </a:r>
            <a:r>
              <a:rPr lang="en-US" dirty="0"/>
              <a:t>: one firm dominates.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b="1" dirty="0"/>
              <a:t>Oligopoly</a:t>
            </a:r>
            <a:r>
              <a:rPr lang="en-US" dirty="0"/>
              <a:t>: a few large firms control the market.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b="1" dirty="0"/>
              <a:t>Monopolistic Competition</a:t>
            </a:r>
            <a:r>
              <a:rPr lang="en-US" dirty="0"/>
              <a:t>: many firms, but with product differentiation.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Government and Regulation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Laws, taxes, and regulations can increase costs or create opportunities.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Businesses must adapt to these rules.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External Factors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Trade policies, exchange rates, inflation, and global economic trends all affect business decisions.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if currency weakens, imports become more expensive.</a:t>
            </a:r>
          </a:p>
          <a:p>
            <a:pPr marL="0" indent="0">
              <a:buNone/>
            </a:pPr>
            <a:endParaRPr lang="id-ID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0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246439" y="3515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/>
              <a:t>Analyzing the Impact of External Factors on Business Decisions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51125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n-US" sz="5400" b="1" dirty="0"/>
              <a:t>What Are External Factors?</a:t>
            </a:r>
          </a:p>
          <a:p>
            <a:r>
              <a:rPr lang="en-US" sz="5400" dirty="0"/>
              <a:t>External factors are influences outside a company’s direct control that affect its operations, costs, and strategies. Businesses must adapt to these to survive and grow.</a:t>
            </a:r>
          </a:p>
          <a:p>
            <a:endParaRPr lang="en-US" sz="5400" dirty="0"/>
          </a:p>
          <a:p>
            <a:r>
              <a:rPr lang="en-US" sz="5400" dirty="0"/>
              <a:t>Key categories: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Trade Policy</a:t>
            </a:r>
            <a:r>
              <a:rPr lang="en-US" sz="5400" dirty="0"/>
              <a:t> (tariffs, quotas, trade agreements)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Exchange Rates</a:t>
            </a:r>
            <a:r>
              <a:rPr lang="en-US" sz="5400" dirty="0"/>
              <a:t> (currency value fluctuations)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Global Economic Trends</a:t>
            </a:r>
            <a:r>
              <a:rPr lang="en-US" sz="5400" dirty="0"/>
              <a:t> (recession, inflation, technology change, pandemics,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Political &amp; Legal Environment</a:t>
            </a:r>
            <a:r>
              <a:rPr lang="en-US" sz="5400" dirty="0"/>
              <a:t> (government stability, regulations)</a:t>
            </a:r>
          </a:p>
          <a:p>
            <a:pPr marL="0" indent="0">
              <a:buNone/>
            </a:pPr>
            <a:endParaRPr lang="id-ID" sz="7400" dirty="0">
              <a:latin typeface="Cambria"/>
              <a:ea typeface="Cambria"/>
              <a:cs typeface="Cambria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901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4BB7-3D0B-CFA7-3E43-F65648996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Examples of Impact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A8BE2-E030-B5CB-C182-CC9C85CDD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Trade Policy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If tariffs are imposed on imported raw materials, costs rise.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Decision impact: businesses may shift to local suppliers or increase product prices.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Exchange Rates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When domestic currency depreciates, imported goods become more expensive.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Decision impact: firms might reduce imports, increase exports, or adjust pricing strategies.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Global Economic Trends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Recession</a:t>
            </a:r>
            <a:r>
              <a:rPr lang="en-US" dirty="0"/>
              <a:t> → lower consumer spending → firms cut production, reduce staff, or lower prices.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Inflation</a:t>
            </a:r>
            <a:r>
              <a:rPr lang="en-US" dirty="0"/>
              <a:t> → higher input costs → firms may raise prices or search for cheaper alternatives.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Technological change</a:t>
            </a:r>
            <a:r>
              <a:rPr lang="en-US" dirty="0"/>
              <a:t> → businesses adopt innovation to stay competitive.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6508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5393-1A59-1B26-A9D8-2209209D0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3. How Students Can </a:t>
            </a:r>
            <a:r>
              <a:rPr lang="en-ID" b="1" dirty="0" err="1"/>
              <a:t>Analyze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DAA2-0114-1B5F-E1E5-91F0496CB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Steps for analysis:</a:t>
            </a:r>
          </a:p>
          <a:p>
            <a:pPr>
              <a:buFont typeface="+mj-lt"/>
              <a:buAutoNum type="arabicPeriod"/>
            </a:pPr>
            <a:r>
              <a:rPr lang="en-ID" b="1" dirty="0"/>
              <a:t>Identify the external factor</a:t>
            </a:r>
            <a:r>
              <a:rPr lang="en-ID" dirty="0"/>
              <a:t> (e.g., tariff, exchange rate change).</a:t>
            </a:r>
          </a:p>
          <a:p>
            <a:pPr>
              <a:buFont typeface="+mj-lt"/>
              <a:buAutoNum type="arabicPeriod"/>
            </a:pPr>
            <a:r>
              <a:rPr lang="en-ID" b="1" dirty="0"/>
              <a:t>Trace the direct effect</a:t>
            </a:r>
            <a:r>
              <a:rPr lang="en-ID" dirty="0"/>
              <a:t> (e.g., cost of raw materials rises).</a:t>
            </a:r>
          </a:p>
          <a:p>
            <a:pPr>
              <a:buFont typeface="+mj-lt"/>
              <a:buAutoNum type="arabicPeriod"/>
            </a:pPr>
            <a:r>
              <a:rPr lang="en-ID" b="1" dirty="0"/>
              <a:t>Consider secondary effects</a:t>
            </a:r>
            <a:r>
              <a:rPr lang="en-ID" dirty="0"/>
              <a:t> (e.g., higher prices → reduced demand).</a:t>
            </a:r>
          </a:p>
          <a:p>
            <a:pPr>
              <a:buFont typeface="+mj-lt"/>
              <a:buAutoNum type="arabicPeriod"/>
            </a:pPr>
            <a:r>
              <a:rPr lang="en-ID" b="1" dirty="0"/>
              <a:t>Recommend responses</a:t>
            </a:r>
            <a:r>
              <a:rPr lang="en-ID" dirty="0"/>
              <a:t> (e.g., diversify suppliers, hedge currency risks, innovate).</a:t>
            </a:r>
          </a:p>
          <a:p>
            <a:pPr>
              <a:buFont typeface="+mj-lt"/>
              <a:buAutoNum type="arabicPeriod"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0409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A565-D8B1-0097-8BC3-3E0BF0EE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Mini Case Example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64DE8-5FF5-A35A-CBC1-5D0B6ADAC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Case:</a:t>
            </a:r>
            <a:r>
              <a:rPr lang="en-US" dirty="0"/>
              <a:t> An Indonesian coffee exporter sells beans to the U.S. The rupiah depreciates against the dollar.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Impact: Coffee becomes cheaper for U.S. buyers → exports increase.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Business Decision: The firm should expand exports and invest in production capacity.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6402184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1290</TotalTime>
  <Words>1118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Cambria</vt:lpstr>
      <vt:lpstr>Century Gothic</vt:lpstr>
      <vt:lpstr>Tahoma</vt:lpstr>
      <vt:lpstr>Vapor Trail</vt:lpstr>
      <vt:lpstr>PowerPoint Presentation</vt:lpstr>
      <vt:lpstr>PowerPoint Presentation</vt:lpstr>
      <vt:lpstr>Scoring System</vt:lpstr>
      <vt:lpstr> Basic Concepts of Business Economics  </vt:lpstr>
      <vt:lpstr>         2. Key Concepts        </vt:lpstr>
      <vt:lpstr>Analyzing the Impact of External Factors on Business Decisions</vt:lpstr>
      <vt:lpstr>2. Examples of Impact</vt:lpstr>
      <vt:lpstr>3. How Students Can Analyze </vt:lpstr>
      <vt:lpstr>4. Mini Case Example</vt:lpstr>
      <vt:lpstr>5. Classroom Activity </vt:lpstr>
      <vt:lpstr>Using Modalities in Business Economics </vt:lpstr>
      <vt:lpstr>2. Functions in Business Contexts </vt:lpstr>
      <vt:lpstr>3. Examples in Business Economics </vt:lpstr>
      <vt:lpstr>4. Student Practice Activities </vt:lpstr>
      <vt:lpstr>5. Why It Matters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OF ENGLISH FOR PROFESSIONAL PURPOSES</dc:title>
  <dc:creator>nia sari</dc:creator>
  <cp:lastModifiedBy>Gita Amelia</cp:lastModifiedBy>
  <cp:revision>24</cp:revision>
  <dcterms:created xsi:type="dcterms:W3CDTF">2021-10-11T14:47:02Z</dcterms:created>
  <dcterms:modified xsi:type="dcterms:W3CDTF">2025-09-23T02:25:28Z</dcterms:modified>
</cp:coreProperties>
</file>