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5"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59" d="100"/>
          <a:sy n="59" d="100"/>
        </p:scale>
        <p:origin x="1500" y="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6726063"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787" y="4243845"/>
            <a:ext cx="2307831" cy="276940"/>
          </a:xfrm>
          <a:prstGeom prst="rect">
            <a:avLst/>
          </a:prstGeom>
        </p:spPr>
      </p:pic>
      <p:sp>
        <p:nvSpPr>
          <p:cNvPr id="9" name="Rectangle 8"/>
          <p:cNvSpPr/>
          <p:nvPr/>
        </p:nvSpPr>
        <p:spPr bwMode="ltGray">
          <a:xfrm>
            <a:off x="0" y="2590078"/>
            <a:ext cx="6726064"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6833787" y="2590078"/>
            <a:ext cx="2307832"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10242" y="2733709"/>
            <a:ext cx="6069268" cy="1373070"/>
          </a:xfrm>
        </p:spPr>
        <p:txBody>
          <a:bodyPr anchor="b">
            <a:noAutofit/>
          </a:bodyPr>
          <a:lstStyle>
            <a:lvl1pPr algn="r">
              <a:defRPr sz="4800"/>
            </a:lvl1pPr>
          </a:lstStyle>
          <a:p>
            <a:r>
              <a:rPr lang="en-US"/>
              <a:t>Click to edit Master title style</a:t>
            </a:r>
            <a:endParaRPr lang="en-US" dirty="0"/>
          </a:p>
        </p:txBody>
      </p:sp>
      <p:sp>
        <p:nvSpPr>
          <p:cNvPr id="3" name="Subtitle 2"/>
          <p:cNvSpPr>
            <a:spLocks noGrp="1"/>
          </p:cNvSpPr>
          <p:nvPr>
            <p:ph type="subTitle" idx="1"/>
          </p:nvPr>
        </p:nvSpPr>
        <p:spPr>
          <a:xfrm>
            <a:off x="510241" y="4394040"/>
            <a:ext cx="6108101"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4555655" y="5936188"/>
            <a:ext cx="2057400" cy="365125"/>
          </a:xfrm>
        </p:spPr>
        <p:txBody>
          <a:bodyPr/>
          <a:lstStyle/>
          <a:p>
            <a:fld id="{5BCAD085-E8A6-8845-BD4E-CB4CCA059FC4}" type="datetimeFigureOut">
              <a:rPr lang="en-US" smtClean="0"/>
              <a:t>10/3/2025</a:t>
            </a:fld>
            <a:endParaRPr lang="en-US"/>
          </a:p>
        </p:txBody>
      </p:sp>
      <p:sp>
        <p:nvSpPr>
          <p:cNvPr id="5" name="Footer Placeholder 4"/>
          <p:cNvSpPr>
            <a:spLocks noGrp="1"/>
          </p:cNvSpPr>
          <p:nvPr>
            <p:ph type="ftr" sz="quarter" idx="11"/>
          </p:nvPr>
        </p:nvSpPr>
        <p:spPr>
          <a:xfrm>
            <a:off x="533401" y="5936189"/>
            <a:ext cx="4021666" cy="365125"/>
          </a:xfrm>
        </p:spPr>
        <p:txBody>
          <a:bodyPr/>
          <a:lstStyle/>
          <a:p>
            <a:endParaRPr lang="en-US"/>
          </a:p>
        </p:txBody>
      </p:sp>
      <p:sp>
        <p:nvSpPr>
          <p:cNvPr id="6" name="Slide Number Placeholder 5"/>
          <p:cNvSpPr>
            <a:spLocks noGrp="1"/>
          </p:cNvSpPr>
          <p:nvPr>
            <p:ph type="sldNum" sz="quarter" idx="12"/>
          </p:nvPr>
        </p:nvSpPr>
        <p:spPr>
          <a:xfrm>
            <a:off x="7010399" y="2750337"/>
            <a:ext cx="1370293" cy="1356442"/>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701451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20" name="Group 19"/>
          <p:cNvGrpSpPr/>
          <p:nvPr/>
        </p:nvGrpSpPr>
        <p:grpSpPr>
          <a:xfrm>
            <a:off x="0" y="45720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3" y="4711617"/>
            <a:ext cx="6894770" cy="544482"/>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31639" y="609598"/>
            <a:ext cx="6896534"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33401" y="5256098"/>
            <a:ext cx="6894772" cy="5478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11310"/>
            <a:ext cx="1149836" cy="1090789"/>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422239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21" name="Group 20"/>
          <p:cNvGrpSpPr/>
          <p:nvPr/>
        </p:nvGrpSpPr>
        <p:grpSpPr>
          <a:xfrm>
            <a:off x="0" y="4572000"/>
            <a:ext cx="9161969" cy="1677035"/>
            <a:chOff x="0" y="2895600"/>
            <a:chExt cx="9161969" cy="1677035"/>
          </a:xfrm>
        </p:grpSpPr>
        <p:pic>
          <p:nvPicPr>
            <p:cNvPr id="22" name="Picture 21"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3" name="Picture 22"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4" name="Rectangle 23"/>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24255" y="609597"/>
            <a:ext cx="6896534"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8" y="4710340"/>
            <a:ext cx="6889151" cy="1101764"/>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11616"/>
            <a:ext cx="1149836" cy="1090789"/>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631046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29" name="Group 28"/>
          <p:cNvGrpSpPr/>
          <p:nvPr/>
        </p:nvGrpSpPr>
        <p:grpSpPr>
          <a:xfrm>
            <a:off x="0" y="4572000"/>
            <a:ext cx="9161969" cy="1677035"/>
            <a:chOff x="0" y="2895600"/>
            <a:chExt cx="9161969" cy="1677035"/>
          </a:xfrm>
        </p:grpSpPr>
        <p:pic>
          <p:nvPicPr>
            <p:cNvPr id="30" name="Picture 29"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1" name="Picture 30"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2" name="Rectangle 31"/>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67921" y="616983"/>
            <a:ext cx="642514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989438" y="3660763"/>
            <a:ext cx="5987731"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531638" y="4710340"/>
            <a:ext cx="6903919" cy="1101764"/>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09926"/>
            <a:ext cx="1149836" cy="1090789"/>
          </a:xfrm>
        </p:spPr>
        <p:txBody>
          <a:bodyPr/>
          <a:lstStyle/>
          <a:p>
            <a:fld id="{C1FF6DA9-008F-8B48-92A6-B652298478BF}" type="slidenum">
              <a:rPr lang="en-US" smtClean="0"/>
              <a:t>‹#›</a:t>
            </a:fld>
            <a:endParaRPr lang="en-US"/>
          </a:p>
        </p:txBody>
      </p:sp>
      <p:sp>
        <p:nvSpPr>
          <p:cNvPr id="27" name="TextBox 26"/>
          <p:cNvSpPr txBox="1"/>
          <p:nvPr/>
        </p:nvSpPr>
        <p:spPr>
          <a:xfrm>
            <a:off x="270932" y="748116"/>
            <a:ext cx="5334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28" name="TextBox 27"/>
          <p:cNvSpPr txBox="1"/>
          <p:nvPr/>
        </p:nvSpPr>
        <p:spPr>
          <a:xfrm>
            <a:off x="6967191" y="2998573"/>
            <a:ext cx="457200" cy="584777"/>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28095302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22" name="Group 21"/>
          <p:cNvGrpSpPr/>
          <p:nvPr/>
        </p:nvGrpSpPr>
        <p:grpSpPr>
          <a:xfrm>
            <a:off x="0" y="4572000"/>
            <a:ext cx="9161969" cy="1677035"/>
            <a:chOff x="0" y="2895600"/>
            <a:chExt cx="9161969" cy="1677035"/>
          </a:xfrm>
        </p:grpSpPr>
        <p:pic>
          <p:nvPicPr>
            <p:cNvPr id="23" name="Picture 22"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4" name="Picture 23"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5" name="Rectangle 24"/>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8" y="4710340"/>
            <a:ext cx="6896534" cy="589812"/>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9" y="5300150"/>
            <a:ext cx="6896534" cy="51195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09926"/>
            <a:ext cx="1149836" cy="1090789"/>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5079045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grpSp>
        <p:nvGrpSpPr>
          <p:cNvPr id="23" name="Group 22"/>
          <p:cNvGrpSpPr/>
          <p:nvPr/>
        </p:nvGrpSpPr>
        <p:grpSpPr>
          <a:xfrm>
            <a:off x="0" y="6096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15"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532629" y="2329489"/>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539777" y="3015290"/>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2878413"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2879710" y="3007906"/>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5226136"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5233520" y="3007905"/>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5BCAD085-E8A6-8845-BD4E-CB4CCA059FC4}" type="datetimeFigureOut">
              <a:rPr lang="en-US" smtClean="0"/>
              <a:t>10/3/2025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4544428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grpSp>
        <p:nvGrpSpPr>
          <p:cNvPr id="34" name="Group 33"/>
          <p:cNvGrpSpPr/>
          <p:nvPr/>
        </p:nvGrpSpPr>
        <p:grpSpPr>
          <a:xfrm>
            <a:off x="0" y="609600"/>
            <a:ext cx="9161969" cy="1677035"/>
            <a:chOff x="0" y="2895600"/>
            <a:chExt cx="9161969" cy="1677035"/>
          </a:xfrm>
        </p:grpSpPr>
        <p:pic>
          <p:nvPicPr>
            <p:cNvPr id="35" name="Picture 34"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6" name="Picture 35"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7" name="Rectangle 36"/>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0"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532391" y="4297503"/>
            <a:ext cx="2192257"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532391" y="2336873"/>
            <a:ext cx="2192257"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532391" y="4873765"/>
            <a:ext cx="219225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2870497" y="4297503"/>
            <a:ext cx="221507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2870497" y="2336873"/>
            <a:ext cx="221507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2869483" y="4873764"/>
            <a:ext cx="2218004"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5231028" y="4297503"/>
            <a:ext cx="2194333"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5231027" y="2336873"/>
            <a:ext cx="2194333"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230934" y="4873762"/>
            <a:ext cx="2197239"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5BCAD085-E8A6-8845-BD4E-CB4CCA059FC4}" type="datetimeFigureOut">
              <a:rPr lang="en-US" smtClean="0"/>
              <a:t>10/3/2025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2993662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16" name="Group 15"/>
          <p:cNvGrpSpPr/>
          <p:nvPr/>
        </p:nvGrpSpPr>
        <p:grpSpPr>
          <a:xfrm>
            <a:off x="0" y="609600"/>
            <a:ext cx="9161969" cy="1677035"/>
            <a:chOff x="0" y="2895600"/>
            <a:chExt cx="9161969" cy="1677035"/>
          </a:xfrm>
        </p:grpSpPr>
        <p:pic>
          <p:nvPicPr>
            <p:cNvPr id="17" name="Picture 16"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8" name="Picture 17"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9" name="Rectangle 18"/>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512178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14" name="Group 13"/>
          <p:cNvGrpSpPr/>
          <p:nvPr/>
        </p:nvGrpSpPr>
        <p:grpSpPr>
          <a:xfrm rot="5400000">
            <a:off x="4575305" y="2747178"/>
            <a:ext cx="6862555" cy="1368199"/>
            <a:chOff x="2281445" y="609600"/>
            <a:chExt cx="6862555" cy="1368199"/>
          </a:xfrm>
        </p:grpSpPr>
        <p:sp>
          <p:nvSpPr>
            <p:cNvPr id="12" name="Rectangle 11"/>
            <p:cNvSpPr/>
            <p:nvPr/>
          </p:nvSpPr>
          <p:spPr bwMode="ltGray">
            <a:xfrm>
              <a:off x="2281445" y="609601"/>
              <a:ext cx="5285695"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464798" y="609597"/>
            <a:ext cx="1069602" cy="446193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0241" y="609598"/>
            <a:ext cx="6576359"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029144" y="5936188"/>
            <a:ext cx="2057400" cy="365125"/>
          </a:xfrm>
        </p:spPr>
        <p:txBody>
          <a:bodyPr/>
          <a:lstStyle/>
          <a:p>
            <a:fld id="{5BCAD085-E8A6-8845-BD4E-CB4CCA059FC4}" type="datetimeFigureOut">
              <a:rPr lang="en-US" smtClean="0"/>
              <a:t>10/3/2025</a:t>
            </a:fld>
            <a:endParaRPr lang="en-US"/>
          </a:p>
        </p:txBody>
      </p:sp>
      <p:sp>
        <p:nvSpPr>
          <p:cNvPr id="5" name="Footer Placeholder 4"/>
          <p:cNvSpPr>
            <a:spLocks noGrp="1"/>
          </p:cNvSpPr>
          <p:nvPr>
            <p:ph type="ftr" sz="quarter" idx="11"/>
          </p:nvPr>
        </p:nvSpPr>
        <p:spPr>
          <a:xfrm>
            <a:off x="510241" y="5936189"/>
            <a:ext cx="4518959" cy="365125"/>
          </a:xfrm>
        </p:spPr>
        <p:txBody>
          <a:bodyPr/>
          <a:lstStyle/>
          <a:p>
            <a:endParaRPr lang="en-US"/>
          </a:p>
        </p:txBody>
      </p:sp>
      <p:sp>
        <p:nvSpPr>
          <p:cNvPr id="6" name="Slide Number Placeholder 5"/>
          <p:cNvSpPr>
            <a:spLocks noGrp="1"/>
          </p:cNvSpPr>
          <p:nvPr>
            <p:ph type="sldNum" sz="quarter" idx="12"/>
          </p:nvPr>
        </p:nvSpPr>
        <p:spPr>
          <a:xfrm>
            <a:off x="7431152" y="5432500"/>
            <a:ext cx="1149636" cy="1273100"/>
          </a:xfrm>
        </p:spPr>
        <p:txBody>
          <a:bodyPr anchor="t"/>
          <a:lstStyle>
            <a:lvl1pPr algn="ctr">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307805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27" name="Group 26"/>
          <p:cNvGrpSpPr/>
          <p:nvPr/>
        </p:nvGrpSpPr>
        <p:grpSpPr>
          <a:xfrm>
            <a:off x="0" y="609600"/>
            <a:ext cx="9161969" cy="1677035"/>
            <a:chOff x="0" y="2895600"/>
            <a:chExt cx="9161969" cy="1677035"/>
          </a:xfrm>
        </p:grpSpPr>
        <p:pic>
          <p:nvPicPr>
            <p:cNvPr id="28" name="Picture 2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9" name="Picture 2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0" name="Rectangle 2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Rectangle 3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162758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8" name="Group 17"/>
          <p:cNvGrpSpPr/>
          <p:nvPr/>
        </p:nvGrpSpPr>
        <p:grpSpPr>
          <a:xfrm>
            <a:off x="0" y="2728432"/>
            <a:ext cx="9161969" cy="1677035"/>
            <a:chOff x="0" y="2895600"/>
            <a:chExt cx="9161969" cy="1677035"/>
          </a:xfrm>
        </p:grpSpPr>
        <p:pic>
          <p:nvPicPr>
            <p:cNvPr id="19" name="Picture 1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0" name="Picture 19"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1" name="Rectangle 2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2869895"/>
            <a:ext cx="688915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531639" y="4232172"/>
            <a:ext cx="688915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65810" y="5936188"/>
            <a:ext cx="2057400" cy="365125"/>
          </a:xfrm>
        </p:spPr>
        <p:txBody>
          <a:bodyPr/>
          <a:lstStyle/>
          <a:p>
            <a:fld id="{5BCAD085-E8A6-8845-BD4E-CB4CCA059FC4}" type="datetimeFigureOut">
              <a:rPr lang="en-US" smtClean="0"/>
              <a:t>10/3/2025</a:t>
            </a:fld>
            <a:endParaRPr lang="en-US"/>
          </a:p>
        </p:txBody>
      </p:sp>
      <p:sp>
        <p:nvSpPr>
          <p:cNvPr id="5" name="Footer Placeholder 4"/>
          <p:cNvSpPr>
            <a:spLocks noGrp="1"/>
          </p:cNvSpPr>
          <p:nvPr>
            <p:ph type="ftr" sz="quarter" idx="11"/>
          </p:nvPr>
        </p:nvSpPr>
        <p:spPr>
          <a:xfrm>
            <a:off x="533400" y="5936189"/>
            <a:ext cx="4834673" cy="365125"/>
          </a:xfrm>
        </p:spPr>
        <p:txBody>
          <a:bodyPr/>
          <a:lstStyle/>
          <a:p>
            <a:endParaRPr lang="en-US"/>
          </a:p>
        </p:txBody>
      </p:sp>
      <p:sp>
        <p:nvSpPr>
          <p:cNvPr id="6" name="Slide Number Placeholder 5"/>
          <p:cNvSpPr>
            <a:spLocks noGrp="1"/>
          </p:cNvSpPr>
          <p:nvPr>
            <p:ph type="sldNum" sz="quarter" idx="12"/>
          </p:nvPr>
        </p:nvSpPr>
        <p:spPr>
          <a:xfrm>
            <a:off x="7856438" y="2869896"/>
            <a:ext cx="1149836" cy="1090789"/>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48635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0" y="753228"/>
            <a:ext cx="6887390" cy="1080938"/>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33400" y="2336873"/>
            <a:ext cx="3357899"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061128" y="2336873"/>
            <a:ext cx="3359661"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344975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28" name="Group 27"/>
          <p:cNvGrpSpPr/>
          <p:nvPr/>
        </p:nvGrpSpPr>
        <p:grpSpPr>
          <a:xfrm>
            <a:off x="0" y="609600"/>
            <a:ext cx="9161969" cy="1677035"/>
            <a:chOff x="0" y="2895600"/>
            <a:chExt cx="9161969" cy="1677035"/>
          </a:xfrm>
        </p:grpSpPr>
        <p:pic>
          <p:nvPicPr>
            <p:cNvPr id="29" name="Picture 2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0" name="Picture 29"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1" name="Rectangle 3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30"/>
            <a:ext cx="6896534"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0988" y="2336874"/>
            <a:ext cx="3145080"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1638" y="3030009"/>
            <a:ext cx="336704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82646" y="2336873"/>
            <a:ext cx="3145527"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061129" y="3030009"/>
            <a:ext cx="3367044"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10/3/2025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715514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 name="Group 14"/>
          <p:cNvGrpSpPr/>
          <p:nvPr/>
        </p:nvGrpSpPr>
        <p:grpSpPr>
          <a:xfrm>
            <a:off x="0" y="609600"/>
            <a:ext cx="9161969" cy="1677035"/>
            <a:chOff x="0" y="2895600"/>
            <a:chExt cx="9161969" cy="1677035"/>
          </a:xfrm>
        </p:grpSpPr>
        <p:pic>
          <p:nvPicPr>
            <p:cNvPr id="16" name="Picture 15"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7" name="Picture 16"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8" name="Rectangle 17"/>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10/3/2025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762793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12" name="Picture 11" descr="HD-ShadowShort.png"/>
          <p:cNvPicPr>
            <a:picLocks noChangeAspect="1"/>
          </p:cNvPicPr>
          <p:nvPr/>
        </p:nvPicPr>
        <p:blipFill rotWithShape="1">
          <a:blip r:embed="rId2">
            <a:extLst>
              <a:ext uri="{28A0092B-C50C-407E-A947-70E740481C1C}">
                <a14:useLocalDpi xmlns:a14="http://schemas.microsoft.com/office/drawing/2010/main" val="0"/>
              </a:ext>
            </a:extLst>
          </a:blip>
          <a:srcRect r="9871"/>
          <a:stretch/>
        </p:blipFill>
        <p:spPr>
          <a:xfrm>
            <a:off x="7717217" y="1973262"/>
            <a:ext cx="1444752" cy="144270"/>
          </a:xfrm>
          <a:prstGeom prst="rect">
            <a:avLst/>
          </a:prstGeom>
        </p:spPr>
      </p:pic>
      <p:sp>
        <p:nvSpPr>
          <p:cNvPr id="14" name="Rectangle 13"/>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5BCAD085-E8A6-8845-BD4E-CB4CCA059FC4}" type="datetimeFigureOut">
              <a:rPr lang="en-US" smtClean="0"/>
              <a:t>10/3/2025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873065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7"/>
            <a:ext cx="6896534"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3514385" y="2336874"/>
            <a:ext cx="3913788"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3401" y="2336873"/>
            <a:ext cx="2796240"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90492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10956" y="2336874"/>
            <a:ext cx="3917217"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31638" y="2336874"/>
            <a:ext cx="2798487"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985422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7" name="Picture 3" descr="C:\Users\James\Desktop\msft\Berlin\build Assets\hashOverlaySD-FullResolve.png"/>
          <p:cNvPicPr>
            <a:picLocks noChangeAspect="1" noChangeArrowheads="1"/>
          </p:cNvPicPr>
          <p:nvPr/>
        </p:nvPicPr>
        <p:blipFill>
          <a:blip r:embed="rId19">
            <a:alphaModFix amt="10000"/>
            <a:extLst>
              <a:ext uri="{28A0092B-C50C-407E-A947-70E740481C1C}">
                <a14:useLocalDpi xmlns:a14="http://schemas.microsoft.com/office/drawing/2010/main" val="0"/>
              </a:ext>
            </a:extLst>
          </a:blip>
          <a:srcRect/>
          <a:stretch>
            <a:fillRect/>
          </a:stretch>
        </p:blipFill>
        <p:spPr bwMode="auto">
          <a:xfrm>
            <a:off x="0" y="1"/>
            <a:ext cx="9144000" cy="6858000"/>
          </a:xfrm>
          <a:prstGeom prst="rect">
            <a:avLst/>
          </a:prstGeom>
          <a:extLst>
            <a:ext uri="{909E8E84-426E-40dd-AFC4-6F175D3DCCD1}">
              <a14:hiddenFill xmlns:a14="http://schemas.microsoft.com/office/drawing/2010/main" xmlns="">
                <a:solidFill>
                  <a:srgbClr val="FFFFFF"/>
                </a:solidFill>
              </a14:hiddenFill>
            </a:ext>
          </a:extLst>
        </p:spPr>
      </p:pic>
      <p:sp>
        <p:nvSpPr>
          <p:cNvPr id="2" name="Title Placeholder 1"/>
          <p:cNvSpPr>
            <a:spLocks noGrp="1"/>
          </p:cNvSpPr>
          <p:nvPr>
            <p:ph type="title"/>
          </p:nvPr>
        </p:nvSpPr>
        <p:spPr>
          <a:xfrm>
            <a:off x="531639" y="753228"/>
            <a:ext cx="6896534"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2336873"/>
            <a:ext cx="6887389"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67881" y="5936188"/>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5BCAD085-E8A6-8845-BD4E-CB4CCA059FC4}" type="datetimeFigureOut">
              <a:rPr lang="en-US" smtClean="0"/>
              <a:t>10/3/2025</a:t>
            </a:fld>
            <a:endParaRPr lang="en-US"/>
          </a:p>
        </p:txBody>
      </p:sp>
      <p:sp>
        <p:nvSpPr>
          <p:cNvPr id="5" name="Footer Placeholder 4"/>
          <p:cNvSpPr>
            <a:spLocks noGrp="1"/>
          </p:cNvSpPr>
          <p:nvPr>
            <p:ph type="ftr" sz="quarter" idx="3"/>
          </p:nvPr>
        </p:nvSpPr>
        <p:spPr>
          <a:xfrm>
            <a:off x="533400" y="5936189"/>
            <a:ext cx="4834673"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848600" y="753228"/>
            <a:ext cx="1157674"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825735859"/>
      </p:ext>
    </p:extLst>
  </p:cSld>
  <p:clrMap bg1="dk1" tx1="lt1" bg2="dk2" tx2="lt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 id="2147483739" r:id="rId14"/>
    <p:sldLayoutId id="2147483740" r:id="rId15"/>
    <p:sldLayoutId id="2147483741" r:id="rId16"/>
    <p:sldLayoutId id="2147483742"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Introduction to Business Economics</a:t>
            </a:r>
          </a:p>
        </p:txBody>
      </p:sp>
      <p:sp>
        <p:nvSpPr>
          <p:cNvPr id="3" name="Content Placeholder 2"/>
          <p:cNvSpPr>
            <a:spLocks noGrp="1"/>
          </p:cNvSpPr>
          <p:nvPr>
            <p:ph idx="1"/>
          </p:nvPr>
        </p:nvSpPr>
        <p:spPr/>
        <p:txBody>
          <a:bodyPr>
            <a:normAutofit fontScale="92500" lnSpcReduction="10000"/>
          </a:bodyPr>
          <a:lstStyle/>
          <a:p>
            <a:r>
              <a:rPr dirty="0"/>
              <a:t>Course: Business Economics</a:t>
            </a:r>
          </a:p>
          <a:p>
            <a:r>
              <a:rPr dirty="0"/>
              <a:t>Lesson 1: Understanding Business Economics</a:t>
            </a:r>
            <a:endParaRPr lang="en-US" dirty="0"/>
          </a:p>
          <a:p>
            <a:r>
              <a:rPr lang="en-ID" dirty="0"/>
              <a:t>Book : English For Business</a:t>
            </a:r>
          </a:p>
          <a:p>
            <a:endParaRPr lang="en-ID" dirty="0"/>
          </a:p>
          <a:p>
            <a:endParaRPr lang="en-ID" dirty="0"/>
          </a:p>
          <a:p>
            <a:endParaRPr lang="en-ID" dirty="0"/>
          </a:p>
          <a:p>
            <a:endParaRPr lang="en-ID" dirty="0"/>
          </a:p>
          <a:p>
            <a:r>
              <a:rPr lang="en-ID" dirty="0"/>
              <a:t>Gita Amelia, </a:t>
            </a:r>
            <a:r>
              <a:rPr lang="en-ID" dirty="0" err="1"/>
              <a:t>M.Pd</a:t>
            </a:r>
            <a:r>
              <a:rPr lang="en-ID" dirty="0"/>
              <a:t> </a:t>
            </a:r>
          </a:p>
          <a:p>
            <a:r>
              <a:rPr lang="en-ID" dirty="0" err="1"/>
              <a:t>Darmajaya</a:t>
            </a:r>
            <a:r>
              <a:rPr lang="en-ID" dirty="0"/>
              <a:t> University</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Grammar Practice – Fill in the Blanks</a:t>
            </a:r>
          </a:p>
        </p:txBody>
      </p:sp>
      <p:sp>
        <p:nvSpPr>
          <p:cNvPr id="3" name="Content Placeholder 2"/>
          <p:cNvSpPr>
            <a:spLocks noGrp="1"/>
          </p:cNvSpPr>
          <p:nvPr>
            <p:ph idx="1"/>
          </p:nvPr>
        </p:nvSpPr>
        <p:spPr/>
        <p:txBody>
          <a:bodyPr>
            <a:normAutofit fontScale="77500" lnSpcReduction="20000"/>
          </a:bodyPr>
          <a:lstStyle/>
          <a:p>
            <a:r>
              <a:t>1. You ___ finish your work by tomorrow.</a:t>
            </a:r>
          </a:p>
          <a:p>
            <a:r>
              <a:t>2. Employees ___ request vacation two weeks in advance.</a:t>
            </a:r>
          </a:p>
          <a:p>
            <a:r>
              <a:t>3. The company ___ invest in new technology.</a:t>
            </a:r>
          </a:p>
          <a:p>
            <a:r>
              <a:t>4. Customers ___ have to wait during peak hours.</a:t>
            </a:r>
          </a:p>
          <a:p>
            <a:r>
              <a:t>5. The project ___ be delayed without funding.</a:t>
            </a:r>
          </a:p>
          <a:p>
            <a:r>
              <a:t>6. You ___ attend the meeting, but staying informed is recommended.</a:t>
            </a:r>
          </a:p>
          <a:p>
            <a:r>
              <a:t>7. We ___ implement this new policy.</a:t>
            </a:r>
          </a:p>
          <a:p>
            <a:r>
              <a:t>8. This issue ___ be resolved by consulting IT.</a:t>
            </a:r>
          </a:p>
          <a:p>
            <a:r>
              <a:t>9. The client ___ approve the design before production.</a:t>
            </a:r>
          </a:p>
          <a:p>
            <a:r>
              <a:t>10. This decision ___ affect our market share.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Grammar Practice – Create Your Own</a:t>
            </a:r>
          </a:p>
        </p:txBody>
      </p:sp>
      <p:sp>
        <p:nvSpPr>
          <p:cNvPr id="3" name="Content Placeholder 2"/>
          <p:cNvSpPr>
            <a:spLocks noGrp="1"/>
          </p:cNvSpPr>
          <p:nvPr>
            <p:ph idx="1"/>
          </p:nvPr>
        </p:nvSpPr>
        <p:spPr/>
        <p:txBody>
          <a:bodyPr/>
          <a:lstStyle/>
          <a:p>
            <a:r>
              <a:t>Task: Create 5 sentences using modal verbs:</a:t>
            </a:r>
          </a:p>
          <a:p>
            <a:r>
              <a:t>- Must, Should, Can, May, Might, Will, Could</a:t>
            </a:r>
          </a:p>
          <a:p>
            <a:r>
              <a:t>Example:</a:t>
            </a:r>
          </a:p>
          <a:p>
            <a:r>
              <a:t>- 'Businesses must follow government regulations to avoid fines.'</a:t>
            </a:r>
          </a:p>
          <a:p>
            <a:r>
              <a:t>- 'Companies can reduce costs by improving efficiency.'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Reading Comprehension</a:t>
            </a:r>
          </a:p>
        </p:txBody>
      </p:sp>
      <p:sp>
        <p:nvSpPr>
          <p:cNvPr id="3" name="Content Placeholder 2"/>
          <p:cNvSpPr>
            <a:spLocks noGrp="1"/>
          </p:cNvSpPr>
          <p:nvPr>
            <p:ph idx="1"/>
          </p:nvPr>
        </p:nvSpPr>
        <p:spPr/>
        <p:txBody>
          <a:bodyPr>
            <a:normAutofit fontScale="92500" lnSpcReduction="10000"/>
          </a:bodyPr>
          <a:lstStyle/>
          <a:p>
            <a:r>
              <a:t>Understanding Business Economics:</a:t>
            </a:r>
          </a:p>
          <a:p>
            <a:r>
              <a:t>- Focuses on economic factors influencing business decision-making.</a:t>
            </a:r>
          </a:p>
          <a:p>
            <a:r>
              <a:t>- Helps businesses make strategic decisions.</a:t>
            </a:r>
          </a:p>
          <a:p>
            <a:r>
              <a:t>- Key concern: scarcity – limited resources like labor, capital, and materials.</a:t>
            </a:r>
          </a:p>
          <a:p>
            <a:r>
              <a:t>- Market structures affect strategies: Monopoly, Oligopoly, Perfect Competition.</a:t>
            </a:r>
          </a:p>
          <a:p>
            <a:r>
              <a:t>- Global economic trends affect international competitiveness.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Key Questions</a:t>
            </a:r>
          </a:p>
        </p:txBody>
      </p:sp>
      <p:sp>
        <p:nvSpPr>
          <p:cNvPr id="3" name="Content Placeholder 2"/>
          <p:cNvSpPr>
            <a:spLocks noGrp="1"/>
          </p:cNvSpPr>
          <p:nvPr>
            <p:ph idx="1"/>
          </p:nvPr>
        </p:nvSpPr>
        <p:spPr/>
        <p:txBody>
          <a:bodyPr/>
          <a:lstStyle/>
          <a:p>
            <a:r>
              <a:t>1. What is business economics?</a:t>
            </a:r>
          </a:p>
          <a:p>
            <a:r>
              <a:t>2. How does scarcity affect business decision-making?</a:t>
            </a:r>
          </a:p>
          <a:p>
            <a:r>
              <a:t>3. What are the different types of market structures?</a:t>
            </a:r>
          </a:p>
          <a:p>
            <a:r>
              <a:t>4. Why is understanding global economic trends important?</a:t>
            </a:r>
          </a:p>
          <a:p>
            <a:r>
              <a:t>5. How do government regulations impact businesses?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Vocabulary Matching</a:t>
            </a:r>
          </a:p>
        </p:txBody>
      </p:sp>
      <p:sp>
        <p:nvSpPr>
          <p:cNvPr id="3" name="Content Placeholder 2"/>
          <p:cNvSpPr>
            <a:spLocks noGrp="1"/>
          </p:cNvSpPr>
          <p:nvPr>
            <p:ph idx="1"/>
          </p:nvPr>
        </p:nvSpPr>
        <p:spPr/>
        <p:txBody>
          <a:bodyPr>
            <a:normAutofit fontScale="55000" lnSpcReduction="20000"/>
          </a:bodyPr>
          <a:lstStyle/>
          <a:p>
            <a:r>
              <a:t>Business Economics: A branch of economics focusing on economic factors influencing business decisions</a:t>
            </a:r>
          </a:p>
          <a:p>
            <a:r>
              <a:t>Scarcity: Limited availability of resources like labor, capital, and raw materials</a:t>
            </a:r>
          </a:p>
          <a:p>
            <a:r>
              <a:t>Market Structures: Structures that determine how businesses operate in a market</a:t>
            </a:r>
          </a:p>
          <a:p>
            <a:r>
              <a:t>Monopoly: One company dominates the market and can set higher prices</a:t>
            </a:r>
          </a:p>
          <a:p>
            <a:r>
              <a:t>Oligopoly: Few large companies control most of the industry</a:t>
            </a:r>
          </a:p>
          <a:p>
            <a:r>
              <a:t>Perfect Competition: Many businesses compete, keeping prices low</a:t>
            </a:r>
          </a:p>
          <a:p>
            <a:r>
              <a:t>Trade Policies: Regulations and agreements governing international trade</a:t>
            </a:r>
          </a:p>
          <a:p>
            <a:r>
              <a:t>Government Regulations: External rules by government influencing business operations</a:t>
            </a:r>
          </a:p>
          <a:p>
            <a:r>
              <a:t>Corporate Tax Rates: Taxes imposed on companies affecting expansion and hiring</a:t>
            </a:r>
          </a:p>
          <a:p>
            <a:r>
              <a:t>Global Economy: Interconnected economy of countries around the world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Speaking – Conversation 1</a:t>
            </a:r>
          </a:p>
        </p:txBody>
      </p:sp>
      <p:sp>
        <p:nvSpPr>
          <p:cNvPr id="3" name="Content Placeholder 2"/>
          <p:cNvSpPr>
            <a:spLocks noGrp="1"/>
          </p:cNvSpPr>
          <p:nvPr>
            <p:ph idx="1"/>
          </p:nvPr>
        </p:nvSpPr>
        <p:spPr/>
        <p:txBody>
          <a:bodyPr>
            <a:normAutofit fontScale="85000" lnSpcReduction="20000"/>
          </a:bodyPr>
          <a:lstStyle/>
          <a:p>
            <a:r>
              <a:t>John &amp; Sarah:</a:t>
            </a:r>
          </a:p>
          <a:p>
            <a:r>
              <a:t>- Clear job descriptions attract the right candidates.</a:t>
            </a:r>
          </a:p>
          <a:p>
            <a:r>
              <a:t>- Diversify recruitment channels: job boards, LinkedIn, social media.</a:t>
            </a:r>
          </a:p>
          <a:p>
            <a:r>
              <a:t>- Employer branding and diversity improve innovation and culture.</a:t>
            </a:r>
          </a:p>
          <a:p>
            <a:r>
              <a:t>Expressions:</a:t>
            </a:r>
          </a:p>
          <a:p>
            <a:r>
              <a:t>- 'Do you have any tips on…?'</a:t>
            </a:r>
          </a:p>
          <a:p>
            <a:r>
              <a:t>- 'I'd recommend…'</a:t>
            </a:r>
          </a:p>
          <a:p>
            <a:r>
              <a:t>- 'What's next after…?'</a:t>
            </a:r>
          </a:p>
          <a:p>
            <a:r>
              <a:t>- 'How important do you think that is?'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Speaking – Conversation 2</a:t>
            </a:r>
          </a:p>
        </p:txBody>
      </p:sp>
      <p:sp>
        <p:nvSpPr>
          <p:cNvPr id="3" name="Content Placeholder 2"/>
          <p:cNvSpPr>
            <a:spLocks noGrp="1"/>
          </p:cNvSpPr>
          <p:nvPr>
            <p:ph idx="1"/>
          </p:nvPr>
        </p:nvSpPr>
        <p:spPr/>
        <p:txBody>
          <a:bodyPr/>
          <a:lstStyle/>
          <a:p>
            <a:r>
              <a:t>Alex &amp; Emma:</a:t>
            </a:r>
          </a:p>
          <a:p>
            <a:r>
              <a:t>- Detailed job ads attract the right candidates.</a:t>
            </a:r>
          </a:p>
          <a:p>
            <a:r>
              <a:t>- Expand recruitment channels: professional networks, forums.</a:t>
            </a:r>
          </a:p>
          <a:p>
            <a:r>
              <a:t>- Company reputation is key for attracting talent.</a:t>
            </a:r>
          </a:p>
          <a:p>
            <a:r>
              <a:t>- Diversity fosters creativity and strengthens company culture.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Speaking Practice</a:t>
            </a:r>
          </a:p>
        </p:txBody>
      </p:sp>
      <p:sp>
        <p:nvSpPr>
          <p:cNvPr id="3" name="Content Placeholder 2"/>
          <p:cNvSpPr>
            <a:spLocks noGrp="1"/>
          </p:cNvSpPr>
          <p:nvPr>
            <p:ph idx="1"/>
          </p:nvPr>
        </p:nvSpPr>
        <p:spPr/>
        <p:txBody>
          <a:bodyPr>
            <a:normAutofit lnSpcReduction="10000"/>
          </a:bodyPr>
          <a:lstStyle/>
          <a:p>
            <a:r>
              <a:t>Activity:</a:t>
            </a:r>
          </a:p>
          <a:p>
            <a:r>
              <a:t>- Assign each student one external factor: Government regulations, taxation, trade policies, exchange rates, international trends</a:t>
            </a:r>
          </a:p>
          <a:p>
            <a:r>
              <a:t>- Prepare a short presentation explaining the impact on business decisions</a:t>
            </a:r>
          </a:p>
          <a:p>
            <a:r>
              <a:t>- Give examples: e.g., corporate tax changes, exchange rate shifts</a:t>
            </a:r>
          </a:p>
          <a:p>
            <a:r>
              <a:t>- Present findings and discuss how external factors influence decisions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Writing Task</a:t>
            </a:r>
          </a:p>
        </p:txBody>
      </p:sp>
      <p:sp>
        <p:nvSpPr>
          <p:cNvPr id="3" name="Content Placeholder 2"/>
          <p:cNvSpPr>
            <a:spLocks noGrp="1"/>
          </p:cNvSpPr>
          <p:nvPr>
            <p:ph idx="1"/>
          </p:nvPr>
        </p:nvSpPr>
        <p:spPr/>
        <p:txBody>
          <a:bodyPr>
            <a:normAutofit fontScale="70000" lnSpcReduction="20000"/>
          </a:bodyPr>
          <a:lstStyle/>
          <a:p>
            <a:r>
              <a:t>Importance of Understanding Market Structures:</a:t>
            </a:r>
          </a:p>
          <a:p>
            <a:r>
              <a:t>- Opening: Introduce the topic</a:t>
            </a:r>
          </a:p>
          <a:p>
            <a:r>
              <a:t>- Explanation: Market structures – Monopoly, Oligopoly, Perfect Competition</a:t>
            </a:r>
          </a:p>
          <a:p>
            <a:r>
              <a:t>- Importance: Shows how knowledge helps pricing, competition, and planning</a:t>
            </a:r>
          </a:p>
          <a:p>
            <a:r>
              <a:t>- Closing: Reinforce significance for business success</a:t>
            </a:r>
          </a:p>
          <a:p>
            <a:r>
              <a:t>Sample Paragraph:</a:t>
            </a:r>
          </a:p>
          <a:p>
            <a:r>
              <a:t>'Understanding market structures is crucial because it influences strategic decisions. Market structures, such as monopolies, oligopolies, and perfect competition, determine pricing and competition strategies. Knowing the market structure helps businesses optimize pricing, manage resources efficiently, and plan for growth.'</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Grammar – Modal Verbs</a:t>
            </a:r>
          </a:p>
        </p:txBody>
      </p:sp>
      <p:sp>
        <p:nvSpPr>
          <p:cNvPr id="3" name="Content Placeholder 2"/>
          <p:cNvSpPr>
            <a:spLocks noGrp="1"/>
          </p:cNvSpPr>
          <p:nvPr>
            <p:ph idx="1"/>
          </p:nvPr>
        </p:nvSpPr>
        <p:spPr/>
        <p:txBody>
          <a:bodyPr>
            <a:normAutofit fontScale="77500" lnSpcReduction="20000"/>
          </a:bodyPr>
          <a:lstStyle/>
          <a:p>
            <a:r>
              <a:t>Modal Verbs in Business Context:</a:t>
            </a:r>
          </a:p>
          <a:p>
            <a:r>
              <a:t>Must: Strong obligation – 'Businesses must allocate resources efficiently.'</a:t>
            </a:r>
          </a:p>
          <a:p>
            <a:r>
              <a:t>May: Possibility/permission – 'A company may invest in new technology.'</a:t>
            </a:r>
          </a:p>
          <a:p>
            <a:r>
              <a:t>Can: Ability/possibility – 'Companies can reduce costs by outsourcing.'</a:t>
            </a:r>
          </a:p>
          <a:p>
            <a:r>
              <a:t>Should: Advice/recommendation – 'Businesses should analyze costs and benefits.'</a:t>
            </a:r>
          </a:p>
          <a:p>
            <a:r>
              <a:t>Might: Lower possibility – 'The company might grow if entering new markets.'</a:t>
            </a:r>
          </a:p>
          <a:p>
            <a:r>
              <a:t>Could: Past/present/future possibility – 'The business could increase profits if supply chain improves.'</a:t>
            </a:r>
          </a:p>
        </p:txBody>
      </p:sp>
    </p:spTree>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2</TotalTime>
  <Words>779</Words>
  <Application>Microsoft Office PowerPoint</Application>
  <PresentationFormat>On-screen Show (4:3)</PresentationFormat>
  <Paragraphs>89</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Trebuchet MS</vt:lpstr>
      <vt:lpstr>Berlin</vt:lpstr>
      <vt:lpstr>Introduction to Business Economics</vt:lpstr>
      <vt:lpstr>Reading Comprehension</vt:lpstr>
      <vt:lpstr>Key Questions</vt:lpstr>
      <vt:lpstr>Vocabulary Matching</vt:lpstr>
      <vt:lpstr>Speaking – Conversation 1</vt:lpstr>
      <vt:lpstr>Speaking – Conversation 2</vt:lpstr>
      <vt:lpstr>Speaking Practice</vt:lpstr>
      <vt:lpstr>Writing Task</vt:lpstr>
      <vt:lpstr>Grammar – Modal Verbs</vt:lpstr>
      <vt:lpstr>Grammar Practice – Fill in the Blanks</vt:lpstr>
      <vt:lpstr>Grammar Practice – Create Your Own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Gita Amelia</cp:lastModifiedBy>
  <cp:revision>2</cp:revision>
  <dcterms:created xsi:type="dcterms:W3CDTF">2013-01-27T09:14:16Z</dcterms:created>
  <dcterms:modified xsi:type="dcterms:W3CDTF">2025-10-03T04:15:20Z</dcterms:modified>
  <cp:category/>
</cp:coreProperties>
</file>