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sldIdLst>
    <p:sldId id="256" r:id="rId4"/>
    <p:sldId id="264" r:id="rId5"/>
    <p:sldId id="309" r:id="rId6"/>
    <p:sldId id="261" r:id="rId7"/>
    <p:sldId id="304" r:id="rId8"/>
    <p:sldId id="306" r:id="rId9"/>
    <p:sldId id="307" r:id="rId10"/>
    <p:sldId id="308" r:id="rId11"/>
    <p:sldId id="310" r:id="rId12"/>
    <p:sldId id="265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6CC"/>
    <a:srgbClr val="57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6154" autoAdjust="0"/>
  </p:normalViewPr>
  <p:slideViewPr>
    <p:cSldViewPr>
      <p:cViewPr varScale="1">
        <p:scale>
          <a:sx n="80" d="100"/>
          <a:sy n="80" d="100"/>
        </p:scale>
        <p:origin x="120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2025-10-04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2427734"/>
            <a:ext cx="3384376" cy="1048242"/>
          </a:xfrm>
        </p:spPr>
        <p:txBody>
          <a:bodyPr/>
          <a:lstStyle/>
          <a:p>
            <a:pPr lvl="0"/>
            <a:r>
              <a:rPr lang="id-ID" altLang="ko-KR" b="1" dirty="0">
                <a:ea typeface="맑은 고딕" pitchFamily="50" charset="-127"/>
              </a:rPr>
              <a:t>IDENTITAS NASIONAL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pic>
        <p:nvPicPr>
          <p:cNvPr id="7" name="Picture 6" descr="National_emblem_of_Indonesia_Garuda_Pancasil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63763"/>
            <a:ext cx="1152128" cy="1255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  <p:pic>
        <p:nvPicPr>
          <p:cNvPr id="9" name="Picture 2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9876">
            <a:off x="187748" y="1489894"/>
            <a:ext cx="2605481" cy="110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31807">
            <a:off x="227290" y="2576107"/>
            <a:ext cx="2501937" cy="117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4.bp.blogspot.com/_2pjBh_8luG8/TKdcykuu2wI/AAAAAAAAAf4/e1gjSaKsQ3Q/s1600/naskah-asli-indonesiar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0670">
            <a:off x="6921031" y="803365"/>
            <a:ext cx="2074361" cy="1554545"/>
          </a:xfrm>
          <a:prstGeom prst="rect">
            <a:avLst/>
          </a:prstGeom>
          <a:noFill/>
        </p:spPr>
      </p:pic>
      <p:pic>
        <p:nvPicPr>
          <p:cNvPr id="12" name="Picture 8" descr="http://acehraya.co.id/wp-content/uploads/2015/08/cr10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77573">
            <a:off x="6857506" y="2321179"/>
            <a:ext cx="2032459" cy="152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315883"/>
            <a:ext cx="3779912" cy="1048242"/>
          </a:xfrm>
        </p:spPr>
        <p:txBody>
          <a:bodyPr/>
          <a:lstStyle/>
          <a:p>
            <a:pPr lvl="0"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PUSAT PENYELENGGARA - MPK</a:t>
            </a:r>
          </a:p>
          <a:p>
            <a:pPr lvl="0"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PENDIDIKAN KEWARGANEGARAAN</a:t>
            </a:r>
          </a:p>
          <a:p>
            <a:pPr algn="l"/>
            <a:r>
              <a:rPr lang="en-US" altLang="ko-KR" sz="1600" dirty="0">
                <a:solidFill>
                  <a:schemeClr val="tx1"/>
                </a:solidFill>
                <a:ea typeface="맑은 고딕" pitchFamily="50" charset="-127"/>
              </a:rPr>
              <a:t>UNIVERSITAS SRIWIJAYA</a:t>
            </a:r>
          </a:p>
          <a:p>
            <a:pPr lvl="0"/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4305" y="4837552"/>
            <a:ext cx="2112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b="1" dirty="0">
                <a:ea typeface="맑은 고딕" pitchFamily="50" charset="-127"/>
              </a:rPr>
              <a:t>Dr. </a:t>
            </a:r>
            <a:r>
              <a:rPr lang="en-US" altLang="ko-KR" sz="1600" b="1" dirty="0" err="1">
                <a:ea typeface="맑은 고딕" pitchFamily="50" charset="-127"/>
              </a:rPr>
              <a:t>Hudaidah</a:t>
            </a:r>
            <a:r>
              <a:rPr lang="en-US" altLang="ko-KR" sz="1600" b="1" dirty="0">
                <a:ea typeface="맑은 고딕" pitchFamily="50" charset="-127"/>
              </a:rPr>
              <a:t>, </a:t>
            </a:r>
            <a:r>
              <a:rPr lang="en-US" altLang="ko-KR" sz="1600" b="1" dirty="0" err="1">
                <a:ea typeface="맑은 고딕" pitchFamily="50" charset="-127"/>
              </a:rPr>
              <a:t>M.Pd</a:t>
            </a:r>
            <a:r>
              <a:rPr lang="en-US" altLang="ko-KR" sz="1600" b="1" dirty="0"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  <p:sndAc>
          <p:stSnd>
            <p:snd r:embed="rId2" name="type.wav"/>
          </p:stSnd>
        </p:sndAc>
      </p:transition>
    </mc:Choice>
    <mc:Fallback xmlns="">
      <p:transition spd="slow">
        <p:push dir="u"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3219822"/>
            <a:ext cx="2232248" cy="576063"/>
          </a:xfrm>
        </p:spPr>
        <p:txBody>
          <a:bodyPr/>
          <a:lstStyle/>
          <a:p>
            <a:r>
              <a:rPr lang="id-ID" altLang="ko-KR" sz="2000" dirty="0"/>
              <a:t>TERIMA KASIH</a:t>
            </a:r>
            <a:endParaRPr lang="ko-KR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67399"/>
            <a:ext cx="1704320" cy="1634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/>
              <a:t>SEJAUH MANA KALIAN MENGENAL DAN JUGA MEMPERTAHANKAN IDENTITAS NASIONAL !!!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530">
            <a:off x="1197249" y="704241"/>
            <a:ext cx="2128240" cy="11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8289">
            <a:off x="990976" y="1751769"/>
            <a:ext cx="2540789" cy="108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3.bp.blogspot.com/-GXZg8UvMJaI/VGxSbuT5OhI/AAAAAAAABhQ/4HmfmbjnKDA/s1600/suku-papua-irian-j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7136">
            <a:off x="1329035" y="2608938"/>
            <a:ext cx="2110975" cy="13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2918">
            <a:off x="339168" y="3602617"/>
            <a:ext cx="2413276" cy="140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43608" y="1779187"/>
            <a:ext cx="2592288" cy="167687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Contoh Kasus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508104" y="1635646"/>
            <a:ext cx="3096344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id-ID" altLang="ko-KR" sz="2400" b="1" dirty="0">
                <a:solidFill>
                  <a:schemeClr val="tx2"/>
                </a:solidFill>
                <a:cs typeface="Arial" pitchFamily="34" charset="0"/>
              </a:rPr>
              <a:t>Pengklaiman Kebudayaan Indonesia oleh Negara Lain</a:t>
            </a:r>
            <a:endParaRPr lang="en-US" altLang="ko-KR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b="19352"/>
          <a:stretch>
            <a:fillRect/>
          </a:stretch>
        </p:blipFill>
        <p:spPr>
          <a:xfrm>
            <a:off x="971600" y="60990"/>
            <a:ext cx="3312368" cy="1378372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9" b="19419"/>
          <a:stretch>
            <a:fillRect/>
          </a:stretch>
        </p:blipFill>
        <p:spPr>
          <a:xfrm>
            <a:off x="827584" y="3867894"/>
            <a:ext cx="3312368" cy="13476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  <p:sndAc>
          <p:stSnd>
            <p:snd r:embed="rId2" name="type.wav"/>
          </p:stSnd>
        </p:sndAc>
      </p:transition>
    </mc:Choice>
    <mc:Fallback xmlns="">
      <p:transition spd="slow">
        <p:blinds dir="vert"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>
                <a:solidFill>
                  <a:schemeClr val="bg1"/>
                </a:solidFill>
                <a:cs typeface="Arial" pitchFamily="34" charset="0"/>
              </a:rPr>
              <a:t>HAKIKAT IDENTITAS NASIONAL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68061" y="2498241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1056779"/>
            <a:chOff x="3017859" y="4363106"/>
            <a:chExt cx="1879883" cy="1056779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>
                  <a:solidFill>
                    <a:schemeClr val="bg1"/>
                  </a:solidFill>
                </a:rPr>
                <a:t>Ciri-ciri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atau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keadaan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yang </a:t>
              </a:r>
              <a:r>
                <a:rPr lang="en-US" sz="1200" dirty="0" err="1">
                  <a:solidFill>
                    <a:schemeClr val="bg1"/>
                  </a:solidFill>
                </a:rPr>
                <a:t>melekat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pada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seseorang</a:t>
              </a:r>
              <a:r>
                <a:rPr lang="en-US" sz="1200" dirty="0">
                  <a:solidFill>
                    <a:schemeClr val="bg1"/>
                  </a:solidFill>
                </a:rPr>
                <a:t>/</a:t>
              </a:r>
              <a:r>
                <a:rPr lang="en-US" sz="1200" dirty="0" err="1">
                  <a:solidFill>
                    <a:schemeClr val="bg1"/>
                  </a:solidFill>
                </a:rPr>
                <a:t>kelompok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id-ID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orang</a:t>
              </a:r>
              <a:r>
                <a:rPr lang="id-ID" sz="1200" dirty="0">
                  <a:solidFill>
                    <a:schemeClr val="bg1"/>
                  </a:solidFill>
                </a:rPr>
                <a:t>, atau dapat dikatakan juga sebagai s</a:t>
              </a:r>
              <a:r>
                <a:rPr lang="en-US" sz="1200" dirty="0" err="1">
                  <a:solidFill>
                    <a:schemeClr val="bg1"/>
                  </a:solidFill>
                </a:rPr>
                <a:t>ekumpulan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ciri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khusus</a:t>
              </a:r>
              <a:r>
                <a:rPr lang="en-US" sz="1200" dirty="0">
                  <a:solidFill>
                    <a:schemeClr val="bg1"/>
                  </a:solidFill>
                </a:rPr>
                <a:t> yang d</a:t>
              </a:r>
              <a:r>
                <a:rPr lang="id-ID" sz="1200" dirty="0">
                  <a:solidFill>
                    <a:schemeClr val="bg1"/>
                  </a:solidFill>
                </a:rPr>
                <a:t>apa</a:t>
              </a:r>
              <a:r>
                <a:rPr lang="en-US" sz="1200" dirty="0">
                  <a:solidFill>
                    <a:schemeClr val="bg1"/>
                  </a:solidFill>
                </a:rPr>
                <a:t>t </a:t>
              </a:r>
              <a:r>
                <a:rPr lang="en-US" sz="1200" dirty="0" err="1">
                  <a:solidFill>
                    <a:schemeClr val="bg1"/>
                  </a:solidFill>
                </a:rPr>
                <a:t>membedakan</a:t>
              </a:r>
              <a:r>
                <a:rPr lang="en-US" sz="1200" dirty="0">
                  <a:solidFill>
                    <a:schemeClr val="bg1"/>
                  </a:solidFill>
                </a:rPr>
                <a:t> d</a:t>
              </a:r>
              <a:r>
                <a:rPr lang="id-ID" sz="1200" dirty="0">
                  <a:solidFill>
                    <a:schemeClr val="bg1"/>
                  </a:solidFill>
                </a:rPr>
                <a:t>enga</a:t>
              </a:r>
              <a:r>
                <a:rPr lang="en-US" sz="1200" dirty="0">
                  <a:solidFill>
                    <a:schemeClr val="bg1"/>
                  </a:solidFill>
                </a:rPr>
                <a:t>n yang lain.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IDENTITAS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9954" y="2615542"/>
            <a:ext cx="5836009" cy="872113"/>
            <a:chOff x="3017859" y="4363106"/>
            <a:chExt cx="1871890" cy="872113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Suatu i</a:t>
              </a:r>
              <a:r>
                <a:rPr lang="en-US" sz="1200" dirty="0" err="1">
                  <a:solidFill>
                    <a:schemeClr val="bg1"/>
                  </a:solidFill>
                </a:rPr>
                <a:t>dentitas</a:t>
              </a:r>
              <a:r>
                <a:rPr lang="en-US" sz="1200" dirty="0">
                  <a:solidFill>
                    <a:schemeClr val="bg1"/>
                  </a:solidFill>
                </a:rPr>
                <a:t> yang</a:t>
              </a:r>
              <a:r>
                <a:rPr lang="id-ID" sz="1200" dirty="0">
                  <a:solidFill>
                    <a:schemeClr val="bg1"/>
                  </a:solidFill>
                </a:rPr>
                <a:t> ada dan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melekat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pada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kelompok</a:t>
              </a:r>
              <a:r>
                <a:rPr lang="id-ID" sz="1200" dirty="0">
                  <a:solidFill>
                    <a:schemeClr val="bg1"/>
                  </a:solidFill>
                </a:rPr>
                <a:t>-kelompok </a:t>
              </a:r>
              <a:r>
                <a:rPr lang="en-US" sz="1200" dirty="0">
                  <a:solidFill>
                    <a:schemeClr val="bg1"/>
                  </a:solidFill>
                </a:rPr>
                <a:t>y</a:t>
              </a:r>
              <a:r>
                <a:rPr lang="id-ID" sz="1200" dirty="0">
                  <a:solidFill>
                    <a:schemeClr val="bg1"/>
                  </a:solidFill>
                </a:rPr>
                <a:t>ang berada dalam suatu wilayah</a:t>
              </a:r>
              <a:r>
                <a:rPr lang="en-US" sz="1200" dirty="0">
                  <a:solidFill>
                    <a:schemeClr val="bg1"/>
                  </a:solidFill>
                </a:rPr>
                <a:t>,</a:t>
              </a:r>
              <a:r>
                <a:rPr lang="id-ID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y</a:t>
              </a:r>
              <a:r>
                <a:rPr lang="id-ID" sz="1200" dirty="0">
                  <a:solidFill>
                    <a:schemeClr val="bg1"/>
                  </a:solidFill>
                </a:rPr>
                <a:t>an</a:t>
              </a:r>
              <a:r>
                <a:rPr lang="en-US" sz="1200" dirty="0">
                  <a:solidFill>
                    <a:schemeClr val="bg1"/>
                  </a:solidFill>
                </a:rPr>
                <a:t>g </a:t>
              </a:r>
              <a:r>
                <a:rPr lang="en-US" sz="1200" dirty="0" err="1">
                  <a:solidFill>
                    <a:schemeClr val="bg1"/>
                  </a:solidFill>
                </a:rPr>
                <a:t>terikat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oleh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kesamaan</a:t>
              </a:r>
              <a:r>
                <a:rPr lang="id-ID" sz="1200" dirty="0">
                  <a:solidFill>
                    <a:schemeClr val="bg1"/>
                  </a:solidFill>
                </a:rPr>
                <a:t>-kesamaan budaya, agama, budaya,  keinginan, dan juga cita-cita.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NASIONAL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ed Rectangle 51">
            <a:extLst>
              <a:ext uri="{FF2B5EF4-FFF2-40B4-BE49-F238E27FC236}">
                <a16:creationId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1788286" y="1343831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1781039" y="2734933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8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491">
            <a:off x="55097" y="3960464"/>
            <a:ext cx="2123552" cy="106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8771">
            <a:off x="2051720" y="3955035"/>
            <a:ext cx="2286000" cy="10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  <p:sndAc>
          <p:stSnd>
            <p:snd r:embed="rId2" name="type.wav"/>
          </p:stSnd>
        </p:sndAc>
      </p:transition>
    </mc:Choice>
    <mc:Fallback xmlns="">
      <p:transition spd="slow">
        <p:cover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1044" y="195486"/>
            <a:ext cx="8820472" cy="576064"/>
          </a:xfrm>
        </p:spPr>
        <p:txBody>
          <a:bodyPr/>
          <a:lstStyle/>
          <a:p>
            <a:r>
              <a:rPr lang="id-ID" altLang="ko-KR" sz="2800" b="1" dirty="0"/>
              <a:t>IDENTITAS NASIONAL</a:t>
            </a:r>
            <a:endParaRPr lang="ko-KR" altLang="en-US" sz="2800" b="1" dirty="0"/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688" y="2371035"/>
            <a:ext cx="1842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9B6CC"/>
                </a:solidFill>
              </a:rPr>
              <a:t>IDENTITAS NASIONAL</a:t>
            </a:r>
            <a:r>
              <a:rPr lang="id-ID" sz="1200" b="1" dirty="0">
                <a:solidFill>
                  <a:srgbClr val="69B6CC"/>
                </a:solidFill>
              </a:rPr>
              <a:t> </a:t>
            </a:r>
            <a:r>
              <a:rPr lang="en-US" sz="1200" b="1" dirty="0">
                <a:solidFill>
                  <a:srgbClr val="69B6CC"/>
                </a:solidFill>
              </a:rPr>
              <a:t> INDONESIA</a:t>
            </a:r>
            <a:endParaRPr lang="en-GB" sz="1200" b="1" dirty="0">
              <a:solidFill>
                <a:srgbClr val="69B6CC"/>
              </a:solidFill>
            </a:endParaRPr>
          </a:p>
          <a:p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280" y="2371034"/>
            <a:ext cx="223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>
                <a:solidFill>
                  <a:srgbClr val="69B6CC"/>
                </a:solidFill>
              </a:rPr>
              <a:t>Lima unsur ataupun lima asas     dari jati diri bangsa Indonesia,     yaitu b</a:t>
            </a:r>
            <a:r>
              <a:rPr lang="en-US" sz="1000" b="1" dirty="0" err="1">
                <a:solidFill>
                  <a:srgbClr val="69B6CC"/>
                </a:solidFill>
              </a:rPr>
              <a:t>erketuhanan</a:t>
            </a:r>
            <a:r>
              <a:rPr lang="id-ID" sz="1000" b="1" dirty="0">
                <a:solidFill>
                  <a:srgbClr val="69B6CC"/>
                </a:solidFill>
              </a:rPr>
              <a:t>,                       b</a:t>
            </a:r>
            <a:r>
              <a:rPr lang="en-GB" sz="1000" b="1" dirty="0" err="1">
                <a:solidFill>
                  <a:srgbClr val="69B6CC"/>
                </a:solidFill>
              </a:rPr>
              <a:t>erkemanusiaan</a:t>
            </a:r>
            <a:r>
              <a:rPr lang="id-ID" sz="1000" b="1" dirty="0">
                <a:solidFill>
                  <a:srgbClr val="69B6CC"/>
                </a:solidFill>
              </a:rPr>
              <a:t>, memiliki            </a:t>
            </a:r>
            <a:r>
              <a:rPr lang="en-GB" sz="1000" b="1" dirty="0" err="1">
                <a:solidFill>
                  <a:srgbClr val="69B6CC"/>
                </a:solidFill>
              </a:rPr>
              <a:t>persatuan</a:t>
            </a:r>
            <a:r>
              <a:rPr lang="id-ID" sz="1000" b="1" dirty="0">
                <a:solidFill>
                  <a:srgbClr val="69B6CC"/>
                </a:solidFill>
              </a:rPr>
              <a:t>, berk</a:t>
            </a:r>
            <a:r>
              <a:rPr lang="en-GB" sz="1000" b="1" dirty="0" err="1">
                <a:solidFill>
                  <a:srgbClr val="69B6CC"/>
                </a:solidFill>
              </a:rPr>
              <a:t>erakyatan</a:t>
            </a:r>
            <a:r>
              <a:rPr lang="en-GB" sz="1000" b="1" dirty="0">
                <a:solidFill>
                  <a:srgbClr val="69B6CC"/>
                </a:solidFill>
              </a:rPr>
              <a:t>, </a:t>
            </a:r>
            <a:r>
              <a:rPr lang="id-ID" sz="1000" b="1" dirty="0">
                <a:solidFill>
                  <a:srgbClr val="69B6CC"/>
                </a:solidFill>
              </a:rPr>
              <a:t>dan     berkeadilan.</a:t>
            </a:r>
            <a:endParaRPr lang="en-GB" sz="1000" b="1" dirty="0">
              <a:solidFill>
                <a:srgbClr val="69B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149" y="2558407"/>
            <a:ext cx="215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PANCASILA MENJADI JATI DIRI DARISELURUH          MASYARAKAT INDONESIA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117151" y="238489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2220375" y="240208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8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530">
            <a:off x="141216" y="4062238"/>
            <a:ext cx="1650706" cy="8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319" y="4061173"/>
            <a:ext cx="1898135" cy="94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0" descr="https://andinnidyaw.files.wordpress.com/2015/05/peta-nusantar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58289">
            <a:off x="3642444" y="4021890"/>
            <a:ext cx="2369573" cy="100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" y="195486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  <p:sndAc>
          <p:stSnd>
            <p:snd r:embed="rId2" name="type.wav"/>
          </p:stSnd>
        </p:sndAc>
      </p:transition>
    </mc:Choice>
    <mc:Fallback xmlns="">
      <p:transition spd="slow">
        <p:pull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3812" y="155940"/>
            <a:ext cx="7956376" cy="576064"/>
          </a:xfrm>
        </p:spPr>
        <p:txBody>
          <a:bodyPr/>
          <a:lstStyle/>
          <a:p>
            <a:r>
              <a:rPr lang="id-ID" altLang="ko-KR" sz="2800" b="1" dirty="0"/>
              <a:t>Unsur Pembinaan dan Pembentukan</a:t>
            </a:r>
          </a:p>
          <a:p>
            <a:r>
              <a:rPr lang="id-ID" altLang="ko-KR" sz="2800" b="1" dirty="0"/>
              <a:t>Bangsa Indonesia</a:t>
            </a:r>
            <a:endParaRPr lang="ko-KR" alt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04243" y="2932000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7010" y="21962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05955" y="1581038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12255" y="3014794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4385022" y="230111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613967" y="1694587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84063" y="1917423"/>
            <a:ext cx="1728192" cy="1191580"/>
            <a:chOff x="3017859" y="4337228"/>
            <a:chExt cx="1870812" cy="909240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57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000" dirty="0">
                  <a:solidFill>
                    <a:schemeClr val="bg1"/>
                  </a:solidFill>
                  <a:cs typeface="Arial" pitchFamily="34" charset="0"/>
                </a:rPr>
                <a:t>Persamaan nasib pada zaman kerajaan besar seperti Sriwijaya dan juga persamaan nasib ketika dijajah kolonial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1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Nasib Sejarah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87825" y="1080449"/>
            <a:ext cx="2518130" cy="894390"/>
            <a:chOff x="3017859" y="4337228"/>
            <a:chExt cx="1888127" cy="376194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480402"/>
              <a:ext cx="1884130" cy="233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000" dirty="0">
                  <a:solidFill>
                    <a:schemeClr val="bg1"/>
                  </a:solidFill>
                  <a:cs typeface="Arial" pitchFamily="34" charset="0"/>
                </a:rPr>
                <a:t>Dominasi dari cara hidup suku bangsa Indonesia adalah bertani dan pelaut, dilihat dari pranata sosial.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1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Kebudayaan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96037" y="2852967"/>
            <a:ext cx="1728192" cy="1728988"/>
            <a:chOff x="3017859" y="4337228"/>
            <a:chExt cx="1870812" cy="1728988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Y</a:t>
              </a:r>
              <a:r>
                <a:rPr lang="id-ID" sz="1000" dirty="0">
                  <a:solidFill>
                    <a:schemeClr val="bg1"/>
                  </a:solidFill>
                </a:rPr>
                <a:t>an</a:t>
              </a:r>
              <a:r>
                <a:rPr lang="en-US" sz="1000" dirty="0">
                  <a:solidFill>
                    <a:schemeClr val="bg1"/>
                  </a:solidFill>
                </a:rPr>
                <a:t>g </a:t>
              </a:r>
              <a:r>
                <a:rPr lang="id-ID" sz="1000" dirty="0" err="1">
                  <a:solidFill>
                    <a:schemeClr val="bg1"/>
                  </a:solidFill>
                </a:rPr>
                <a:t>d</a:t>
              </a:r>
              <a:r>
                <a:rPr lang="en-US" sz="1000" dirty="0" err="1">
                  <a:solidFill>
                    <a:schemeClr val="bg1"/>
                  </a:solidFill>
                </a:rPr>
                <a:t>isebut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d</a:t>
              </a:r>
              <a:r>
                <a:rPr lang="en-US" sz="1000" dirty="0" err="1">
                  <a:solidFill>
                    <a:schemeClr val="bg1"/>
                  </a:solidFill>
                </a:rPr>
                <a:t>engan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n</a:t>
              </a:r>
              <a:r>
                <a:rPr lang="en-US" sz="1000" dirty="0" err="1">
                  <a:solidFill>
                    <a:schemeClr val="bg1"/>
                  </a:solidFill>
                </a:rPr>
                <a:t>ama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k</a:t>
              </a:r>
              <a:r>
                <a:rPr lang="en-US" sz="1000" dirty="0">
                  <a:solidFill>
                    <a:schemeClr val="bg1"/>
                  </a:solidFill>
                </a:rPr>
                <a:t>has </a:t>
              </a:r>
              <a:r>
                <a:rPr lang="id-ID" sz="1000" dirty="0">
                  <a:solidFill>
                    <a:schemeClr val="bg1"/>
                  </a:solidFill>
                </a:rPr>
                <a:t>Tanah Air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Nusantara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Yakni</a:t>
              </a:r>
              <a:r>
                <a:rPr lang="en-US" sz="1000" dirty="0">
                  <a:solidFill>
                    <a:schemeClr val="bg1"/>
                  </a:solidFill>
                </a:rPr>
                <a:t> Tanah </a:t>
              </a:r>
              <a:r>
                <a:rPr lang="en-US" sz="1000" dirty="0" err="1">
                  <a:solidFill>
                    <a:schemeClr val="bg1"/>
                  </a:solidFill>
                </a:rPr>
                <a:t>Tumpah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 </a:t>
              </a:r>
              <a:r>
                <a:rPr lang="en-US" sz="1000" dirty="0" err="1">
                  <a:solidFill>
                    <a:schemeClr val="bg1"/>
                  </a:solidFill>
                </a:rPr>
                <a:t>Darah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Seluruh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Bangsa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yan</a:t>
              </a:r>
              <a:r>
                <a:rPr lang="en-US" sz="1000" dirty="0">
                  <a:solidFill>
                    <a:schemeClr val="bg1"/>
                  </a:solidFill>
                </a:rPr>
                <a:t>g </a:t>
              </a:r>
              <a:r>
                <a:rPr lang="id-ID" sz="1000" dirty="0">
                  <a:solidFill>
                    <a:schemeClr val="bg1"/>
                  </a:solidFill>
                </a:rPr>
                <a:t>m</a:t>
              </a:r>
              <a:r>
                <a:rPr lang="en-US" sz="1000" dirty="0" err="1">
                  <a:solidFill>
                    <a:schemeClr val="bg1"/>
                  </a:solidFill>
                </a:rPr>
                <a:t>erupakan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s</a:t>
              </a:r>
              <a:r>
                <a:rPr lang="en-US" sz="1000" dirty="0" err="1">
                  <a:solidFill>
                    <a:schemeClr val="bg1"/>
                  </a:solidFill>
                </a:rPr>
                <a:t>atu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  k</a:t>
              </a:r>
              <a:r>
                <a:rPr lang="en-US" sz="1000" dirty="0" err="1">
                  <a:solidFill>
                    <a:schemeClr val="bg1"/>
                  </a:solidFill>
                </a:rPr>
                <a:t>esatuan</a:t>
              </a:r>
              <a:r>
                <a:rPr lang="en-US" sz="1000" dirty="0">
                  <a:solidFill>
                    <a:schemeClr val="bg1"/>
                  </a:solidFill>
                </a:rPr>
                <a:t> Wilayah </a:t>
              </a:r>
              <a:r>
                <a:rPr lang="en-US" sz="1000" dirty="0" err="1">
                  <a:solidFill>
                    <a:schemeClr val="bg1"/>
                  </a:solidFill>
                </a:rPr>
                <a:t>Laut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yan</a:t>
              </a:r>
              <a:r>
                <a:rPr lang="en-US" sz="1000" dirty="0">
                  <a:solidFill>
                    <a:schemeClr val="bg1"/>
                  </a:solidFill>
                </a:rPr>
                <a:t>g </a:t>
              </a:r>
              <a:r>
                <a:rPr lang="id-ID" sz="1000" dirty="0">
                  <a:solidFill>
                    <a:schemeClr val="bg1"/>
                  </a:solidFill>
                </a:rPr>
                <a:t>d</a:t>
              </a:r>
              <a:r>
                <a:rPr lang="en-US" sz="1000" dirty="0" err="1">
                  <a:solidFill>
                    <a:schemeClr val="bg1"/>
                  </a:solidFill>
                </a:rPr>
                <a:t>idalamnya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          t</a:t>
              </a:r>
              <a:r>
                <a:rPr lang="en-US" sz="1000" dirty="0" err="1">
                  <a:solidFill>
                    <a:schemeClr val="bg1"/>
                  </a:solidFill>
                </a:rPr>
                <a:t>erhimpun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p</a:t>
              </a:r>
              <a:r>
                <a:rPr lang="en-US" sz="1000" dirty="0" err="1">
                  <a:solidFill>
                    <a:schemeClr val="bg1"/>
                  </a:solidFill>
                </a:rPr>
                <a:t>uluhan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r</a:t>
              </a:r>
              <a:r>
                <a:rPr lang="en-US" sz="1000" dirty="0" err="1">
                  <a:solidFill>
                    <a:schemeClr val="bg1"/>
                  </a:solidFill>
                </a:rPr>
                <a:t>ibu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p</a:t>
              </a:r>
              <a:r>
                <a:rPr lang="en-US" sz="1000" dirty="0" err="1">
                  <a:solidFill>
                    <a:schemeClr val="bg1"/>
                  </a:solidFill>
                </a:rPr>
                <a:t>ulau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Tempat Tinggal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6" y="1686622"/>
            <a:ext cx="1888333" cy="1223660"/>
            <a:chOff x="3017859" y="4337228"/>
            <a:chExt cx="1870812" cy="850936"/>
          </a:xfrm>
        </p:grpSpPr>
        <p:sp>
          <p:nvSpPr>
            <p:cNvPr id="32" name="TextBox 31"/>
            <p:cNvSpPr txBox="1"/>
            <p:nvPr/>
          </p:nvSpPr>
          <p:spPr>
            <a:xfrm>
              <a:off x="3021855" y="4588884"/>
              <a:ext cx="1866815" cy="599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B</a:t>
              </a:r>
              <a:r>
                <a:rPr lang="id-ID" sz="1000" dirty="0">
                  <a:solidFill>
                    <a:schemeClr val="bg1"/>
                  </a:solidFill>
                </a:rPr>
                <a:t>angsa Indonesia berasal     dari ras Malayan Mongoloid,  dari rumpun Melayu yang      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d</a:t>
              </a:r>
              <a:r>
                <a:rPr lang="en-US" sz="1000" dirty="0" err="1">
                  <a:solidFill>
                    <a:schemeClr val="bg1"/>
                  </a:solidFill>
                </a:rPr>
                <a:t>iperkaya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v</a:t>
              </a:r>
              <a:r>
                <a:rPr lang="en-US" sz="1000" dirty="0" err="1">
                  <a:solidFill>
                    <a:schemeClr val="bg1"/>
                  </a:solidFill>
                </a:rPr>
                <a:t>ariasi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                    p</a:t>
              </a:r>
              <a:r>
                <a:rPr lang="en-US" sz="1000" dirty="0" err="1">
                  <a:solidFill>
                    <a:schemeClr val="bg1"/>
                  </a:solidFill>
                </a:rPr>
                <a:t>ercampuran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>
                  <a:solidFill>
                    <a:schemeClr val="bg1"/>
                  </a:solidFill>
                </a:rPr>
                <a:t>d</a:t>
              </a:r>
              <a:r>
                <a:rPr lang="en-US" sz="1000" dirty="0" err="1">
                  <a:solidFill>
                    <a:schemeClr val="bg1"/>
                  </a:solidFill>
                </a:rPr>
                <a:t>arah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a</a:t>
              </a:r>
              <a:r>
                <a:rPr lang="en-US" sz="1000" dirty="0" err="1">
                  <a:solidFill>
                    <a:schemeClr val="bg1"/>
                  </a:solidFill>
                </a:rPr>
                <a:t>ntar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id-ID" sz="1000" dirty="0" err="1">
                  <a:solidFill>
                    <a:schemeClr val="bg1"/>
                  </a:solidFill>
                </a:rPr>
                <a:t>r</a:t>
              </a:r>
              <a:r>
                <a:rPr lang="en-US" sz="1000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1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Asal Usul Bangsa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70546" y="1080451"/>
            <a:ext cx="41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7273" y="1785110"/>
            <a:ext cx="40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7A7BD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7984" y="236003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00644" y="3688948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708656" y="379696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804241" y="3064152"/>
            <a:ext cx="61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7A7BD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1480" y="3843731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7A7BD"/>
                </a:solidFill>
                <a:cs typeface="Arial" pitchFamily="34" charset="0"/>
              </a:rPr>
              <a:t>5</a:t>
            </a:r>
            <a:endParaRPr lang="ko-KR" altLang="en-US" sz="1600" b="1" dirty="0">
              <a:solidFill>
                <a:srgbClr val="57A7BD"/>
              </a:solidFill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82572" y="3778015"/>
            <a:ext cx="2218592" cy="724068"/>
            <a:chOff x="3017859" y="4337228"/>
            <a:chExt cx="1875615" cy="934255"/>
          </a:xfrm>
        </p:grpSpPr>
        <p:sp>
          <p:nvSpPr>
            <p:cNvPr id="46" name="TextBox 45"/>
            <p:cNvSpPr txBox="1"/>
            <p:nvPr/>
          </p:nvSpPr>
          <p:spPr>
            <a:xfrm>
              <a:off x="3026659" y="4556667"/>
              <a:ext cx="1866815" cy="714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M</a:t>
              </a:r>
              <a:r>
                <a:rPr lang="id-ID" sz="1000" dirty="0">
                  <a:solidFill>
                    <a:schemeClr val="bg1"/>
                  </a:solidFill>
                </a:rPr>
                <a:t>otovasi, visi, dan misi yang mengingikan bangsa yang merdeka, </a:t>
              </a:r>
            </a:p>
            <a:p>
              <a:r>
                <a:rPr lang="id-ID" sz="1000" dirty="0">
                  <a:solidFill>
                    <a:schemeClr val="bg1"/>
                  </a:solidFill>
                </a:rPr>
                <a:t>berdaulat</a:t>
              </a:r>
              <a:endParaRPr lang="en-US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37228"/>
              <a:ext cx="1870812" cy="35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Cita-cita Hidup Bersama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9" name="Picture 2" descr="http://3.bp.blogspot.com/-GXZg8UvMJaI/VGxSbuT5OhI/AAAAAAAABhQ/4HmfmbjnKDA/s1600/suku-papua-irian-j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7136">
            <a:off x="7589928" y="3055406"/>
            <a:ext cx="1504605" cy="93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918">
            <a:off x="7207563" y="3926935"/>
            <a:ext cx="1890414" cy="109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2289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5736" y="237610"/>
            <a:ext cx="5760640" cy="461932"/>
          </a:xfrm>
        </p:spPr>
        <p:txBody>
          <a:bodyPr/>
          <a:lstStyle/>
          <a:p>
            <a:r>
              <a:rPr lang="id-ID" altLang="ko-KR" sz="2800" dirty="0"/>
              <a:t>UNSUR-UNSUR IDENTITAS NASIONAL</a:t>
            </a:r>
            <a:endParaRPr lang="ko-KR" alt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0" y="3579862"/>
            <a:ext cx="2009810" cy="1312783"/>
            <a:chOff x="1062657" y="3986014"/>
            <a:chExt cx="1728193" cy="1312783"/>
          </a:xfrm>
        </p:grpSpPr>
        <p:sp>
          <p:nvSpPr>
            <p:cNvPr id="6" name="TextBox 5"/>
            <p:cNvSpPr txBox="1"/>
            <p:nvPr/>
          </p:nvSpPr>
          <p:spPr>
            <a:xfrm>
              <a:off x="1062657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i="1" dirty="0">
                  <a:solidFill>
                    <a:schemeClr val="bg1"/>
                  </a:solidFill>
                  <a:cs typeface="Arial" pitchFamily="34" charset="0"/>
                </a:rPr>
                <a:t>Local</a:t>
              </a:r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id-ID" altLang="ko-KR" sz="1200" b="1" i="1" dirty="0">
                  <a:solidFill>
                    <a:schemeClr val="bg1"/>
                  </a:solidFill>
                  <a:cs typeface="Arial" pitchFamily="34" charset="0"/>
                </a:rPr>
                <a:t>Political Unity</a:t>
              </a:r>
              <a:endParaRPr lang="ko-KR" altLang="en-US" sz="12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bg1"/>
                  </a:solidFill>
                </a:rPr>
                <a:t>Kesatuan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sosial</a:t>
              </a:r>
              <a:r>
                <a:rPr lang="en-US" sz="1050" dirty="0">
                  <a:solidFill>
                    <a:schemeClr val="bg1"/>
                  </a:solidFill>
                </a:rPr>
                <a:t> yang </a:t>
              </a:r>
              <a:r>
                <a:rPr lang="en-US" sz="1050" dirty="0" err="1">
                  <a:solidFill>
                    <a:schemeClr val="bg1"/>
                  </a:solidFill>
                </a:rPr>
                <a:t>dapat</a:t>
              </a:r>
              <a:r>
                <a:rPr lang="en-US" sz="1050" dirty="0">
                  <a:solidFill>
                    <a:schemeClr val="bg1"/>
                  </a:solidFill>
                </a:rPr>
                <a:t>   </a:t>
              </a:r>
              <a:r>
                <a:rPr lang="en-US" sz="1050" dirty="0" err="1">
                  <a:solidFill>
                    <a:schemeClr val="bg1"/>
                  </a:solidFill>
                </a:rPr>
                <a:t>dibedakan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dari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kesatuan</a:t>
              </a:r>
              <a:r>
                <a:rPr lang="en-US" sz="1050" dirty="0">
                  <a:solidFill>
                    <a:schemeClr val="bg1"/>
                  </a:solidFill>
                </a:rPr>
                <a:t>         </a:t>
              </a:r>
              <a:r>
                <a:rPr lang="en-US" sz="1050" dirty="0" err="1">
                  <a:solidFill>
                    <a:schemeClr val="bg1"/>
                  </a:solidFill>
                </a:rPr>
                <a:t>sosial</a:t>
              </a:r>
              <a:r>
                <a:rPr lang="en-US" sz="1050" dirty="0">
                  <a:solidFill>
                    <a:schemeClr val="bg1"/>
                  </a:solidFill>
                </a:rPr>
                <a:t>  lain </a:t>
              </a:r>
              <a:r>
                <a:rPr lang="en-US" sz="1050" dirty="0" err="1">
                  <a:solidFill>
                    <a:schemeClr val="bg1"/>
                  </a:solidFill>
                </a:rPr>
                <a:t>berdasarkan</a:t>
              </a:r>
              <a:r>
                <a:rPr lang="en-US" sz="1050" dirty="0">
                  <a:solidFill>
                    <a:schemeClr val="bg1"/>
                  </a:solidFill>
                </a:rPr>
                <a:t>          </a:t>
              </a:r>
              <a:r>
                <a:rPr lang="en-US" sz="1050" dirty="0" err="1">
                  <a:solidFill>
                    <a:schemeClr val="bg1"/>
                  </a:solidFill>
                </a:rPr>
                <a:t>kesadaran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akan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identitas</a:t>
              </a:r>
              <a:r>
                <a:rPr lang="en-US" sz="1050" dirty="0">
                  <a:solidFill>
                    <a:schemeClr val="bg1"/>
                  </a:solidFill>
                </a:rPr>
                <a:t>        </a:t>
              </a:r>
              <a:r>
                <a:rPr lang="en-US" sz="1050" dirty="0" err="1">
                  <a:solidFill>
                    <a:schemeClr val="bg1"/>
                  </a:solidFill>
                </a:rPr>
                <a:t>perbedaan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kebudayaan</a:t>
              </a:r>
              <a:r>
                <a:rPr lang="en-US" sz="1050" dirty="0">
                  <a:solidFill>
                    <a:schemeClr val="bg1"/>
                  </a:solidFill>
                </a:rPr>
                <a:t>,         </a:t>
              </a:r>
              <a:r>
                <a:rPr lang="en-US" sz="1050" dirty="0" err="1">
                  <a:solidFill>
                    <a:schemeClr val="bg1"/>
                  </a:solidFill>
                </a:rPr>
                <a:t>khususnya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bahasa</a:t>
              </a:r>
              <a:r>
                <a:rPr lang="en-US" sz="105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7914" y="3579862"/>
            <a:ext cx="2009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dirty="0">
                <a:solidFill>
                  <a:schemeClr val="bg1"/>
                </a:solidFill>
              </a:rPr>
              <a:t>Indonesia bukan negara Agama tetapi negara yang Beragama,  dimana ada enam agama yang diakui di Indonesia, marsayakatnya satu dengan yang lain         saling menghargai dan  toleransi dalam umat beragama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6277" y="3579862"/>
            <a:ext cx="2009809" cy="804952"/>
            <a:chOff x="1062658" y="3986014"/>
            <a:chExt cx="1728192" cy="804952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Daerah AtauSuku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I</a:t>
              </a:r>
              <a:r>
                <a:rPr lang="id-ID" sz="1000" dirty="0">
                  <a:solidFill>
                    <a:schemeClr val="bg1"/>
                  </a:solidFill>
                  <a:latin typeface="Calibri" pitchFamily="34" charset="0"/>
                </a:rPr>
                <a:t>ndonesia  menjadi negara dengan banyak suku, kurang lebih ada 300 suku yang ada di Indonesia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297841" cy="1266617"/>
            <a:chOff x="1062658" y="3986014"/>
            <a:chExt cx="1728192" cy="1266617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Bahasa Daerah atau Lokal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</a:rPr>
                <a:t>Menjadi suatu lambang  atas unsur   bunyi dari setiap individu yang satu   dengan yang lainnya untuk                berkomunikasi sehingga terlaksana  proses interaksi, pikiran dan juga       perasaan yang baik 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-29680" y="1611100"/>
            <a:ext cx="8545108" cy="2095162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83568" y="176171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378709" y="150710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3760351" y="1372127"/>
            <a:ext cx="1171689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5228992" y="1356763"/>
            <a:ext cx="114320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2118238"/>
            <a:ext cx="12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69B6CC"/>
                </a:solidFill>
                <a:cs typeface="Arial" pitchFamily="34" charset="0"/>
              </a:rPr>
              <a:t>SUKU BANGSA</a:t>
            </a:r>
            <a:endParaRPr lang="ko-KR" altLang="en-US" sz="14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5210" y="1893220"/>
            <a:ext cx="103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69B6CC"/>
                </a:solidFill>
                <a:cs typeface="Arial" pitchFamily="34" charset="0"/>
              </a:rPr>
              <a:t>AGAMA</a:t>
            </a:r>
            <a:endParaRPr lang="ko-KR" altLang="en-US" sz="14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343" y="1668238"/>
            <a:ext cx="124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>
                <a:solidFill>
                  <a:srgbClr val="69B6CC"/>
                </a:solidFill>
                <a:cs typeface="Arial" pitchFamily="34" charset="0"/>
              </a:rPr>
              <a:t> KEBUDAYAAN</a:t>
            </a:r>
            <a:endParaRPr lang="ko-KR" altLang="en-US" sz="1100" b="1" dirty="0">
              <a:solidFill>
                <a:srgbClr val="69B6CC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3903" y="1562515"/>
            <a:ext cx="124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100" b="1" dirty="0">
                <a:solidFill>
                  <a:srgbClr val="69B6CC"/>
                </a:solidFill>
                <a:cs typeface="Arial" pitchFamily="34" charset="0"/>
              </a:rPr>
              <a:t>BAHASA</a:t>
            </a:r>
            <a:endParaRPr lang="ko-KR" altLang="en-US" sz="1100" b="1" dirty="0">
              <a:solidFill>
                <a:srgbClr val="69B6CC"/>
              </a:solidFill>
              <a:cs typeface="Arial" pitchFamily="34" charset="0"/>
            </a:endParaRPr>
          </a:p>
        </p:txBody>
      </p:sp>
      <p:pic>
        <p:nvPicPr>
          <p:cNvPr id="33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8771">
            <a:off x="1014407" y="948881"/>
            <a:ext cx="1549155" cy="72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https://4.bp.blogspot.com/-vBSEoLLlCDw/V0cRFPoK_QI/AAAAAAAAE00/grbRNXwpACcQw9rH_bUicrY931NbBSYhgCLcB/s1600/BAHA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918">
            <a:off x="7728343" y="2672768"/>
            <a:ext cx="1382012" cy="80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23478"/>
            <a:ext cx="5688632" cy="576064"/>
          </a:xfrm>
        </p:spPr>
        <p:txBody>
          <a:bodyPr/>
          <a:lstStyle/>
          <a:p>
            <a:pPr algn="ctr"/>
            <a:r>
              <a:rPr lang="id-ID" altLang="ko-KR" sz="2800" b="1" dirty="0"/>
              <a:t>INTEGRASI NASIONAL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31640" y="771550"/>
            <a:ext cx="6868944" cy="432048"/>
          </a:xfrm>
        </p:spPr>
        <p:txBody>
          <a:bodyPr/>
          <a:lstStyle/>
          <a:p>
            <a:pPr lvl="0" algn="ctr"/>
            <a:r>
              <a:rPr lang="id-ID" altLang="ko-KR" dirty="0"/>
              <a:t>Proses penggabungan/penyatuan dari beberapa kelompok sosial budaya kedalam kesatuan wilayah sehingga, terbentuklah suatu identitas</a:t>
            </a:r>
            <a:endParaRPr lang="en-US" altLang="ko-KR" dirty="0"/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562918"/>
            <a:ext cx="210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d-ID" sz="1200" dirty="0">
                <a:solidFill>
                  <a:schemeClr val="bg1"/>
                </a:solidFill>
              </a:rPr>
              <a:t>Negara Republik Indonesia </a:t>
            </a:r>
          </a:p>
          <a:p>
            <a:pPr marL="342900" indent="-342900" algn="ctr"/>
            <a:r>
              <a:rPr lang="id-ID" sz="1200" dirty="0">
                <a:solidFill>
                  <a:schemeClr val="bg1"/>
                </a:solidFill>
              </a:rPr>
              <a:t>lahir, dijiwai, dibangun dan   juga didirikan dari        semngat </a:t>
            </a:r>
            <a:r>
              <a:rPr lang="id-ID" sz="1200">
                <a:solidFill>
                  <a:schemeClr val="bg1"/>
                </a:solidFill>
              </a:rPr>
              <a:t>kebersamaan oleh </a:t>
            </a:r>
            <a:r>
              <a:rPr lang="id-ID" sz="1200" dirty="0">
                <a:solidFill>
                  <a:schemeClr val="bg1"/>
                </a:solidFill>
              </a:rPr>
              <a:t>para pejuang dari berbagai wilayah.</a:t>
            </a:r>
            <a:r>
              <a:rPr lang="en-US" sz="1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2256" y="2562918"/>
            <a:ext cx="2254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bg1"/>
                </a:solidFill>
              </a:rPr>
              <a:t>	</a:t>
            </a:r>
            <a:r>
              <a:rPr lang="id-ID" sz="1050" dirty="0">
                <a:solidFill>
                  <a:schemeClr val="bg1"/>
                </a:solidFill>
              </a:rPr>
              <a:t>Memiliki keterkaitan antara  yang satu dengan yang lain, antar masyarakat harus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id-ID" sz="1050" dirty="0">
                <a:solidFill>
                  <a:schemeClr val="bg1"/>
                </a:solidFill>
              </a:rPr>
              <a:t>ada kesatuan yang utuh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1460" y="2562918"/>
            <a:ext cx="225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00" dirty="0">
                <a:solidFill>
                  <a:schemeClr val="bg1"/>
                </a:solidFill>
              </a:rPr>
              <a:t>	</a:t>
            </a:r>
            <a:r>
              <a:rPr lang="id-ID" sz="1000" dirty="0">
                <a:solidFill>
                  <a:schemeClr val="bg1"/>
                </a:solidFill>
              </a:rPr>
              <a:t>Indonesia merupakan negara yang masyarakatnya dilandasi semangat kebersamaan dan  kekeluagaan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9000" y="4587974"/>
            <a:ext cx="683444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02566" y="4612206"/>
            <a:ext cx="622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accent1"/>
                </a:solidFill>
                <a:cs typeface="Arial" pitchFamily="34" charset="0"/>
              </a:rPr>
              <a:t>PAHAM INTEGRALISTIK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72389" y="1712472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1594" y="1723623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90798" y="1723623"/>
            <a:ext cx="59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5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491">
            <a:off x="48999" y="2944870"/>
            <a:ext cx="1888512" cy="9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 descr="http://pusatdominoqq.com/wp-content/uploads/2016/03/waya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6097">
            <a:off x="141216" y="4062238"/>
            <a:ext cx="1650706" cy="86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123478"/>
            <a:ext cx="6120680" cy="576064"/>
          </a:xfrm>
        </p:spPr>
        <p:txBody>
          <a:bodyPr/>
          <a:lstStyle/>
          <a:p>
            <a:r>
              <a:rPr lang="id-ID" altLang="ko-KR" sz="2800" b="1" dirty="0"/>
              <a:t>Teori Paham Integralistik</a:t>
            </a:r>
            <a:endParaRPr lang="ko-KR" altLang="en-US" sz="2800" b="1" dirty="0"/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134761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id-ID" sz="1200" dirty="0">
                <a:solidFill>
                  <a:schemeClr val="bg1"/>
                </a:solidFill>
              </a:rPr>
              <a:t>egara terdiri dari individu-individu,     kelompok,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masyarakat dan penguasa yang  berperan/ berkontribusi terhadap  negara, untuk mencapai </a:t>
            </a:r>
            <a:r>
              <a:rPr lang="en-US" sz="1200" dirty="0" err="1">
                <a:solidFill>
                  <a:schemeClr val="bg1"/>
                </a:solidFill>
              </a:rPr>
              <a:t>tujuan</a:t>
            </a:r>
            <a:r>
              <a:rPr lang="id-ID" sz="1200" dirty="0">
                <a:solidFill>
                  <a:schemeClr val="bg1"/>
                </a:solidFill>
              </a:rPr>
              <a:t>          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bersama  yakni kemakmuran hidup              masyarakat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80112" y="987573"/>
            <a:ext cx="2592289" cy="2783070"/>
            <a:chOff x="2227883" y="1330362"/>
            <a:chExt cx="2835933" cy="2127386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16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Menurut Supomo, negara yang       dijiwai semangat kekeluargaan dan kebersamaan termasuk aliran        pikiran integralistik, menyatakan     definidi negara sebagai berikut:      “</a:t>
              </a:r>
              <a:r>
                <a:rPr lang="id-ID" sz="1200" i="1" dirty="0">
                  <a:solidFill>
                    <a:schemeClr val="bg1"/>
                  </a:solidFill>
                </a:rPr>
                <a:t>Negara ialah suatu masyarakat        yang integral menjamin                  kepentingan seluruh rakyat            sebagai  persatuan  untuk              mengatasi  kepentingan golongan  atau seseorang.”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678379" cy="3800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Teori ini dianut oleh Indonesia 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id-ID" sz="1200" b="1" dirty="0">
                  <a:solidFill>
                    <a:schemeClr val="bg1"/>
                  </a:solidFill>
                </a:rPr>
                <a:t>dengan pemikirnya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 Prof. Soepomo, </a:t>
              </a:r>
              <a:r>
                <a:rPr lang="en-US" sz="1200" b="1" dirty="0" err="1">
                  <a:solidFill>
                    <a:schemeClr val="bg1"/>
                  </a:solidFill>
                </a:rPr>
                <a:t>dan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id-ID" sz="1200" b="1" dirty="0">
                  <a:solidFill>
                    <a:schemeClr val="bg1"/>
                  </a:solidFill>
                </a:rPr>
                <a:t>Moh.Hatta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Picture 4" descr="http://wisataindo.net/wp-content/uploads/2017/03/bud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1807">
            <a:off x="163210" y="3561939"/>
            <a:ext cx="2501937" cy="117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http://www.ahlulbaitindonesia.or.id/berita/wp-content/uploads/2014/09/9999bersatu1-66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5491">
            <a:off x="2274449" y="4138826"/>
            <a:ext cx="1888512" cy="9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http://4.bp.blogspot.com/_2pjBh_8luG8/TKdcykuu2wI/AAAAAAAAAf4/e1gjSaKsQ3Q/s1600/naskah-asli-indonesiar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9405">
            <a:off x="4199748" y="3719122"/>
            <a:ext cx="1714848" cy="128512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05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562</Words>
  <Application>Microsoft Office PowerPoint</Application>
  <PresentationFormat>On-screen Show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Nurjoko Nurjoko</cp:lastModifiedBy>
  <cp:revision>144</cp:revision>
  <dcterms:created xsi:type="dcterms:W3CDTF">2016-12-05T23:26:54Z</dcterms:created>
  <dcterms:modified xsi:type="dcterms:W3CDTF">2025-10-03T23:33:27Z</dcterms:modified>
</cp:coreProperties>
</file>