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99" r:id="rId3"/>
    <p:sldId id="304" r:id="rId4"/>
    <p:sldId id="305" r:id="rId5"/>
    <p:sldId id="288" r:id="rId6"/>
    <p:sldId id="303" r:id="rId7"/>
    <p:sldId id="301" r:id="rId8"/>
    <p:sldId id="306" r:id="rId9"/>
    <p:sldId id="307" r:id="rId10"/>
    <p:sldId id="309" r:id="rId11"/>
    <p:sldId id="310" r:id="rId12"/>
    <p:sldId id="311" r:id="rId13"/>
    <p:sldId id="312" r:id="rId14"/>
    <p:sldId id="313" r:id="rId15"/>
    <p:sldId id="314" r:id="rId16"/>
    <p:sldId id="315" r:id="rId17"/>
    <p:sldId id="316" r:id="rId18"/>
    <p:sldId id="302" r:id="rId19"/>
    <p:sldId id="300" r:id="rId20"/>
  </p:sldIdLst>
  <p:sldSz cx="9144000" cy="6858000" type="screen4x3"/>
  <p:notesSz cx="7045325" cy="9345613"/>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68" d="100"/>
          <a:sy n="68" d="100"/>
        </p:scale>
        <p:origin x="14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148571"/>
            <a:ext cx="7632848"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lang="en-ID" sz="1800" b="0" i="0" kern="1200" dirty="0">
                <a:solidFill>
                  <a:schemeClr val="tx1"/>
                </a:solidFill>
                <a:effectLst/>
                <a:latin typeface="+mn-lt"/>
                <a:ea typeface="+mn-ea"/>
                <a:cs typeface="+mn-cs"/>
              </a:rPr>
              <a:t>HKB24401- </a:t>
            </a:r>
            <a:r>
              <a:rPr lang="en-ID" sz="1800" b="0" i="0" kern="1200" dirty="0" err="1">
                <a:solidFill>
                  <a:schemeClr val="tx1"/>
                </a:solidFill>
                <a:effectLst/>
                <a:latin typeface="+mn-lt"/>
                <a:ea typeface="+mn-ea"/>
                <a:cs typeface="+mn-cs"/>
              </a:rPr>
              <a:t>Pengantar</a:t>
            </a:r>
            <a:r>
              <a:rPr lang="en-ID" sz="1800" b="0" i="0" kern="1200" dirty="0">
                <a:solidFill>
                  <a:schemeClr val="tx1"/>
                </a:solidFill>
                <a:effectLst/>
                <a:latin typeface="+mn-lt"/>
                <a:ea typeface="+mn-ea"/>
                <a:cs typeface="+mn-cs"/>
              </a:rPr>
              <a:t> </a:t>
            </a:r>
            <a:r>
              <a:rPr lang="en-ID" sz="1800" b="0" i="0" kern="1200" dirty="0" err="1">
                <a:solidFill>
                  <a:schemeClr val="tx1"/>
                </a:solidFill>
                <a:effectLst/>
                <a:latin typeface="+mn-lt"/>
                <a:ea typeface="+mn-ea"/>
                <a:cs typeface="+mn-cs"/>
              </a:rPr>
              <a:t>Ilmu</a:t>
            </a:r>
            <a:r>
              <a:rPr lang="en-ID" sz="1800" b="0" i="0" kern="1200" dirty="0">
                <a:solidFill>
                  <a:schemeClr val="tx1"/>
                </a:solidFill>
                <a:effectLst/>
                <a:latin typeface="+mn-lt"/>
                <a:ea typeface="+mn-ea"/>
                <a:cs typeface="+mn-cs"/>
              </a:rPr>
              <a:t> </a:t>
            </a:r>
            <a:r>
              <a:rPr lang="en-ID" sz="1800" b="0" i="0" kern="1200" dirty="0" err="1">
                <a:solidFill>
                  <a:schemeClr val="tx1"/>
                </a:solidFill>
                <a:effectLst/>
                <a:latin typeface="+mn-lt"/>
                <a:ea typeface="+mn-ea"/>
                <a:cs typeface="+mn-cs"/>
              </a:rPr>
              <a:t>Hukum</a:t>
            </a:r>
            <a:r>
              <a:rPr lang="en-ID" sz="1800" b="0" i="0" kern="1200" dirty="0">
                <a:solidFill>
                  <a:schemeClr val="tx1"/>
                </a:solidFill>
                <a:effectLst/>
                <a:latin typeface="+mn-lt"/>
                <a:ea typeface="+mn-ea"/>
                <a:cs typeface="+mn-cs"/>
              </a:rPr>
              <a:t>-  </a:t>
            </a:r>
            <a:r>
              <a:rPr lang="en-ID" sz="1800" b="0" i="0" kern="1200" dirty="0" err="1">
                <a:solidFill>
                  <a:schemeClr val="tx1"/>
                </a:solidFill>
                <a:effectLst/>
                <a:latin typeface="+mn-lt"/>
                <a:ea typeface="+mn-ea"/>
                <a:cs typeface="+mn-cs"/>
              </a:rPr>
              <a:t>Ruang</a:t>
            </a:r>
            <a:r>
              <a:rPr lang="en-ID" sz="1800" b="0" i="0" kern="1200" dirty="0">
                <a:solidFill>
                  <a:schemeClr val="tx1"/>
                </a:solidFill>
                <a:effectLst/>
                <a:latin typeface="+mn-lt"/>
                <a:ea typeface="+mn-ea"/>
                <a:cs typeface="+mn-cs"/>
              </a:rPr>
              <a:t> </a:t>
            </a:r>
            <a:r>
              <a:rPr lang="en-ID" sz="1800" b="0" i="0" kern="1200" dirty="0" err="1">
                <a:solidFill>
                  <a:schemeClr val="tx1"/>
                </a:solidFill>
                <a:effectLst/>
                <a:latin typeface="+mn-lt"/>
                <a:ea typeface="+mn-ea"/>
                <a:cs typeface="+mn-cs"/>
              </a:rPr>
              <a:t>lingkup</a:t>
            </a:r>
            <a:r>
              <a:rPr lang="en-ID" sz="1800" b="0" i="0" kern="1200" dirty="0">
                <a:solidFill>
                  <a:schemeClr val="tx1"/>
                </a:solidFill>
                <a:effectLst/>
                <a:latin typeface="+mn-lt"/>
                <a:ea typeface="+mn-ea"/>
                <a:cs typeface="+mn-cs"/>
              </a:rPr>
              <a:t> </a:t>
            </a:r>
            <a:r>
              <a:rPr lang="en-ID" sz="1800" b="0" i="0" kern="1200" dirty="0" err="1">
                <a:solidFill>
                  <a:schemeClr val="tx1"/>
                </a:solidFill>
                <a:effectLst/>
                <a:latin typeface="+mn-lt"/>
                <a:ea typeface="+mn-ea"/>
                <a:cs typeface="+mn-cs"/>
              </a:rPr>
              <a:t>ilmu</a:t>
            </a:r>
            <a:r>
              <a:rPr lang="en-ID" sz="1800" b="0" i="0" kern="1200" dirty="0">
                <a:solidFill>
                  <a:schemeClr val="tx1"/>
                </a:solidFill>
                <a:effectLst/>
                <a:latin typeface="+mn-lt"/>
                <a:ea typeface="+mn-ea"/>
                <a:cs typeface="+mn-cs"/>
              </a:rPr>
              <a:t> </a:t>
            </a:r>
            <a:r>
              <a:rPr lang="en-ID" sz="1800" b="0" i="0" kern="1200" dirty="0" err="1">
                <a:solidFill>
                  <a:schemeClr val="tx1"/>
                </a:solidFill>
                <a:effectLst/>
                <a:latin typeface="+mn-lt"/>
                <a:ea typeface="+mn-ea"/>
                <a:cs typeface="+mn-cs"/>
              </a:rPr>
              <a:t>hukum</a:t>
            </a:r>
            <a:endParaRPr lang="en-ID" sz="1800" b="0" i="0" kern="1200" dirty="0">
              <a:solidFill>
                <a:schemeClr val="tx1"/>
              </a:solidFill>
              <a:effectLst/>
              <a:latin typeface="+mn-lt"/>
              <a:ea typeface="+mn-ea"/>
              <a:cs typeface="+mn-cs"/>
            </a:endParaRPr>
          </a:p>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94710"/>
            <a:ext cx="763284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lang="en-ID" sz="1800" b="0" i="0" kern="1200" dirty="0">
                <a:solidFill>
                  <a:schemeClr val="tx1"/>
                </a:solidFill>
                <a:effectLst/>
                <a:latin typeface="+mj-lt"/>
                <a:ea typeface="+mn-ea"/>
                <a:cs typeface="Times New Roman" panose="02020603050405020304" pitchFamily="18" charset="0"/>
              </a:rPr>
              <a:t>HKB24401- </a:t>
            </a:r>
            <a:r>
              <a:rPr lang="en-ID" sz="1800" b="0" i="0" kern="1200" dirty="0" err="1">
                <a:solidFill>
                  <a:schemeClr val="tx1"/>
                </a:solidFill>
                <a:effectLst/>
                <a:latin typeface="+mj-lt"/>
                <a:ea typeface="+mn-ea"/>
                <a:cs typeface="Times New Roman" panose="02020603050405020304" pitchFamily="18" charset="0"/>
              </a:rPr>
              <a:t>Pengantar</a:t>
            </a:r>
            <a:r>
              <a:rPr lang="en-ID" sz="1800" b="0" i="0" kern="1200" dirty="0">
                <a:solidFill>
                  <a:schemeClr val="tx1"/>
                </a:solidFill>
                <a:effectLst/>
                <a:latin typeface="+mj-lt"/>
                <a:ea typeface="+mn-ea"/>
                <a:cs typeface="Times New Roman" panose="02020603050405020304" pitchFamily="18" charset="0"/>
              </a:rPr>
              <a:t> </a:t>
            </a:r>
            <a:r>
              <a:rPr lang="en-ID" sz="1800" b="0" i="0" kern="1200" dirty="0" err="1">
                <a:solidFill>
                  <a:schemeClr val="tx1"/>
                </a:solidFill>
                <a:effectLst/>
                <a:latin typeface="+mj-lt"/>
                <a:ea typeface="+mn-ea"/>
                <a:cs typeface="Times New Roman" panose="02020603050405020304" pitchFamily="18" charset="0"/>
              </a:rPr>
              <a:t>Ilmu</a:t>
            </a:r>
            <a:r>
              <a:rPr lang="en-ID" sz="1800" b="0" i="0" kern="1200" dirty="0">
                <a:solidFill>
                  <a:schemeClr val="tx1"/>
                </a:solidFill>
                <a:effectLst/>
                <a:latin typeface="+mj-lt"/>
                <a:ea typeface="+mn-ea"/>
                <a:cs typeface="Times New Roman" panose="02020603050405020304" pitchFamily="18" charset="0"/>
              </a:rPr>
              <a:t> </a:t>
            </a:r>
            <a:r>
              <a:rPr lang="en-ID" sz="1800" b="0" i="0" kern="1200" dirty="0" err="1">
                <a:solidFill>
                  <a:schemeClr val="tx1"/>
                </a:solidFill>
                <a:effectLst/>
                <a:latin typeface="+mj-lt"/>
                <a:ea typeface="+mn-ea"/>
                <a:cs typeface="Times New Roman" panose="02020603050405020304" pitchFamily="18" charset="0"/>
              </a:rPr>
              <a:t>Hukum</a:t>
            </a:r>
            <a:r>
              <a:rPr lang="en-ID" sz="1800" b="0" i="0" kern="1200" dirty="0">
                <a:solidFill>
                  <a:schemeClr val="tx1"/>
                </a:solidFill>
                <a:effectLst/>
                <a:latin typeface="+mj-lt"/>
                <a:ea typeface="+mn-ea"/>
                <a:cs typeface="Times New Roman" panose="02020603050405020304" pitchFamily="18" charset="0"/>
              </a:rPr>
              <a:t>-  </a:t>
            </a:r>
            <a:r>
              <a:rPr lang="en-ID" sz="1800" b="0" i="0" kern="1200" dirty="0" err="1">
                <a:solidFill>
                  <a:schemeClr val="tx1"/>
                </a:solidFill>
                <a:effectLst/>
                <a:latin typeface="+mj-lt"/>
                <a:ea typeface="+mn-ea"/>
                <a:cs typeface="Times New Roman" panose="02020603050405020304" pitchFamily="18" charset="0"/>
              </a:rPr>
              <a:t>Ruang</a:t>
            </a:r>
            <a:r>
              <a:rPr lang="en-ID" sz="1800" b="0" i="0" kern="1200" dirty="0">
                <a:solidFill>
                  <a:schemeClr val="tx1"/>
                </a:solidFill>
                <a:effectLst/>
                <a:latin typeface="+mj-lt"/>
                <a:ea typeface="+mn-ea"/>
                <a:cs typeface="Times New Roman" panose="02020603050405020304" pitchFamily="18" charset="0"/>
              </a:rPr>
              <a:t> </a:t>
            </a:r>
            <a:r>
              <a:rPr lang="en-ID" sz="1800" b="0" i="0" kern="1200" dirty="0" err="1">
                <a:solidFill>
                  <a:schemeClr val="tx1"/>
                </a:solidFill>
                <a:effectLst/>
                <a:latin typeface="+mj-lt"/>
                <a:ea typeface="+mn-ea"/>
                <a:cs typeface="Times New Roman" panose="02020603050405020304" pitchFamily="18" charset="0"/>
              </a:rPr>
              <a:t>lingkup</a:t>
            </a:r>
            <a:r>
              <a:rPr lang="en-ID" sz="1800" b="0" i="0" kern="1200" dirty="0">
                <a:solidFill>
                  <a:schemeClr val="tx1"/>
                </a:solidFill>
                <a:effectLst/>
                <a:latin typeface="+mj-lt"/>
                <a:ea typeface="+mn-ea"/>
                <a:cs typeface="Times New Roman" panose="02020603050405020304" pitchFamily="18" charset="0"/>
              </a:rPr>
              <a:t> </a:t>
            </a:r>
            <a:r>
              <a:rPr lang="en-ID" sz="1800" b="0" i="0" kern="1200" dirty="0" err="1">
                <a:solidFill>
                  <a:schemeClr val="tx1"/>
                </a:solidFill>
                <a:effectLst/>
                <a:latin typeface="+mj-lt"/>
                <a:ea typeface="+mn-ea"/>
                <a:cs typeface="Times New Roman" panose="02020603050405020304" pitchFamily="18" charset="0"/>
              </a:rPr>
              <a:t>ilmu</a:t>
            </a:r>
            <a:r>
              <a:rPr lang="en-ID" sz="1800" b="0" i="0" kern="1200" dirty="0">
                <a:solidFill>
                  <a:schemeClr val="tx1"/>
                </a:solidFill>
                <a:effectLst/>
                <a:latin typeface="+mj-lt"/>
                <a:ea typeface="+mn-ea"/>
                <a:cs typeface="Times New Roman" panose="02020603050405020304" pitchFamily="18" charset="0"/>
              </a:rPr>
              <a:t> </a:t>
            </a:r>
            <a:r>
              <a:rPr lang="en-ID" sz="1800" b="0" i="0" kern="1200" dirty="0" err="1">
                <a:solidFill>
                  <a:schemeClr val="tx1"/>
                </a:solidFill>
                <a:effectLst/>
                <a:latin typeface="+mj-lt"/>
                <a:ea typeface="+mn-ea"/>
                <a:cs typeface="Times New Roman" panose="02020603050405020304" pitchFamily="18" charset="0"/>
              </a:rPr>
              <a:t>hukum</a:t>
            </a:r>
            <a:endParaRPr lang="en-ID" sz="1800" b="0" i="0" kern="1200" dirty="0">
              <a:solidFill>
                <a:schemeClr val="tx1"/>
              </a:solidFill>
              <a:effectLst/>
              <a:latin typeface="+mj-lt"/>
              <a:ea typeface="+mn-ea"/>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endParaRPr kumimoji="0" lang="id-ID" sz="1800" b="0" i="0" u="none" strike="noStrike" cap="none" normalizeH="0" baseline="0" dirty="0">
              <a:ln>
                <a:noFill/>
              </a:ln>
              <a:solidFill>
                <a:schemeClr val="tx1"/>
              </a:solidFill>
              <a:effectLst/>
              <a:latin typeface="+mj-lt"/>
              <a:cs typeface="Times New Roman" panose="02020603050405020304" pitchFamily="18"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20/9/2010</a:t>
            </a:r>
          </a:p>
        </p:txBody>
      </p:sp>
      <p:sp>
        <p:nvSpPr>
          <p:cNvPr id="3" name="Footer Placeholder 4"/>
          <p:cNvSpPr>
            <a:spLocks noGrp="1"/>
          </p:cNvSpPr>
          <p:nvPr>
            <p:ph type="ftr" sz="quarter" idx="11"/>
          </p:nvPr>
        </p:nvSpPr>
        <p:spPr/>
        <p:txBody>
          <a:bodyPr/>
          <a:lstStyle>
            <a:lvl1pPr>
              <a:defRPr/>
            </a:lvl1pPr>
          </a:lstStyle>
          <a:p>
            <a:pPr>
              <a:defRPr/>
            </a:pPr>
            <a:r>
              <a:rPr lang="en-US"/>
              <a:t>Pendidikan Pancasila</a:t>
            </a:r>
          </a:p>
        </p:txBody>
      </p:sp>
      <p:sp>
        <p:nvSpPr>
          <p:cNvPr id="4" name="Slide Number Placeholder 5"/>
          <p:cNvSpPr>
            <a:spLocks noGrp="1"/>
          </p:cNvSpPr>
          <p:nvPr>
            <p:ph type="sldNum" sz="quarter" idx="12"/>
          </p:nvPr>
        </p:nvSpPr>
        <p:spPr/>
        <p:txBody>
          <a:bodyPr/>
          <a:lstStyle>
            <a:lvl1pPr>
              <a:defRPr/>
            </a:lvl1pPr>
          </a:lstStyle>
          <a:p>
            <a:pPr>
              <a:defRPr/>
            </a:pPr>
            <a:fld id="{BB096C41-EA2E-4D80-AC76-BDBE4A827545}" type="slidenum">
              <a:rPr lang="en-US"/>
              <a:pPr>
                <a:defRPr/>
              </a:pPr>
              <a:t>‹#›</a:t>
            </a:fld>
            <a:endParaRPr lang="en-US"/>
          </a:p>
        </p:txBody>
      </p:sp>
    </p:spTree>
    <p:extLst>
      <p:ext uri="{BB962C8B-B14F-4D97-AF65-F5344CB8AC3E}">
        <p14:creationId xmlns:p14="http://schemas.microsoft.com/office/powerpoint/2010/main" val="1695731827"/>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140876"/>
            <a:ext cx="7704856"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lang="en-ID" sz="1100" b="0" i="0" kern="1200" dirty="0">
                <a:solidFill>
                  <a:schemeClr val="tx1"/>
                </a:solidFill>
                <a:effectLst/>
                <a:latin typeface="+mn-lt"/>
                <a:ea typeface="+mn-ea"/>
                <a:cs typeface="+mn-cs"/>
              </a:rPr>
              <a:t>HKB24401- </a:t>
            </a:r>
            <a:r>
              <a:rPr lang="en-ID" sz="1100" b="0" i="0" kern="1200" dirty="0" err="1">
                <a:solidFill>
                  <a:schemeClr val="tx1"/>
                </a:solidFill>
                <a:effectLst/>
                <a:latin typeface="+mn-lt"/>
                <a:ea typeface="+mn-ea"/>
                <a:cs typeface="+mn-cs"/>
              </a:rPr>
              <a:t>Pengantar</a:t>
            </a:r>
            <a:r>
              <a:rPr lang="en-ID" sz="1100" b="0" i="0" kern="1200" dirty="0">
                <a:solidFill>
                  <a:schemeClr val="tx1"/>
                </a:solidFill>
                <a:effectLst/>
                <a:latin typeface="+mn-lt"/>
                <a:ea typeface="+mn-ea"/>
                <a:cs typeface="+mn-cs"/>
              </a:rPr>
              <a:t> </a:t>
            </a:r>
            <a:r>
              <a:rPr lang="en-ID" sz="1100" b="0" i="0" kern="1200" dirty="0" err="1">
                <a:solidFill>
                  <a:schemeClr val="tx1"/>
                </a:solidFill>
                <a:effectLst/>
                <a:latin typeface="+mn-lt"/>
                <a:ea typeface="+mn-ea"/>
                <a:cs typeface="+mn-cs"/>
              </a:rPr>
              <a:t>Ilmu</a:t>
            </a:r>
            <a:r>
              <a:rPr lang="en-ID" sz="1100" b="0" i="0" kern="1200" dirty="0">
                <a:solidFill>
                  <a:schemeClr val="tx1"/>
                </a:solidFill>
                <a:effectLst/>
                <a:latin typeface="+mn-lt"/>
                <a:ea typeface="+mn-ea"/>
                <a:cs typeface="+mn-cs"/>
              </a:rPr>
              <a:t> </a:t>
            </a:r>
            <a:r>
              <a:rPr lang="en-ID" sz="1100" b="0" i="0" kern="1200" dirty="0" err="1">
                <a:solidFill>
                  <a:schemeClr val="tx1"/>
                </a:solidFill>
                <a:effectLst/>
                <a:latin typeface="+mn-lt"/>
                <a:ea typeface="+mn-ea"/>
                <a:cs typeface="+mn-cs"/>
              </a:rPr>
              <a:t>Hukum</a:t>
            </a:r>
            <a:r>
              <a:rPr lang="en-ID" sz="1100" b="0" i="0" kern="1200" dirty="0">
                <a:solidFill>
                  <a:schemeClr val="tx1"/>
                </a:solidFill>
                <a:effectLst/>
                <a:latin typeface="+mn-lt"/>
                <a:ea typeface="+mn-ea"/>
                <a:cs typeface="+mn-cs"/>
              </a:rPr>
              <a:t>-  </a:t>
            </a:r>
            <a:r>
              <a:rPr lang="en-ID" sz="1100" b="0" i="0" kern="1200" dirty="0" err="1">
                <a:solidFill>
                  <a:schemeClr val="tx1"/>
                </a:solidFill>
                <a:effectLst/>
                <a:latin typeface="+mn-lt"/>
                <a:ea typeface="+mn-ea"/>
                <a:cs typeface="+mn-cs"/>
              </a:rPr>
              <a:t>Ruang</a:t>
            </a:r>
            <a:r>
              <a:rPr lang="en-ID" sz="1100" b="0" i="0" kern="1200" dirty="0">
                <a:solidFill>
                  <a:schemeClr val="tx1"/>
                </a:solidFill>
                <a:effectLst/>
                <a:latin typeface="+mn-lt"/>
                <a:ea typeface="+mn-ea"/>
                <a:cs typeface="+mn-cs"/>
              </a:rPr>
              <a:t> </a:t>
            </a:r>
            <a:r>
              <a:rPr lang="en-ID" sz="1100" b="0" i="0" kern="1200" dirty="0" err="1">
                <a:solidFill>
                  <a:schemeClr val="tx1"/>
                </a:solidFill>
                <a:effectLst/>
                <a:latin typeface="+mn-lt"/>
                <a:ea typeface="+mn-ea"/>
                <a:cs typeface="+mn-cs"/>
              </a:rPr>
              <a:t>lingkup</a:t>
            </a:r>
            <a:r>
              <a:rPr lang="en-ID" sz="1100" b="0" i="0" kern="1200" dirty="0">
                <a:solidFill>
                  <a:schemeClr val="tx1"/>
                </a:solidFill>
                <a:effectLst/>
                <a:latin typeface="+mn-lt"/>
                <a:ea typeface="+mn-ea"/>
                <a:cs typeface="+mn-cs"/>
              </a:rPr>
              <a:t> </a:t>
            </a:r>
            <a:r>
              <a:rPr lang="en-ID" sz="1100" b="0" i="0" kern="1200" dirty="0" err="1">
                <a:solidFill>
                  <a:schemeClr val="tx1"/>
                </a:solidFill>
                <a:effectLst/>
                <a:latin typeface="+mn-lt"/>
                <a:ea typeface="+mn-ea"/>
                <a:cs typeface="+mn-cs"/>
              </a:rPr>
              <a:t>ilmu</a:t>
            </a:r>
            <a:r>
              <a:rPr lang="en-ID" sz="1100" b="0" i="0" kern="1200" dirty="0">
                <a:solidFill>
                  <a:schemeClr val="tx1"/>
                </a:solidFill>
                <a:effectLst/>
                <a:latin typeface="+mn-lt"/>
                <a:ea typeface="+mn-ea"/>
                <a:cs typeface="+mn-cs"/>
              </a:rPr>
              <a:t> </a:t>
            </a:r>
            <a:r>
              <a:rPr lang="en-ID" sz="1100" b="0" i="0" kern="1200" dirty="0" err="1">
                <a:solidFill>
                  <a:schemeClr val="tx1"/>
                </a:solidFill>
                <a:effectLst/>
                <a:latin typeface="+mn-lt"/>
                <a:ea typeface="+mn-ea"/>
                <a:cs typeface="+mn-cs"/>
              </a:rPr>
              <a:t>hukum</a:t>
            </a:r>
            <a:endParaRPr lang="en-ID" sz="1100" b="0" i="0" kern="1200" dirty="0">
              <a:solidFill>
                <a:schemeClr val="tx1"/>
              </a:solidFill>
              <a:effectLst/>
              <a:latin typeface="+mn-lt"/>
              <a:ea typeface="+mn-ea"/>
              <a:cs typeface="+mn-cs"/>
            </a:endParaRPr>
          </a:p>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endParaRPr kumimoji="0" lang="id-ID" sz="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 ILMU HUKUM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Title 1">
            <a:extLst>
              <a:ext uri="{FF2B5EF4-FFF2-40B4-BE49-F238E27FC236}">
                <a16:creationId xmlns:a16="http://schemas.microsoft.com/office/drawing/2014/main" id="{E7EE4538-51E0-463C-AD1B-BD9B800D8858}"/>
              </a:ext>
            </a:extLst>
          </p:cNvPr>
          <p:cNvSpPr txBox="1">
            <a:spLocks/>
          </p:cNvSpPr>
          <p:nvPr/>
        </p:nvSpPr>
        <p:spPr>
          <a:xfrm>
            <a:off x="457200" y="4493104"/>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400" b="1" dirty="0" err="1">
                <a:latin typeface="Arial" panose="020B0604020202020204" pitchFamily="34" charset="0"/>
                <a:ea typeface="+mj-ea"/>
                <a:cs typeface="Arial" panose="020B0604020202020204" pitchFamily="34" charset="0"/>
              </a:rPr>
              <a:t>Dewi</a:t>
            </a:r>
            <a:r>
              <a:rPr lang="en-US" sz="2400" b="1" dirty="0">
                <a:latin typeface="Arial" panose="020B0604020202020204" pitchFamily="34" charset="0"/>
                <a:ea typeface="+mj-ea"/>
                <a:cs typeface="Arial" panose="020B0604020202020204" pitchFamily="34" charset="0"/>
              </a:rPr>
              <a:t> </a:t>
            </a:r>
            <a:r>
              <a:rPr lang="en-US" sz="2400" b="1" dirty="0" err="1">
                <a:latin typeface="Arial" panose="020B0604020202020204" pitchFamily="34" charset="0"/>
                <a:ea typeface="+mj-ea"/>
                <a:cs typeface="Arial" panose="020B0604020202020204" pitchFamily="34" charset="0"/>
              </a:rPr>
              <a:t>Noviyanti</a:t>
            </a:r>
            <a:r>
              <a:rPr kumimoji="0" lang="en-US"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S.H., M.H.</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5772E474-1DCA-492D-A45D-23B3C7FF44E6}"/>
              </a:ext>
            </a:extLst>
          </p:cNvPr>
          <p:cNvSpPr>
            <a:spLocks noGrp="1"/>
          </p:cNvSpPr>
          <p:nvPr>
            <p:ph type="subTitle" idx="1"/>
          </p:nvPr>
        </p:nvSpPr>
        <p:spPr>
          <a:xfrm>
            <a:off x="323528" y="548680"/>
            <a:ext cx="8496944" cy="5090120"/>
          </a:xfrm>
        </p:spPr>
        <p:txBody>
          <a:bodyPr>
            <a:normAutofit lnSpcReduction="10000"/>
          </a:bodyPr>
          <a:lstStyle/>
          <a:p>
            <a:r>
              <a:rPr lang="en-US" b="1" dirty="0">
                <a:solidFill>
                  <a:srgbClr val="C00000"/>
                </a:solidFill>
                <a:latin typeface="Arial" panose="020B0604020202020204" pitchFamily="34" charset="0"/>
                <a:cs typeface="Arial" panose="020B0604020202020204" pitchFamily="34" charset="0"/>
              </a:rPr>
              <a:t>HUKUM DALAM BERBAGAI ARTI</a:t>
            </a:r>
          </a:p>
          <a:p>
            <a:endParaRPr lang="en-US" b="1" dirty="0">
              <a:solidFill>
                <a:srgbClr val="C00000"/>
              </a:solidFill>
              <a:latin typeface="Arial" panose="020B0604020202020204" pitchFamily="34" charset="0"/>
              <a:cs typeface="Arial" panose="020B0604020202020204" pitchFamily="34" charset="0"/>
            </a:endParaRPr>
          </a:p>
          <a:p>
            <a:pPr marL="514350" indent="-514350" algn="just">
              <a:buFont typeface="+mj-lt"/>
              <a:buAutoNum type="arabicPeriod"/>
            </a:pP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keputusan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penguasa</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merupakan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serangkaian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peraturan-peraturan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tertulis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seperti</a:t>
            </a:r>
            <a:r>
              <a:rPr lang="en-US" dirty="0">
                <a:solidFill>
                  <a:schemeClr val="tx1"/>
                </a:solidFill>
                <a:latin typeface="Cambria" panose="02040503050406030204" pitchFamily="18" charset="0"/>
                <a:cs typeface="Arial" panose="020B0604020202020204" pitchFamily="34" charset="0"/>
              </a:rPr>
              <a:t> UUD, UU, </a:t>
            </a:r>
            <a:r>
              <a:rPr lang="en-US" dirty="0" err="1">
                <a:solidFill>
                  <a:schemeClr val="tx1"/>
                </a:solidFill>
                <a:latin typeface="Cambria" panose="02040503050406030204" pitchFamily="18" charset="0"/>
                <a:cs typeface="Arial" panose="020B0604020202020204" pitchFamily="34" charset="0"/>
              </a:rPr>
              <a:t>Kepres</a:t>
            </a:r>
            <a:r>
              <a:rPr lang="en-US" dirty="0">
                <a:solidFill>
                  <a:schemeClr val="tx1"/>
                </a:solidFill>
                <a:latin typeface="Cambria" panose="02040503050406030204" pitchFamily="18" charset="0"/>
                <a:cs typeface="Arial" panose="020B0604020202020204" pitchFamily="34" charset="0"/>
              </a:rPr>
              <a:t>, PP, </a:t>
            </a:r>
            <a:r>
              <a:rPr lang="en-US" dirty="0" err="1">
                <a:solidFill>
                  <a:schemeClr val="tx1"/>
                </a:solidFill>
                <a:latin typeface="Cambria" panose="02040503050406030204" pitchFamily="18" charset="0"/>
                <a:cs typeface="Arial" panose="020B0604020202020204" pitchFamily="34" charset="0"/>
              </a:rPr>
              <a:t>Kepmen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Peraturan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tsb</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dibuat</a:t>
            </a:r>
            <a:r>
              <a:rPr lang="en-US" dirty="0">
                <a:solidFill>
                  <a:schemeClr val="tx1"/>
                </a:solidFill>
                <a:latin typeface="Cambria" panose="02040503050406030204" pitchFamily="18" charset="0"/>
                <a:cs typeface="Arial" panose="020B0604020202020204" pitchFamily="34" charset="0"/>
              </a:rPr>
              <a:t> oleh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berwenang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Putusan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pengadilan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termasuk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eriod" startAt="2"/>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petugas</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dianggap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adl</a:t>
            </a:r>
            <a:r>
              <a:rPr lang="en-US" dirty="0">
                <a:solidFill>
                  <a:schemeClr val="tx1"/>
                </a:solidFill>
                <a:latin typeface="Cambria" panose="02040503050406030204" pitchFamily="18" charset="0"/>
                <a:cs typeface="Arial" panose="020B0604020202020204" pitchFamily="34" charset="0"/>
              </a:rPr>
              <a:t> para </a:t>
            </a:r>
            <a:r>
              <a:rPr lang="en-US" dirty="0" err="1">
                <a:solidFill>
                  <a:schemeClr val="tx1"/>
                </a:solidFill>
                <a:latin typeface="Cambria" panose="02040503050406030204" pitchFamily="18" charset="0"/>
                <a:cs typeface="Arial" panose="020B0604020202020204" pitchFamily="34" charset="0"/>
              </a:rPr>
              <a:t>petugas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Penegak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Polisi</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Jaksa</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Hakim,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krn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kenyataannya</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para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petugas</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ini</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yg</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menghukum</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orang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yg</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bersalah</a:t>
            </a:r>
            <a:endParaRPr lang="id-ID" b="1" dirty="0">
              <a:solidFill>
                <a:schemeClr val="tx1"/>
              </a:solidFill>
              <a:latin typeface="Arial" panose="020B0604020202020204" pitchFamily="34" charset="0"/>
              <a:cs typeface="Arial" panose="020B0604020202020204" pitchFamily="34" charset="0"/>
            </a:endParaRPr>
          </a:p>
          <a:p>
            <a:endParaRPr lang="en-ID" dirty="0"/>
          </a:p>
        </p:txBody>
      </p:sp>
    </p:spTree>
    <p:extLst>
      <p:ext uri="{BB962C8B-B14F-4D97-AF65-F5344CB8AC3E}">
        <p14:creationId xmlns:p14="http://schemas.microsoft.com/office/powerpoint/2010/main" val="1561025918"/>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30C0840-9A9E-4304-9EB2-960B88B29FFB}"/>
              </a:ext>
            </a:extLst>
          </p:cNvPr>
          <p:cNvSpPr>
            <a:spLocks noGrp="1"/>
          </p:cNvSpPr>
          <p:nvPr>
            <p:ph type="subTitle" idx="1"/>
          </p:nvPr>
        </p:nvSpPr>
        <p:spPr>
          <a:xfrm>
            <a:off x="179512" y="836712"/>
            <a:ext cx="8964488" cy="4802088"/>
          </a:xfrm>
        </p:spPr>
        <p:txBody>
          <a:bodyPr>
            <a:normAutofit lnSpcReduction="10000"/>
          </a:bodyPr>
          <a:lstStyle/>
          <a:p>
            <a:pPr marL="514350" indent="-514350" algn="just">
              <a:buFont typeface="+mj-lt"/>
              <a:buAutoNum type="arabicPeriod" startAt="3"/>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sikap</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tindak</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Sikap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kemudian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meluas</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berkaitan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menjadi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wujud</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pergaulan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tertib</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teratur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sehingga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menjadi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disini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bekerja</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mendorong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masyarakat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menjadi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wujud</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sikap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teratur</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eriod" startAt="4"/>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gejala</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sosial</a:t>
            </a:r>
            <a:endParaRPr lang="en-US" b="1" dirty="0">
              <a:solidFill>
                <a:schemeClr val="tx1"/>
              </a:solidFill>
              <a:latin typeface="Cambria" panose="02040503050406030204" pitchFamily="18" charset="0"/>
              <a:cs typeface="Arial" panose="020B0604020202020204" pitchFamily="34" charset="0"/>
            </a:endParaRPr>
          </a:p>
          <a:p>
            <a:pPr algn="just"/>
            <a:r>
              <a:rPr lang="en-US" dirty="0">
                <a:solidFill>
                  <a:schemeClr val="tx1"/>
                </a:solidFill>
                <a:latin typeface="Cambria" panose="02040503050406030204" pitchFamily="18" charset="0"/>
                <a:cs typeface="Arial" panose="020B0604020202020204" pitchFamily="34" charset="0"/>
              </a:rPr>
              <a:t>Zoon </a:t>
            </a:r>
            <a:r>
              <a:rPr lang="en-US" dirty="0" err="1">
                <a:solidFill>
                  <a:schemeClr val="tx1"/>
                </a:solidFill>
                <a:latin typeface="Cambria" panose="02040503050406030204" pitchFamily="18" charset="0"/>
                <a:cs typeface="Arial" panose="020B0604020202020204" pitchFamily="34" charset="0"/>
              </a:rPr>
              <a:t>politicon</a:t>
            </a:r>
            <a:r>
              <a:rPr lang="en-US" dirty="0">
                <a:solidFill>
                  <a:schemeClr val="tx1"/>
                </a:solidFill>
                <a:latin typeface="Cambria" panose="02040503050406030204" pitchFamily="18" charset="0"/>
                <a:cs typeface="Arial" panose="020B0604020202020204" pitchFamily="34" charset="0"/>
              </a:rPr>
              <a:t> </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makhluk</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yg</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hidup</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bermasyarakat</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kehidupan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bermasyarakat</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manusia</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saling</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membutuhkan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Kebutuhan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tsb</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tdk</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selalu</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sama</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terkadang</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bertentangan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spt</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penjual</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dan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pembei</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Pertentangan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tsb</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diatasi</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dengan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ketentuan</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yg</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US" dirty="0" err="1">
                <a:solidFill>
                  <a:schemeClr val="tx1"/>
                </a:solidFill>
                <a:latin typeface="Cambria" panose="02040503050406030204" pitchFamily="18" charset="0"/>
                <a:cs typeface="Arial" panose="020B0604020202020204" pitchFamily="34" charset="0"/>
                <a:sym typeface="Wingdings" panose="05000000000000000000" pitchFamily="2" charset="2"/>
              </a:rPr>
              <a:t>mengatur</a:t>
            </a:r>
            <a:r>
              <a:rPr lang="en-US" dirty="0">
                <a:solidFill>
                  <a:schemeClr val="tx1"/>
                </a:solidFill>
                <a:latin typeface="Cambria" panose="02040503050406030204" pitchFamily="18" charset="0"/>
                <a:cs typeface="Arial" panose="020B0604020202020204" pitchFamily="34" charset="0"/>
                <a:sym typeface="Wingdings" panose="05000000000000000000" pitchFamily="2" charset="2"/>
              </a:rPr>
              <a:t>.</a:t>
            </a:r>
            <a:endParaRPr lang="id-ID" dirty="0">
              <a:solidFill>
                <a:schemeClr val="tx1"/>
              </a:solidFill>
              <a:latin typeface="Cambria" panose="02040503050406030204" pitchFamily="18" charset="0"/>
              <a:cs typeface="Arial" panose="020B0604020202020204" pitchFamily="34" charset="0"/>
            </a:endParaRPr>
          </a:p>
          <a:p>
            <a:endParaRPr lang="en-ID" dirty="0"/>
          </a:p>
        </p:txBody>
      </p:sp>
    </p:spTree>
    <p:extLst>
      <p:ext uri="{BB962C8B-B14F-4D97-AF65-F5344CB8AC3E}">
        <p14:creationId xmlns:p14="http://schemas.microsoft.com/office/powerpoint/2010/main" val="2882658176"/>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12A691E-8CBE-41F1-9A8F-ADB0B77E33AF}"/>
              </a:ext>
            </a:extLst>
          </p:cNvPr>
          <p:cNvSpPr>
            <a:spLocks noGrp="1"/>
          </p:cNvSpPr>
          <p:nvPr>
            <p:ph type="subTitle" idx="1"/>
          </p:nvPr>
        </p:nvSpPr>
        <p:spPr>
          <a:xfrm>
            <a:off x="179512" y="764704"/>
            <a:ext cx="8784976" cy="5184576"/>
          </a:xfrm>
        </p:spPr>
        <p:txBody>
          <a:bodyPr>
            <a:normAutofit/>
          </a:bodyPr>
          <a:lstStyle/>
          <a:p>
            <a:pPr marL="514350" indent="-514350" algn="just">
              <a:buFont typeface="+mj-lt"/>
              <a:buAutoNum type="arabicPeriod" startAt="5"/>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kaidah</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Sebagai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kaidah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memberikan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bermacam-macam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petunjuk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wajib</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harus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ditaati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krn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mempunyai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sifat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memaksa</a:t>
            </a:r>
            <a:r>
              <a:rPr lang="en-US" dirty="0">
                <a:solidFill>
                  <a:schemeClr val="tx1"/>
                </a:solidFill>
                <a:latin typeface="Cambria" panose="02040503050406030204" pitchFamily="18" charset="0"/>
                <a:cs typeface="Arial" panose="020B0604020202020204" pitchFamily="34" charset="0"/>
              </a:rPr>
              <a:t>. </a:t>
            </a:r>
          </a:p>
          <a:p>
            <a:pPr marL="514350" indent="-514350" algn="just">
              <a:buFont typeface="+mj-lt"/>
              <a:buAutoNum type="arabicPeriod" startAt="6"/>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disiplin</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arti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disiplin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melihat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sbg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gejala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kenyataan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ada</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tengah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masyarakat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memiliki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dasar-dasar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kekuatan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mengikat</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a:p>
            <a:endParaRPr lang="en-ID" dirty="0"/>
          </a:p>
        </p:txBody>
      </p:sp>
    </p:spTree>
    <p:extLst>
      <p:ext uri="{BB962C8B-B14F-4D97-AF65-F5344CB8AC3E}">
        <p14:creationId xmlns:p14="http://schemas.microsoft.com/office/powerpoint/2010/main" val="335943742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E9B5EE3-C822-43D5-B1C5-DF7311D6839F}"/>
              </a:ext>
            </a:extLst>
          </p:cNvPr>
          <p:cNvSpPr>
            <a:spLocks noGrp="1"/>
          </p:cNvSpPr>
          <p:nvPr>
            <p:ph type="subTitle" idx="1"/>
          </p:nvPr>
        </p:nvSpPr>
        <p:spPr>
          <a:xfrm>
            <a:off x="323528" y="764704"/>
            <a:ext cx="8496944" cy="4874096"/>
          </a:xfrm>
        </p:spPr>
        <p:txBody>
          <a:bodyPr>
            <a:normAutofit lnSpcReduction="10000"/>
          </a:bodyPr>
          <a:lstStyle/>
          <a:p>
            <a:pPr marL="514350" indent="-514350" algn="just">
              <a:buFont typeface="+mj-lt"/>
              <a:buAutoNum type="arabicPeriod" startAt="7"/>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ilmu</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hukum</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Berarti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ilmu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tentang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kaidah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norma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Dilihat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sbg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ilmu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pengetahuan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berusaha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mencari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kebenaran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ttg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sesuatu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memiliki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ciri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sistematis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logis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empiris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metodis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umum</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akumulatif</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eriod" startAt="8"/>
            </a:pPr>
            <a:r>
              <a:rPr lang="en-US" b="1" dirty="0" err="1">
                <a:solidFill>
                  <a:schemeClr val="tx1"/>
                </a:solidFill>
                <a:latin typeface="Cambria" panose="02040503050406030204" pitchFamily="18" charset="0"/>
                <a:cs typeface="Arial" panose="020B0604020202020204" pitchFamily="34" charset="0"/>
              </a:rPr>
              <a:t>Hukum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arti</a:t>
            </a:r>
            <a:r>
              <a:rPr lang="en-US" b="1" dirty="0">
                <a:solidFill>
                  <a:schemeClr val="tx1"/>
                </a:solidFill>
                <a:latin typeface="Cambria" panose="02040503050406030204" pitchFamily="18" charset="0"/>
                <a:cs typeface="Arial" panose="020B0604020202020204" pitchFamily="34" charset="0"/>
              </a:rPr>
              <a:t> tata </a:t>
            </a:r>
            <a:r>
              <a:rPr lang="en-US" b="1" dirty="0" err="1">
                <a:solidFill>
                  <a:schemeClr val="tx1"/>
                </a:solidFill>
                <a:latin typeface="Cambria" panose="02040503050406030204" pitchFamily="18" charset="0"/>
                <a:cs typeface="Arial" panose="020B0604020202020204" pitchFamily="34" charset="0"/>
              </a:rPr>
              <a:t>hukum</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Memiliki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pengertian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bahwa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sedang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berlaku</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suatu</a:t>
            </a:r>
            <a:r>
              <a:rPr lang="en-US" dirty="0">
                <a:solidFill>
                  <a:schemeClr val="tx1"/>
                </a:solidFill>
                <a:latin typeface="Cambria" panose="02040503050406030204" pitchFamily="18" charset="0"/>
                <a:cs typeface="Arial" panose="020B0604020202020204" pitchFamily="34" charset="0"/>
              </a:rPr>
              <a:t> negara. Tata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disebut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positif</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Diwujudkan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dgn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peraturan-peraturan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saling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berhubungan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saling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menguntungkan</a:t>
            </a:r>
            <a:r>
              <a:rPr lang="en-US" dirty="0">
                <a:solidFill>
                  <a:schemeClr val="tx1"/>
                </a:solidFill>
                <a:latin typeface="Cambria" panose="02040503050406030204" pitchFamily="18" charset="0"/>
                <a:cs typeface="Arial" panose="020B0604020202020204" pitchFamily="34" charset="0"/>
              </a:rPr>
              <a:t>. Juga </a:t>
            </a:r>
            <a:r>
              <a:rPr lang="en-US" dirty="0" err="1">
                <a:solidFill>
                  <a:schemeClr val="tx1"/>
                </a:solidFill>
                <a:latin typeface="Cambria" panose="02040503050406030204" pitchFamily="18" charset="0"/>
                <a:cs typeface="Arial" panose="020B0604020202020204" pitchFamily="34" charset="0"/>
              </a:rPr>
              <a:t>mengenai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kewajiban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wewenang</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a:p>
            <a:endParaRPr lang="en-ID" dirty="0"/>
          </a:p>
        </p:txBody>
      </p:sp>
    </p:spTree>
    <p:extLst>
      <p:ext uri="{BB962C8B-B14F-4D97-AF65-F5344CB8AC3E}">
        <p14:creationId xmlns:p14="http://schemas.microsoft.com/office/powerpoint/2010/main" val="3929709711"/>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12672BAE-D1C9-42D7-A684-284FC432EE27}"/>
              </a:ext>
            </a:extLst>
          </p:cNvPr>
          <p:cNvSpPr>
            <a:spLocks noGrp="1"/>
          </p:cNvSpPr>
          <p:nvPr>
            <p:ph type="subTitle" idx="1"/>
          </p:nvPr>
        </p:nvSpPr>
        <p:spPr>
          <a:xfrm>
            <a:off x="0" y="620688"/>
            <a:ext cx="8964488" cy="5090120"/>
          </a:xfrm>
        </p:spPr>
        <p:txBody>
          <a:bodyPr>
            <a:normAutofit lnSpcReduction="10000"/>
          </a:bodyPr>
          <a:lstStyle/>
          <a:p>
            <a:endParaRPr lang="en-US" dirty="0">
              <a:solidFill>
                <a:schemeClr val="tx1"/>
              </a:solidFill>
            </a:endParaRPr>
          </a:p>
          <a:p>
            <a:r>
              <a:rPr lang="en-US" dirty="0" err="1">
                <a:solidFill>
                  <a:schemeClr val="tx1"/>
                </a:solidFill>
              </a:rPr>
              <a:t>Unsur-Unsur</a:t>
            </a:r>
            <a:r>
              <a:rPr lang="en-US" dirty="0">
                <a:solidFill>
                  <a:schemeClr val="tx1"/>
                </a:solidFill>
              </a:rPr>
              <a:t> </a:t>
            </a:r>
            <a:r>
              <a:rPr lang="en-US" dirty="0" err="1">
                <a:solidFill>
                  <a:schemeClr val="tx1"/>
                </a:solidFill>
              </a:rPr>
              <a:t>Hukum</a:t>
            </a:r>
            <a:r>
              <a:rPr lang="en-US" dirty="0">
                <a:solidFill>
                  <a:schemeClr val="tx1"/>
                </a:solidFill>
              </a:rPr>
              <a:t> </a:t>
            </a:r>
          </a:p>
          <a:p>
            <a:endParaRPr lang="en-US" dirty="0">
              <a:solidFill>
                <a:schemeClr val="tx1"/>
              </a:solidFill>
            </a:endParaRPr>
          </a:p>
          <a:p>
            <a:pPr marL="514350" indent="-514350" algn="just">
              <a:buAutoNum type="arabicPeriod"/>
            </a:pPr>
            <a:r>
              <a:rPr lang="en-ID" dirty="0" err="1">
                <a:solidFill>
                  <a:schemeClr val="tx1"/>
                </a:solidFill>
              </a:rPr>
              <a:t>Peraturan</a:t>
            </a:r>
            <a:r>
              <a:rPr lang="en-ID" dirty="0">
                <a:solidFill>
                  <a:schemeClr val="tx1"/>
                </a:solidFill>
              </a:rPr>
              <a:t> </a:t>
            </a:r>
            <a:r>
              <a:rPr lang="en-ID" dirty="0" err="1">
                <a:solidFill>
                  <a:schemeClr val="tx1"/>
                </a:solidFill>
              </a:rPr>
              <a:t>mengenai</a:t>
            </a:r>
            <a:r>
              <a:rPr lang="en-ID" dirty="0">
                <a:solidFill>
                  <a:schemeClr val="tx1"/>
                </a:solidFill>
              </a:rPr>
              <a:t> </a:t>
            </a:r>
            <a:r>
              <a:rPr lang="en-ID" dirty="0" err="1">
                <a:solidFill>
                  <a:schemeClr val="tx1"/>
                </a:solidFill>
              </a:rPr>
              <a:t>tingkah</a:t>
            </a:r>
            <a:r>
              <a:rPr lang="en-ID" dirty="0">
                <a:solidFill>
                  <a:schemeClr val="tx1"/>
                </a:solidFill>
              </a:rPr>
              <a:t> </a:t>
            </a:r>
            <a:r>
              <a:rPr lang="en-ID" dirty="0" err="1">
                <a:solidFill>
                  <a:schemeClr val="tx1"/>
                </a:solidFill>
              </a:rPr>
              <a:t>laku</a:t>
            </a:r>
            <a:r>
              <a:rPr lang="en-ID" dirty="0">
                <a:solidFill>
                  <a:schemeClr val="tx1"/>
                </a:solidFill>
              </a:rPr>
              <a:t> </a:t>
            </a:r>
            <a:r>
              <a:rPr lang="en-ID" dirty="0" err="1">
                <a:solidFill>
                  <a:schemeClr val="tx1"/>
                </a:solidFill>
              </a:rPr>
              <a:t>manusia</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pergaulan</a:t>
            </a:r>
            <a:r>
              <a:rPr lang="en-ID" dirty="0">
                <a:solidFill>
                  <a:schemeClr val="tx1"/>
                </a:solidFill>
              </a:rPr>
              <a:t> </a:t>
            </a:r>
            <a:r>
              <a:rPr lang="en-ID" dirty="0" err="1">
                <a:solidFill>
                  <a:schemeClr val="tx1"/>
                </a:solidFill>
              </a:rPr>
              <a:t>masyarakat</a:t>
            </a:r>
            <a:r>
              <a:rPr lang="en-ID" dirty="0">
                <a:solidFill>
                  <a:schemeClr val="tx1"/>
                </a:solidFill>
              </a:rPr>
              <a:t>.</a:t>
            </a:r>
          </a:p>
          <a:p>
            <a:pPr marL="514350" indent="-514350" algn="just">
              <a:buFont typeface="Arial" pitchFamily="34" charset="0"/>
              <a:buAutoNum type="arabicPeriod"/>
            </a:pPr>
            <a:r>
              <a:rPr lang="en-ID" dirty="0" err="1">
                <a:solidFill>
                  <a:schemeClr val="tx1"/>
                </a:solidFill>
              </a:rPr>
              <a:t>Peraturan</a:t>
            </a:r>
            <a:r>
              <a:rPr lang="en-ID" dirty="0">
                <a:solidFill>
                  <a:schemeClr val="tx1"/>
                </a:solidFill>
              </a:rPr>
              <a:t> </a:t>
            </a:r>
            <a:r>
              <a:rPr lang="en-ID" dirty="0" err="1">
                <a:solidFill>
                  <a:schemeClr val="tx1"/>
                </a:solidFill>
              </a:rPr>
              <a:t>itu</a:t>
            </a:r>
            <a:r>
              <a:rPr lang="en-ID" dirty="0">
                <a:solidFill>
                  <a:schemeClr val="tx1"/>
                </a:solidFill>
              </a:rPr>
              <a:t> </a:t>
            </a:r>
            <a:r>
              <a:rPr lang="en-ID" dirty="0" err="1">
                <a:solidFill>
                  <a:schemeClr val="tx1"/>
                </a:solidFill>
              </a:rPr>
              <a:t>diadakan</a:t>
            </a:r>
            <a:r>
              <a:rPr lang="en-ID" dirty="0">
                <a:solidFill>
                  <a:schemeClr val="tx1"/>
                </a:solidFill>
              </a:rPr>
              <a:t> oleh badan-badan </a:t>
            </a:r>
            <a:r>
              <a:rPr lang="en-ID" dirty="0" err="1">
                <a:solidFill>
                  <a:schemeClr val="tx1"/>
                </a:solidFill>
              </a:rPr>
              <a:t>resmi</a:t>
            </a:r>
            <a:r>
              <a:rPr lang="en-ID" dirty="0">
                <a:solidFill>
                  <a:schemeClr val="tx1"/>
                </a:solidFill>
              </a:rPr>
              <a:t> yang </a:t>
            </a:r>
            <a:r>
              <a:rPr lang="en-ID" dirty="0" err="1">
                <a:solidFill>
                  <a:schemeClr val="tx1"/>
                </a:solidFill>
              </a:rPr>
              <a:t>berwajib</a:t>
            </a:r>
            <a:r>
              <a:rPr lang="en-ID" dirty="0">
                <a:solidFill>
                  <a:schemeClr val="tx1"/>
                </a:solidFill>
              </a:rPr>
              <a:t>.</a:t>
            </a:r>
          </a:p>
          <a:p>
            <a:pPr marL="514350" indent="-514350" algn="just">
              <a:buFont typeface="Arial" pitchFamily="34" charset="0"/>
              <a:buAutoNum type="arabicPeriod"/>
            </a:pPr>
            <a:r>
              <a:rPr lang="en-ID" dirty="0" err="1">
                <a:solidFill>
                  <a:schemeClr val="tx1"/>
                </a:solidFill>
              </a:rPr>
              <a:t>Peraturan</a:t>
            </a:r>
            <a:r>
              <a:rPr lang="en-ID" dirty="0">
                <a:solidFill>
                  <a:schemeClr val="tx1"/>
                </a:solidFill>
              </a:rPr>
              <a:t> </a:t>
            </a:r>
            <a:r>
              <a:rPr lang="en-ID" dirty="0" err="1">
                <a:solidFill>
                  <a:schemeClr val="tx1"/>
                </a:solidFill>
              </a:rPr>
              <a:t>itu</a:t>
            </a:r>
            <a:r>
              <a:rPr lang="en-ID" dirty="0">
                <a:solidFill>
                  <a:schemeClr val="tx1"/>
                </a:solidFill>
              </a:rPr>
              <a:t> </a:t>
            </a:r>
            <a:r>
              <a:rPr lang="en-ID" dirty="0" err="1">
                <a:solidFill>
                  <a:schemeClr val="tx1"/>
                </a:solidFill>
              </a:rPr>
              <a:t>bersifat</a:t>
            </a:r>
            <a:r>
              <a:rPr lang="en-ID" dirty="0">
                <a:solidFill>
                  <a:schemeClr val="tx1"/>
                </a:solidFill>
              </a:rPr>
              <a:t> </a:t>
            </a:r>
            <a:r>
              <a:rPr lang="en-ID" dirty="0" err="1">
                <a:solidFill>
                  <a:schemeClr val="tx1"/>
                </a:solidFill>
              </a:rPr>
              <a:t>memaksa</a:t>
            </a:r>
            <a:r>
              <a:rPr lang="en-ID" dirty="0">
                <a:solidFill>
                  <a:schemeClr val="tx1"/>
                </a:solidFill>
              </a:rPr>
              <a:t>.</a:t>
            </a:r>
          </a:p>
          <a:p>
            <a:pPr marL="514350" indent="-514350" algn="just">
              <a:buFont typeface="Arial" pitchFamily="34" charset="0"/>
              <a:buAutoNum type="arabicPeriod"/>
            </a:pPr>
            <a:r>
              <a:rPr lang="en-ID" dirty="0" err="1">
                <a:solidFill>
                  <a:schemeClr val="tx1"/>
                </a:solidFill>
              </a:rPr>
              <a:t>Sanksi</a:t>
            </a:r>
            <a:r>
              <a:rPr lang="en-ID" dirty="0">
                <a:solidFill>
                  <a:schemeClr val="tx1"/>
                </a:solidFill>
              </a:rPr>
              <a:t> </a:t>
            </a:r>
            <a:r>
              <a:rPr lang="en-ID" dirty="0" err="1">
                <a:solidFill>
                  <a:schemeClr val="tx1"/>
                </a:solidFill>
              </a:rPr>
              <a:t>terhadap</a:t>
            </a:r>
            <a:r>
              <a:rPr lang="en-ID" dirty="0">
                <a:solidFill>
                  <a:schemeClr val="tx1"/>
                </a:solidFill>
              </a:rPr>
              <a:t> </a:t>
            </a:r>
            <a:r>
              <a:rPr lang="en-ID" dirty="0" err="1">
                <a:solidFill>
                  <a:schemeClr val="tx1"/>
                </a:solidFill>
              </a:rPr>
              <a:t>pelanggaran</a:t>
            </a:r>
            <a:r>
              <a:rPr lang="en-ID" dirty="0">
                <a:solidFill>
                  <a:schemeClr val="tx1"/>
                </a:solidFill>
              </a:rPr>
              <a:t> </a:t>
            </a:r>
            <a:r>
              <a:rPr lang="en-ID" dirty="0" err="1">
                <a:solidFill>
                  <a:schemeClr val="tx1"/>
                </a:solidFill>
              </a:rPr>
              <a:t>peraturan</a:t>
            </a:r>
            <a:r>
              <a:rPr lang="en-ID" dirty="0">
                <a:solidFill>
                  <a:schemeClr val="tx1"/>
                </a:solidFill>
              </a:rPr>
              <a:t> </a:t>
            </a:r>
            <a:r>
              <a:rPr lang="en-ID" dirty="0" err="1">
                <a:solidFill>
                  <a:schemeClr val="tx1"/>
                </a:solidFill>
              </a:rPr>
              <a:t>tersebut</a:t>
            </a:r>
            <a:r>
              <a:rPr lang="en-ID" dirty="0">
                <a:solidFill>
                  <a:schemeClr val="tx1"/>
                </a:solidFill>
              </a:rPr>
              <a:t> </a:t>
            </a:r>
            <a:r>
              <a:rPr lang="en-ID" dirty="0" err="1">
                <a:solidFill>
                  <a:schemeClr val="tx1"/>
                </a:solidFill>
              </a:rPr>
              <a:t>adalah</a:t>
            </a:r>
            <a:r>
              <a:rPr lang="en-ID" dirty="0">
                <a:solidFill>
                  <a:schemeClr val="tx1"/>
                </a:solidFill>
              </a:rPr>
              <a:t> </a:t>
            </a:r>
            <a:r>
              <a:rPr lang="en-ID" dirty="0" err="1">
                <a:solidFill>
                  <a:schemeClr val="tx1"/>
                </a:solidFill>
              </a:rPr>
              <a:t>tegas</a:t>
            </a:r>
            <a:r>
              <a:rPr lang="en-ID" dirty="0">
                <a:solidFill>
                  <a:schemeClr val="tx1"/>
                </a:solidFill>
              </a:rPr>
              <a:t> (</a:t>
            </a:r>
            <a:r>
              <a:rPr lang="en-ID" dirty="0" err="1">
                <a:solidFill>
                  <a:schemeClr val="tx1"/>
                </a:solidFill>
              </a:rPr>
              <a:t>pasti</a:t>
            </a:r>
            <a:r>
              <a:rPr lang="en-ID" dirty="0">
                <a:solidFill>
                  <a:schemeClr val="tx1"/>
                </a:solidFill>
              </a:rPr>
              <a:t> dan </a:t>
            </a:r>
            <a:r>
              <a:rPr lang="en-ID" dirty="0" err="1">
                <a:solidFill>
                  <a:schemeClr val="tx1"/>
                </a:solidFill>
              </a:rPr>
              <a:t>dapat</a:t>
            </a:r>
            <a:r>
              <a:rPr lang="en-ID" dirty="0">
                <a:solidFill>
                  <a:schemeClr val="tx1"/>
                </a:solidFill>
              </a:rPr>
              <a:t> </a:t>
            </a:r>
            <a:r>
              <a:rPr lang="en-ID" dirty="0" err="1">
                <a:solidFill>
                  <a:schemeClr val="tx1"/>
                </a:solidFill>
              </a:rPr>
              <a:t>dirasakan</a:t>
            </a:r>
            <a:r>
              <a:rPr lang="en-ID" dirty="0">
                <a:solidFill>
                  <a:schemeClr val="tx1"/>
                </a:solidFill>
              </a:rPr>
              <a:t> </a:t>
            </a:r>
            <a:r>
              <a:rPr lang="en-ID" dirty="0" err="1">
                <a:solidFill>
                  <a:schemeClr val="tx1"/>
                </a:solidFill>
              </a:rPr>
              <a:t>nyata</a:t>
            </a:r>
            <a:r>
              <a:rPr lang="en-ID" dirty="0">
                <a:solidFill>
                  <a:schemeClr val="tx1"/>
                </a:solidFill>
              </a:rPr>
              <a:t> </a:t>
            </a:r>
            <a:r>
              <a:rPr lang="en-ID" dirty="0" err="1">
                <a:solidFill>
                  <a:schemeClr val="tx1"/>
                </a:solidFill>
              </a:rPr>
              <a:t>bagi</a:t>
            </a:r>
            <a:r>
              <a:rPr lang="en-ID" dirty="0">
                <a:solidFill>
                  <a:schemeClr val="tx1"/>
                </a:solidFill>
              </a:rPr>
              <a:t> yang </a:t>
            </a:r>
            <a:r>
              <a:rPr lang="en-ID" dirty="0" err="1">
                <a:solidFill>
                  <a:schemeClr val="tx1"/>
                </a:solidFill>
              </a:rPr>
              <a:t>bersangkutan</a:t>
            </a:r>
            <a:r>
              <a:rPr lang="en-ID" dirty="0">
                <a:solidFill>
                  <a:schemeClr val="tx1"/>
                </a:solidFill>
              </a:rPr>
              <a:t>).</a:t>
            </a:r>
          </a:p>
          <a:p>
            <a:pPr marL="514350" indent="-514350">
              <a:buAutoNum type="arabicPeriod"/>
            </a:pPr>
            <a:endParaRPr lang="en-ID" dirty="0"/>
          </a:p>
          <a:p>
            <a:endParaRPr lang="en-ID" dirty="0"/>
          </a:p>
        </p:txBody>
      </p:sp>
    </p:spTree>
    <p:extLst>
      <p:ext uri="{BB962C8B-B14F-4D97-AF65-F5344CB8AC3E}">
        <p14:creationId xmlns:p14="http://schemas.microsoft.com/office/powerpoint/2010/main" val="3195901503"/>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809A121-F831-42FD-9AC7-750C87FF6CD9}"/>
              </a:ext>
            </a:extLst>
          </p:cNvPr>
          <p:cNvSpPr>
            <a:spLocks noGrp="1"/>
          </p:cNvSpPr>
          <p:nvPr>
            <p:ph type="subTitle" idx="1"/>
          </p:nvPr>
        </p:nvSpPr>
        <p:spPr>
          <a:xfrm>
            <a:off x="305780" y="1171972"/>
            <a:ext cx="8532440" cy="4514056"/>
          </a:xfrm>
        </p:spPr>
        <p:txBody>
          <a:bodyPr>
            <a:normAutofit/>
          </a:bodyPr>
          <a:lstStyle/>
          <a:p>
            <a:r>
              <a:rPr lang="en-ID" b="1" dirty="0" err="1">
                <a:solidFill>
                  <a:schemeClr val="tx1"/>
                </a:solidFill>
              </a:rPr>
              <a:t>Objek</a:t>
            </a:r>
            <a:r>
              <a:rPr lang="en-ID" b="1" dirty="0">
                <a:solidFill>
                  <a:schemeClr val="tx1"/>
                </a:solidFill>
              </a:rPr>
              <a:t> </a:t>
            </a:r>
            <a:r>
              <a:rPr lang="en-ID" b="1" dirty="0" err="1">
                <a:solidFill>
                  <a:schemeClr val="tx1"/>
                </a:solidFill>
              </a:rPr>
              <a:t>Hukum</a:t>
            </a:r>
            <a:r>
              <a:rPr lang="en-ID" b="1" dirty="0">
                <a:solidFill>
                  <a:schemeClr val="tx1"/>
                </a:solidFill>
              </a:rPr>
              <a:t> </a:t>
            </a:r>
          </a:p>
          <a:p>
            <a:endParaRPr lang="en-ID" b="1" dirty="0">
              <a:solidFill>
                <a:schemeClr val="tx1"/>
              </a:solidFill>
            </a:endParaRPr>
          </a:p>
          <a:p>
            <a:pPr algn="just"/>
            <a:r>
              <a:rPr lang="en-ID" dirty="0" err="1">
                <a:solidFill>
                  <a:schemeClr val="tx1"/>
                </a:solidFill>
              </a:rPr>
              <a:t>Objek</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adalah</a:t>
            </a:r>
            <a:r>
              <a:rPr lang="en-ID" dirty="0">
                <a:solidFill>
                  <a:schemeClr val="tx1"/>
                </a:solidFill>
              </a:rPr>
              <a:t> </a:t>
            </a:r>
            <a:r>
              <a:rPr lang="en-ID" dirty="0" err="1">
                <a:solidFill>
                  <a:schemeClr val="tx1"/>
                </a:solidFill>
              </a:rPr>
              <a:t>segala</a:t>
            </a:r>
            <a:r>
              <a:rPr lang="en-ID" dirty="0">
                <a:solidFill>
                  <a:schemeClr val="tx1"/>
                </a:solidFill>
              </a:rPr>
              <a:t> </a:t>
            </a:r>
            <a:r>
              <a:rPr lang="en-ID" dirty="0" err="1">
                <a:solidFill>
                  <a:schemeClr val="tx1"/>
                </a:solidFill>
              </a:rPr>
              <a:t>sesuatu</a:t>
            </a:r>
            <a:r>
              <a:rPr lang="en-ID" dirty="0">
                <a:solidFill>
                  <a:schemeClr val="tx1"/>
                </a:solidFill>
              </a:rPr>
              <a:t> yang </a:t>
            </a:r>
            <a:r>
              <a:rPr lang="en-ID" dirty="0" err="1">
                <a:solidFill>
                  <a:schemeClr val="tx1"/>
                </a:solidFill>
              </a:rPr>
              <a:t>memiliki</a:t>
            </a:r>
            <a:r>
              <a:rPr lang="en-ID" dirty="0">
                <a:solidFill>
                  <a:schemeClr val="tx1"/>
                </a:solidFill>
              </a:rPr>
              <a:t> </a:t>
            </a:r>
            <a:r>
              <a:rPr lang="en-ID" dirty="0" err="1">
                <a:solidFill>
                  <a:schemeClr val="tx1"/>
                </a:solidFill>
              </a:rPr>
              <a:t>manfaat</a:t>
            </a:r>
            <a:r>
              <a:rPr lang="en-ID" dirty="0">
                <a:solidFill>
                  <a:schemeClr val="tx1"/>
                </a:solidFill>
              </a:rPr>
              <a:t> dan </a:t>
            </a:r>
            <a:r>
              <a:rPr lang="en-ID" dirty="0" err="1">
                <a:solidFill>
                  <a:schemeClr val="tx1"/>
                </a:solidFill>
              </a:rPr>
              <a:t>nilai</a:t>
            </a:r>
            <a:r>
              <a:rPr lang="en-ID" dirty="0">
                <a:solidFill>
                  <a:schemeClr val="tx1"/>
                </a:solidFill>
              </a:rPr>
              <a:t> </a:t>
            </a:r>
            <a:r>
              <a:rPr lang="en-ID" dirty="0" err="1">
                <a:solidFill>
                  <a:schemeClr val="tx1"/>
                </a:solidFill>
              </a:rPr>
              <a:t>ekonomi</a:t>
            </a:r>
            <a:r>
              <a:rPr lang="en-ID" dirty="0">
                <a:solidFill>
                  <a:schemeClr val="tx1"/>
                </a:solidFill>
              </a:rPr>
              <a:t>, </a:t>
            </a:r>
            <a:r>
              <a:rPr lang="en-ID" dirty="0" err="1">
                <a:solidFill>
                  <a:schemeClr val="tx1"/>
                </a:solidFill>
              </a:rPr>
              <a:t>serta</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menjadi</a:t>
            </a:r>
            <a:r>
              <a:rPr lang="en-ID" dirty="0">
                <a:solidFill>
                  <a:schemeClr val="tx1"/>
                </a:solidFill>
              </a:rPr>
              <a:t> </a:t>
            </a:r>
            <a:r>
              <a:rPr lang="en-ID" dirty="0" err="1">
                <a:solidFill>
                  <a:schemeClr val="tx1"/>
                </a:solidFill>
              </a:rPr>
              <a:t>pokok</a:t>
            </a:r>
            <a:r>
              <a:rPr lang="en-ID" dirty="0">
                <a:solidFill>
                  <a:schemeClr val="tx1"/>
                </a:solidFill>
              </a:rPr>
              <a:t> </a:t>
            </a:r>
            <a:r>
              <a:rPr lang="en-ID" dirty="0" err="1">
                <a:solidFill>
                  <a:schemeClr val="tx1"/>
                </a:solidFill>
              </a:rPr>
              <a:t>suatu</a:t>
            </a:r>
            <a:r>
              <a:rPr lang="en-ID" dirty="0">
                <a:solidFill>
                  <a:schemeClr val="tx1"/>
                </a:solidFill>
              </a:rPr>
              <a:t> </a:t>
            </a:r>
            <a:r>
              <a:rPr lang="en-ID" dirty="0" err="1">
                <a:solidFill>
                  <a:schemeClr val="tx1"/>
                </a:solidFill>
              </a:rPr>
              <a:t>hubungan</a:t>
            </a:r>
            <a:r>
              <a:rPr lang="en-ID" dirty="0">
                <a:solidFill>
                  <a:schemeClr val="tx1"/>
                </a:solidFill>
              </a:rPr>
              <a:t> </a:t>
            </a:r>
            <a:r>
              <a:rPr lang="en-ID" dirty="0" err="1">
                <a:solidFill>
                  <a:schemeClr val="tx1"/>
                </a:solidFill>
              </a:rPr>
              <a:t>hukum</a:t>
            </a:r>
            <a:r>
              <a:rPr lang="en-ID" dirty="0">
                <a:solidFill>
                  <a:schemeClr val="tx1"/>
                </a:solidFill>
              </a:rPr>
              <a:t> yang </a:t>
            </a:r>
            <a:r>
              <a:rPr lang="en-ID" dirty="0" err="1">
                <a:solidFill>
                  <a:schemeClr val="tx1"/>
                </a:solidFill>
              </a:rPr>
              <a:t>melibatkan</a:t>
            </a:r>
            <a:r>
              <a:rPr lang="en-ID" dirty="0">
                <a:solidFill>
                  <a:schemeClr val="tx1"/>
                </a:solidFill>
              </a:rPr>
              <a:t> </a:t>
            </a:r>
            <a:r>
              <a:rPr lang="en-ID" dirty="0" err="1">
                <a:solidFill>
                  <a:schemeClr val="tx1"/>
                </a:solidFill>
              </a:rPr>
              <a:t>subjek</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manusia</a:t>
            </a:r>
            <a:r>
              <a:rPr lang="en-ID" dirty="0">
                <a:solidFill>
                  <a:schemeClr val="tx1"/>
                </a:solidFill>
              </a:rPr>
              <a:t> </a:t>
            </a:r>
            <a:r>
              <a:rPr lang="en-ID" dirty="0" err="1">
                <a:solidFill>
                  <a:schemeClr val="tx1"/>
                </a:solidFill>
              </a:rPr>
              <a:t>atau</a:t>
            </a:r>
            <a:r>
              <a:rPr lang="en-ID" dirty="0">
                <a:solidFill>
                  <a:schemeClr val="tx1"/>
                </a:solidFill>
              </a:rPr>
              <a:t> badan </a:t>
            </a:r>
            <a:r>
              <a:rPr lang="en-ID" dirty="0" err="1">
                <a:solidFill>
                  <a:schemeClr val="tx1"/>
                </a:solidFill>
              </a:rPr>
              <a:t>hukum</a:t>
            </a:r>
            <a:r>
              <a:rPr lang="en-ID" dirty="0">
                <a:solidFill>
                  <a:schemeClr val="tx1"/>
                </a:solidFill>
              </a:rPr>
              <a:t>). </a:t>
            </a:r>
            <a:r>
              <a:rPr lang="en-ID" dirty="0" err="1">
                <a:solidFill>
                  <a:schemeClr val="tx1"/>
                </a:solidFill>
              </a:rPr>
              <a:t>Objek</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berupa</a:t>
            </a:r>
            <a:r>
              <a:rPr lang="en-ID" dirty="0">
                <a:solidFill>
                  <a:schemeClr val="tx1"/>
                </a:solidFill>
              </a:rPr>
              <a:t> </a:t>
            </a:r>
            <a:r>
              <a:rPr lang="en-ID" dirty="0" err="1">
                <a:solidFill>
                  <a:schemeClr val="tx1"/>
                </a:solidFill>
              </a:rPr>
              <a:t>benda</a:t>
            </a:r>
            <a:r>
              <a:rPr lang="en-ID" dirty="0">
                <a:solidFill>
                  <a:schemeClr val="tx1"/>
                </a:solidFill>
              </a:rPr>
              <a:t> (yang </a:t>
            </a:r>
            <a:r>
              <a:rPr lang="en-ID" dirty="0" err="1">
                <a:solidFill>
                  <a:schemeClr val="tx1"/>
                </a:solidFill>
              </a:rPr>
              <a:t>berwujud</a:t>
            </a:r>
            <a:r>
              <a:rPr lang="en-ID" dirty="0">
                <a:solidFill>
                  <a:schemeClr val="tx1"/>
                </a:solidFill>
              </a:rPr>
              <a:t> </a:t>
            </a:r>
            <a:r>
              <a:rPr lang="en-ID" dirty="0" err="1">
                <a:solidFill>
                  <a:schemeClr val="tx1"/>
                </a:solidFill>
              </a:rPr>
              <a:t>seperti</a:t>
            </a:r>
            <a:r>
              <a:rPr lang="en-ID" dirty="0">
                <a:solidFill>
                  <a:schemeClr val="tx1"/>
                </a:solidFill>
              </a:rPr>
              <a:t> </a:t>
            </a:r>
            <a:r>
              <a:rPr lang="en-ID" dirty="0" err="1">
                <a:solidFill>
                  <a:schemeClr val="tx1"/>
                </a:solidFill>
              </a:rPr>
              <a:t>rumah</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tidak</a:t>
            </a:r>
            <a:r>
              <a:rPr lang="en-ID" dirty="0">
                <a:solidFill>
                  <a:schemeClr val="tx1"/>
                </a:solidFill>
              </a:rPr>
              <a:t> </a:t>
            </a:r>
            <a:r>
              <a:rPr lang="en-ID" dirty="0" err="1">
                <a:solidFill>
                  <a:schemeClr val="tx1"/>
                </a:solidFill>
              </a:rPr>
              <a:t>berwujud</a:t>
            </a:r>
            <a:r>
              <a:rPr lang="en-ID" dirty="0">
                <a:solidFill>
                  <a:schemeClr val="tx1"/>
                </a:solidFill>
              </a:rPr>
              <a:t> </a:t>
            </a:r>
            <a:r>
              <a:rPr lang="en-ID" dirty="0" err="1">
                <a:solidFill>
                  <a:schemeClr val="tx1"/>
                </a:solidFill>
              </a:rPr>
              <a:t>seperti</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cipta</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seperti</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milik</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merek</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gadai</a:t>
            </a:r>
            <a:r>
              <a:rPr lang="en-ID" dirty="0">
                <a:solidFill>
                  <a:schemeClr val="tx1"/>
                </a:solidFill>
              </a:rPr>
              <a:t>)</a:t>
            </a:r>
          </a:p>
        </p:txBody>
      </p:sp>
    </p:spTree>
    <p:extLst>
      <p:ext uri="{BB962C8B-B14F-4D97-AF65-F5344CB8AC3E}">
        <p14:creationId xmlns:p14="http://schemas.microsoft.com/office/powerpoint/2010/main" val="2279529748"/>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2E8F6EE7-EB98-4F00-A029-F1C486BDC587}"/>
              </a:ext>
            </a:extLst>
          </p:cNvPr>
          <p:cNvSpPr>
            <a:spLocks noGrp="1" noChangeArrowheads="1"/>
          </p:cNvSpPr>
          <p:nvPr>
            <p:ph type="subTitle" idx="1"/>
          </p:nvPr>
        </p:nvSpPr>
        <p:spPr bwMode="auto">
          <a:xfrm>
            <a:off x="251520" y="1445578"/>
            <a:ext cx="8424936" cy="36563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88872" rIns="0" bIns="179331"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1D35"/>
                </a:solidFill>
                <a:effectLst/>
                <a:latin typeface="Google Sans"/>
              </a:rPr>
              <a:t>Ciri-ciri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objek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01D35"/>
                </a:solidFill>
                <a:effectLst/>
                <a:latin typeface="Google Sans"/>
              </a:rPr>
              <a:t>1. </a:t>
            </a:r>
            <a:r>
              <a:rPr kumimoji="0" lang="en-US" altLang="en-US" sz="2000" b="1" i="0" u="none" strike="noStrike" cap="none" normalizeH="0" baseline="0" dirty="0" err="1">
                <a:ln>
                  <a:noFill/>
                </a:ln>
                <a:solidFill>
                  <a:srgbClr val="001D35"/>
                </a:solidFill>
                <a:effectLst/>
                <a:latin typeface="Google Sans"/>
              </a:rPr>
              <a:t>Dapat</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dimiliki</a:t>
            </a:r>
            <a:r>
              <a:rPr kumimoji="0" lang="en-US" altLang="en-US" sz="2000" b="1" i="0" u="none" strike="noStrike" cap="none" normalizeH="0" baseline="0" dirty="0">
                <a:ln>
                  <a:noFill/>
                </a:ln>
                <a:solidFill>
                  <a:srgbClr val="001D35"/>
                </a:solidFill>
                <a:effectLst/>
                <a:latin typeface="Google Sans"/>
              </a:rPr>
              <a:t> oleh </a:t>
            </a:r>
            <a:r>
              <a:rPr kumimoji="0" lang="en-US" altLang="en-US" sz="2000" b="1" i="0" u="none" strike="noStrike" cap="none" normalizeH="0" baseline="0" dirty="0" err="1">
                <a:ln>
                  <a:noFill/>
                </a:ln>
                <a:solidFill>
                  <a:srgbClr val="001D35"/>
                </a:solidFill>
                <a:effectLst/>
                <a:latin typeface="Google Sans"/>
              </a:rPr>
              <a:t>subjek</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1D35"/>
                </a:solidFill>
                <a:effectLst/>
                <a:latin typeface="Google Sans"/>
              </a:rPr>
              <a:t>Objek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adalah</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sesuatu</a:t>
            </a:r>
            <a:r>
              <a:rPr kumimoji="0" lang="en-US" altLang="en-US" sz="2000" b="0" i="0" u="none" strike="noStrike" cap="none" normalizeH="0" baseline="0" dirty="0">
                <a:ln>
                  <a:noFill/>
                </a:ln>
                <a:solidFill>
                  <a:srgbClr val="001D35"/>
                </a:solidFill>
                <a:effectLst/>
                <a:latin typeface="Google Sans"/>
              </a:rPr>
              <a:t> yang </a:t>
            </a:r>
            <a:r>
              <a:rPr kumimoji="0" lang="en-US" altLang="en-US" sz="2000" b="0" i="0" u="none" strike="noStrike" cap="none" normalizeH="0" baseline="0" dirty="0" err="1">
                <a:ln>
                  <a:noFill/>
                </a:ln>
                <a:solidFill>
                  <a:srgbClr val="001D35"/>
                </a:solidFill>
                <a:effectLst/>
                <a:latin typeface="Google Sans"/>
              </a:rPr>
              <a:t>bisa</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dikuasai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dimiliki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atau</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diakui</a:t>
            </a:r>
            <a:r>
              <a:rPr kumimoji="0" lang="en-US" altLang="en-US" sz="2000" b="0" i="0" u="none" strike="noStrike" cap="none" normalizeH="0" baseline="0" dirty="0">
                <a:ln>
                  <a:noFill/>
                </a:ln>
                <a:solidFill>
                  <a:srgbClr val="001D35"/>
                </a:solidFill>
                <a:effectLst/>
                <a:latin typeface="Google Sans"/>
              </a:rPr>
              <a:t> oleh </a:t>
            </a:r>
            <a:r>
              <a:rPr kumimoji="0" lang="en-US" altLang="en-US" sz="2000" b="0" i="0" u="none" strike="noStrike" cap="none" normalizeH="0" baseline="0" dirty="0" err="1">
                <a:ln>
                  <a:noFill/>
                </a:ln>
                <a:solidFill>
                  <a:srgbClr val="001D35"/>
                </a:solidFill>
                <a:effectLst/>
                <a:latin typeface="Google Sans"/>
              </a:rPr>
              <a:t>subjek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01D35"/>
                </a:solidFill>
                <a:effectLst/>
                <a:latin typeface="Google Sans"/>
              </a:rPr>
              <a:t>2. </a:t>
            </a:r>
            <a:r>
              <a:rPr kumimoji="0" lang="en-US" altLang="en-US" sz="2000" b="1" i="0" u="none" strike="noStrike" cap="none" normalizeH="0" baseline="0" dirty="0" err="1">
                <a:ln>
                  <a:noFill/>
                </a:ln>
                <a:solidFill>
                  <a:srgbClr val="001D35"/>
                </a:solidFill>
                <a:effectLst/>
                <a:latin typeface="Google Sans"/>
              </a:rPr>
              <a:t>Memiliki</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manfaat</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atau</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nilai</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ekonomi</a:t>
            </a:r>
            <a:r>
              <a:rPr kumimoji="0" lang="en-US" altLang="en-US" sz="20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1D35"/>
                </a:solidFill>
                <a:effectLst/>
                <a:latin typeface="Google Sans"/>
              </a:rPr>
              <a:t>Objek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memberikan</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manfaat</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atau</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mempunyai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nilai</a:t>
            </a:r>
            <a:r>
              <a:rPr kumimoji="0" lang="en-US" altLang="en-US" sz="2000" b="0" i="0" u="none" strike="noStrike" cap="none" normalizeH="0" baseline="0" dirty="0">
                <a:ln>
                  <a:noFill/>
                </a:ln>
                <a:solidFill>
                  <a:srgbClr val="001D35"/>
                </a:solidFill>
                <a:effectLst/>
                <a:latin typeface="Google Sans"/>
              </a:rPr>
              <a:t> yang </a:t>
            </a:r>
            <a:r>
              <a:rPr kumimoji="0" lang="en-US" altLang="en-US" sz="2000" b="0" i="0" u="none" strike="noStrike" cap="none" normalizeH="0" baseline="0" dirty="0" err="1">
                <a:ln>
                  <a:noFill/>
                </a:ln>
                <a:solidFill>
                  <a:srgbClr val="001D35"/>
                </a:solidFill>
                <a:effectLst/>
                <a:latin typeface="Google Sans"/>
              </a:rPr>
              <a:t>dapat</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diukur</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dalam</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bentuk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uang</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bagi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subjek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001D35"/>
                </a:solidFill>
                <a:effectLst/>
                <a:latin typeface="Google Sans"/>
              </a:rPr>
              <a:t>3. </a:t>
            </a:r>
            <a:r>
              <a:rPr kumimoji="0" lang="en-US" altLang="en-US" sz="2000" b="1" i="0" u="none" strike="noStrike" cap="none" normalizeH="0" baseline="0" dirty="0" err="1">
                <a:ln>
                  <a:noFill/>
                </a:ln>
                <a:solidFill>
                  <a:srgbClr val="001D35"/>
                </a:solidFill>
                <a:effectLst/>
                <a:latin typeface="Google Sans"/>
              </a:rPr>
              <a:t>Menjadi</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pokok</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dalam</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hubungan</a:t>
            </a:r>
            <a:r>
              <a:rPr kumimoji="0" lang="en-US" altLang="en-US" sz="2000" b="1" i="0" u="none" strike="noStrike" cap="none" normalizeH="0" baseline="0" dirty="0">
                <a:ln>
                  <a:noFill/>
                </a:ln>
                <a:solidFill>
                  <a:srgbClr val="001D35"/>
                </a:solidFill>
                <a:effectLst/>
                <a:latin typeface="Google Sans"/>
              </a:rPr>
              <a:t> </a:t>
            </a:r>
            <a:r>
              <a:rPr kumimoji="0" lang="en-US" altLang="en-US" sz="2000" b="1"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1D35"/>
                </a:solidFill>
                <a:effectLst/>
                <a:latin typeface="Google Sans"/>
              </a:rPr>
              <a:t>Objek</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adalah</a:t>
            </a:r>
            <a:r>
              <a:rPr kumimoji="0" lang="en-US" altLang="en-US" sz="2000" b="0" i="0" u="none" strike="noStrike" cap="none" normalizeH="0" baseline="0" dirty="0">
                <a:ln>
                  <a:noFill/>
                </a:ln>
                <a:solidFill>
                  <a:srgbClr val="001D35"/>
                </a:solidFill>
                <a:effectLst/>
                <a:latin typeface="Google Sans"/>
              </a:rPr>
              <a:t> inti </a:t>
            </a:r>
            <a:r>
              <a:rPr kumimoji="0" lang="en-US" altLang="en-US" sz="2000" b="0" i="0" u="none" strike="noStrike" cap="none" normalizeH="0" baseline="0" dirty="0" err="1">
                <a:ln>
                  <a:noFill/>
                </a:ln>
                <a:solidFill>
                  <a:srgbClr val="001D35"/>
                </a:solidFill>
                <a:effectLst/>
                <a:latin typeface="Google Sans"/>
              </a:rPr>
              <a:t>atau</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sasaran</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dari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sebuah</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hubungan</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hukum</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misalnya</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dalam</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transaksi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jual</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beli</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atau</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perjanjian</a:t>
            </a:r>
            <a:r>
              <a:rPr kumimoji="0" lang="en-US" altLang="en-US" sz="2000" b="0" i="0" u="none" strike="noStrike" cap="none" normalizeH="0" baseline="0" dirty="0">
                <a:ln>
                  <a:noFill/>
                </a:ln>
                <a:solidFill>
                  <a:srgbClr val="001D35"/>
                </a:solidFill>
                <a:effectLst/>
                <a:latin typeface="Google Sans"/>
              </a:rPr>
              <a:t> </a:t>
            </a:r>
            <a:r>
              <a:rPr kumimoji="0" lang="en-US" altLang="en-US" sz="2000" b="0" i="0" u="none" strike="noStrike" cap="none" normalizeH="0" baseline="0" dirty="0" err="1">
                <a:ln>
                  <a:noFill/>
                </a:ln>
                <a:solidFill>
                  <a:srgbClr val="001D35"/>
                </a:solidFill>
                <a:effectLst/>
                <a:latin typeface="Google Sans"/>
              </a:rPr>
              <a:t>lainnya</a:t>
            </a:r>
            <a:endParaRPr kumimoji="0" lang="en-US" altLang="en-US" sz="2000" b="0" i="0" u="none" strike="noStrike" cap="none" normalizeH="0" baseline="0" dirty="0">
              <a:ln>
                <a:noFill/>
              </a:ln>
              <a:solidFill>
                <a:srgbClr val="001D35"/>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193557442"/>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96D6BB5-8B88-45E6-8614-DAD1C58538EC}"/>
              </a:ext>
            </a:extLst>
          </p:cNvPr>
          <p:cNvSpPr>
            <a:spLocks noGrp="1"/>
          </p:cNvSpPr>
          <p:nvPr>
            <p:ph type="subTitle" idx="1"/>
          </p:nvPr>
        </p:nvSpPr>
        <p:spPr>
          <a:xfrm>
            <a:off x="395536" y="620688"/>
            <a:ext cx="8748464" cy="5018112"/>
          </a:xfrm>
        </p:spPr>
        <p:txBody>
          <a:bodyPr>
            <a:normAutofit fontScale="92500" lnSpcReduction="10000"/>
          </a:bodyPr>
          <a:lstStyle/>
          <a:p>
            <a:r>
              <a:rPr lang="en-US" dirty="0" err="1">
                <a:solidFill>
                  <a:schemeClr val="tx1"/>
                </a:solidFill>
              </a:rPr>
              <a:t>Jenis-Jenis</a:t>
            </a:r>
            <a:r>
              <a:rPr lang="en-US" dirty="0">
                <a:solidFill>
                  <a:schemeClr val="tx1"/>
                </a:solidFill>
              </a:rPr>
              <a:t> </a:t>
            </a:r>
            <a:r>
              <a:rPr lang="en-US" dirty="0" err="1">
                <a:solidFill>
                  <a:schemeClr val="tx1"/>
                </a:solidFill>
              </a:rPr>
              <a:t>Objek</a:t>
            </a:r>
            <a:r>
              <a:rPr lang="en-US" dirty="0">
                <a:solidFill>
                  <a:schemeClr val="tx1"/>
                </a:solidFill>
              </a:rPr>
              <a:t> </a:t>
            </a:r>
            <a:r>
              <a:rPr lang="en-US" dirty="0" err="1">
                <a:solidFill>
                  <a:schemeClr val="tx1"/>
                </a:solidFill>
              </a:rPr>
              <a:t>Hukum</a:t>
            </a:r>
            <a:r>
              <a:rPr lang="en-US" dirty="0">
                <a:solidFill>
                  <a:schemeClr val="tx1"/>
                </a:solidFill>
              </a:rPr>
              <a:t> : </a:t>
            </a:r>
          </a:p>
          <a:p>
            <a:pPr algn="just"/>
            <a:r>
              <a:rPr lang="en-US" b="1" dirty="0">
                <a:solidFill>
                  <a:schemeClr val="tx1"/>
                </a:solidFill>
              </a:rPr>
              <a:t>Benda </a:t>
            </a:r>
            <a:r>
              <a:rPr lang="en-US" b="1" dirty="0" err="1">
                <a:solidFill>
                  <a:schemeClr val="tx1"/>
                </a:solidFill>
              </a:rPr>
              <a:t>berwujud</a:t>
            </a:r>
            <a:r>
              <a:rPr lang="en-US" b="1" dirty="0">
                <a:solidFill>
                  <a:schemeClr val="tx1"/>
                </a:solidFill>
              </a:rPr>
              <a:t> </a:t>
            </a:r>
            <a:r>
              <a:rPr lang="en-US" dirty="0">
                <a:solidFill>
                  <a:schemeClr val="tx1"/>
                </a:solidFill>
              </a:rPr>
              <a:t>: </a:t>
            </a:r>
            <a:r>
              <a:rPr lang="en-ID" dirty="0" err="1">
                <a:solidFill>
                  <a:schemeClr val="tx1"/>
                </a:solidFill>
              </a:rPr>
              <a:t>Segala</a:t>
            </a:r>
            <a:r>
              <a:rPr lang="en-ID" dirty="0">
                <a:solidFill>
                  <a:schemeClr val="tx1"/>
                </a:solidFill>
              </a:rPr>
              <a:t> </a:t>
            </a:r>
            <a:r>
              <a:rPr lang="en-ID" dirty="0" err="1">
                <a:solidFill>
                  <a:schemeClr val="tx1"/>
                </a:solidFill>
              </a:rPr>
              <a:t>sesuatu</a:t>
            </a:r>
            <a:r>
              <a:rPr lang="en-ID" dirty="0">
                <a:solidFill>
                  <a:schemeClr val="tx1"/>
                </a:solidFill>
              </a:rPr>
              <a:t> yang </a:t>
            </a:r>
            <a:r>
              <a:rPr lang="en-ID" dirty="0" err="1">
                <a:solidFill>
                  <a:schemeClr val="tx1"/>
                </a:solidFill>
              </a:rPr>
              <a:t>bisa</a:t>
            </a:r>
            <a:r>
              <a:rPr lang="en-ID" dirty="0">
                <a:solidFill>
                  <a:schemeClr val="tx1"/>
                </a:solidFill>
              </a:rPr>
              <a:t> </a:t>
            </a:r>
            <a:r>
              <a:rPr lang="en-ID" dirty="0" err="1">
                <a:solidFill>
                  <a:schemeClr val="tx1"/>
                </a:solidFill>
              </a:rPr>
              <a:t>dirasakan</a:t>
            </a:r>
            <a:r>
              <a:rPr lang="en-ID" dirty="0">
                <a:solidFill>
                  <a:schemeClr val="tx1"/>
                </a:solidFill>
              </a:rPr>
              <a:t> oleh </a:t>
            </a:r>
            <a:r>
              <a:rPr lang="en-ID" dirty="0" err="1">
                <a:solidFill>
                  <a:schemeClr val="tx1"/>
                </a:solidFill>
              </a:rPr>
              <a:t>pancaindra</a:t>
            </a:r>
            <a:r>
              <a:rPr lang="en-ID" dirty="0">
                <a:solidFill>
                  <a:schemeClr val="tx1"/>
                </a:solidFill>
              </a:rPr>
              <a:t>. </a:t>
            </a:r>
          </a:p>
          <a:p>
            <a:pPr marL="514350" indent="-514350" algn="just">
              <a:buAutoNum type="arabicPeriod"/>
            </a:pPr>
            <a:r>
              <a:rPr lang="en-ID" dirty="0">
                <a:solidFill>
                  <a:schemeClr val="tx1"/>
                </a:solidFill>
              </a:rPr>
              <a:t>Benda </a:t>
            </a:r>
            <a:r>
              <a:rPr lang="en-ID" dirty="0" err="1">
                <a:solidFill>
                  <a:schemeClr val="tx1"/>
                </a:solidFill>
              </a:rPr>
              <a:t>bergerak</a:t>
            </a:r>
            <a:r>
              <a:rPr lang="en-ID" dirty="0">
                <a:solidFill>
                  <a:schemeClr val="tx1"/>
                </a:solidFill>
              </a:rPr>
              <a:t> </a:t>
            </a:r>
            <a:r>
              <a:rPr lang="en-ID" dirty="0" err="1">
                <a:solidFill>
                  <a:schemeClr val="tx1"/>
                </a:solidFill>
              </a:rPr>
              <a:t>contohnya</a:t>
            </a:r>
            <a:r>
              <a:rPr lang="en-ID" dirty="0">
                <a:solidFill>
                  <a:schemeClr val="tx1"/>
                </a:solidFill>
              </a:rPr>
              <a:t> : </a:t>
            </a:r>
            <a:r>
              <a:rPr lang="en-ID" dirty="0" err="1">
                <a:solidFill>
                  <a:schemeClr val="tx1"/>
                </a:solidFill>
              </a:rPr>
              <a:t>meja</a:t>
            </a:r>
            <a:r>
              <a:rPr lang="en-ID" dirty="0">
                <a:solidFill>
                  <a:schemeClr val="tx1"/>
                </a:solidFill>
              </a:rPr>
              <a:t>, </a:t>
            </a:r>
            <a:r>
              <a:rPr lang="en-ID" dirty="0" err="1">
                <a:solidFill>
                  <a:schemeClr val="tx1"/>
                </a:solidFill>
              </a:rPr>
              <a:t>kursi</a:t>
            </a:r>
            <a:r>
              <a:rPr lang="en-ID" dirty="0">
                <a:solidFill>
                  <a:schemeClr val="tx1"/>
                </a:solidFill>
              </a:rPr>
              <a:t> dan </a:t>
            </a:r>
            <a:r>
              <a:rPr lang="en-ID" dirty="0" err="1">
                <a:solidFill>
                  <a:schemeClr val="tx1"/>
                </a:solidFill>
              </a:rPr>
              <a:t>kendaraan</a:t>
            </a:r>
            <a:r>
              <a:rPr lang="en-ID" dirty="0">
                <a:solidFill>
                  <a:schemeClr val="tx1"/>
                </a:solidFill>
              </a:rPr>
              <a:t> </a:t>
            </a:r>
          </a:p>
          <a:p>
            <a:pPr marL="514350" indent="-514350" algn="just">
              <a:buAutoNum type="arabicPeriod"/>
            </a:pPr>
            <a:r>
              <a:rPr lang="en-ID" dirty="0">
                <a:solidFill>
                  <a:schemeClr val="tx1"/>
                </a:solidFill>
              </a:rPr>
              <a:t>Benda </a:t>
            </a:r>
            <a:r>
              <a:rPr lang="en-ID" dirty="0" err="1">
                <a:solidFill>
                  <a:schemeClr val="tx1"/>
                </a:solidFill>
              </a:rPr>
              <a:t>tidak</a:t>
            </a:r>
            <a:r>
              <a:rPr lang="en-ID" dirty="0">
                <a:solidFill>
                  <a:schemeClr val="tx1"/>
                </a:solidFill>
              </a:rPr>
              <a:t> </a:t>
            </a:r>
            <a:r>
              <a:rPr lang="en-ID" dirty="0" err="1">
                <a:solidFill>
                  <a:schemeClr val="tx1"/>
                </a:solidFill>
              </a:rPr>
              <a:t>bergerak</a:t>
            </a:r>
            <a:r>
              <a:rPr lang="en-ID" dirty="0">
                <a:solidFill>
                  <a:schemeClr val="tx1"/>
                </a:solidFill>
              </a:rPr>
              <a:t> : </a:t>
            </a:r>
            <a:r>
              <a:rPr lang="en-ID" dirty="0" err="1">
                <a:solidFill>
                  <a:schemeClr val="tx1"/>
                </a:solidFill>
              </a:rPr>
              <a:t>tanah</a:t>
            </a:r>
            <a:r>
              <a:rPr lang="en-ID" dirty="0">
                <a:solidFill>
                  <a:schemeClr val="tx1"/>
                </a:solidFill>
              </a:rPr>
              <a:t>, </a:t>
            </a:r>
            <a:r>
              <a:rPr lang="en-ID" dirty="0" err="1">
                <a:solidFill>
                  <a:schemeClr val="tx1"/>
                </a:solidFill>
              </a:rPr>
              <a:t>bangunan</a:t>
            </a:r>
            <a:r>
              <a:rPr lang="en-ID" dirty="0">
                <a:solidFill>
                  <a:schemeClr val="tx1"/>
                </a:solidFill>
              </a:rPr>
              <a:t>, </a:t>
            </a:r>
            <a:r>
              <a:rPr lang="en-ID" dirty="0" err="1">
                <a:solidFill>
                  <a:schemeClr val="tx1"/>
                </a:solidFill>
              </a:rPr>
              <a:t>ataupun</a:t>
            </a:r>
            <a:r>
              <a:rPr lang="en-ID" dirty="0">
                <a:solidFill>
                  <a:schemeClr val="tx1"/>
                </a:solidFill>
              </a:rPr>
              <a:t> </a:t>
            </a:r>
            <a:r>
              <a:rPr lang="en-ID" dirty="0" err="1">
                <a:solidFill>
                  <a:schemeClr val="tx1"/>
                </a:solidFill>
              </a:rPr>
              <a:t>rumah</a:t>
            </a:r>
            <a:endParaRPr lang="en-ID" dirty="0">
              <a:solidFill>
                <a:schemeClr val="tx1"/>
              </a:solidFill>
            </a:endParaRPr>
          </a:p>
          <a:p>
            <a:pPr marL="514350" indent="-514350" algn="just">
              <a:buAutoNum type="arabicPeriod"/>
            </a:pPr>
            <a:endParaRPr lang="en-ID" dirty="0">
              <a:solidFill>
                <a:schemeClr val="tx1"/>
              </a:solidFill>
            </a:endParaRPr>
          </a:p>
          <a:p>
            <a:pPr algn="just"/>
            <a:r>
              <a:rPr lang="en-ID" b="1" dirty="0">
                <a:solidFill>
                  <a:schemeClr val="tx1"/>
                </a:solidFill>
              </a:rPr>
              <a:t>Benda </a:t>
            </a:r>
            <a:r>
              <a:rPr lang="en-ID" b="1" dirty="0" err="1">
                <a:solidFill>
                  <a:schemeClr val="tx1"/>
                </a:solidFill>
              </a:rPr>
              <a:t>tidak</a:t>
            </a:r>
            <a:r>
              <a:rPr lang="en-ID" b="1" dirty="0">
                <a:solidFill>
                  <a:schemeClr val="tx1"/>
                </a:solidFill>
              </a:rPr>
              <a:t> </a:t>
            </a:r>
            <a:r>
              <a:rPr lang="en-ID" b="1" dirty="0" err="1">
                <a:solidFill>
                  <a:schemeClr val="tx1"/>
                </a:solidFill>
              </a:rPr>
              <a:t>berwujud</a:t>
            </a:r>
            <a:r>
              <a:rPr lang="en-ID" b="1" dirty="0">
                <a:solidFill>
                  <a:schemeClr val="tx1"/>
                </a:solidFill>
              </a:rPr>
              <a:t> </a:t>
            </a:r>
            <a:r>
              <a:rPr lang="en-ID" dirty="0">
                <a:solidFill>
                  <a:schemeClr val="tx1"/>
                </a:solidFill>
              </a:rPr>
              <a:t>: </a:t>
            </a:r>
            <a:r>
              <a:rPr lang="en-ID" dirty="0" err="1">
                <a:solidFill>
                  <a:schemeClr val="tx1"/>
                </a:solidFill>
              </a:rPr>
              <a:t>sesuatu</a:t>
            </a:r>
            <a:r>
              <a:rPr lang="en-ID" dirty="0">
                <a:solidFill>
                  <a:schemeClr val="tx1"/>
                </a:solidFill>
              </a:rPr>
              <a:t> yang </a:t>
            </a:r>
            <a:r>
              <a:rPr lang="en-ID" dirty="0" err="1">
                <a:solidFill>
                  <a:schemeClr val="tx1"/>
                </a:solidFill>
              </a:rPr>
              <a:t>tidak</a:t>
            </a:r>
            <a:r>
              <a:rPr lang="en-ID" dirty="0">
                <a:solidFill>
                  <a:schemeClr val="tx1"/>
                </a:solidFill>
              </a:rPr>
              <a:t> </a:t>
            </a:r>
            <a:r>
              <a:rPr lang="en-ID" dirty="0" err="1">
                <a:solidFill>
                  <a:schemeClr val="tx1"/>
                </a:solidFill>
              </a:rPr>
              <a:t>memiliki</a:t>
            </a:r>
            <a:r>
              <a:rPr lang="en-ID" dirty="0">
                <a:solidFill>
                  <a:schemeClr val="tx1"/>
                </a:solidFill>
              </a:rPr>
              <a:t> </a:t>
            </a:r>
            <a:r>
              <a:rPr lang="en-ID" dirty="0" err="1">
                <a:solidFill>
                  <a:schemeClr val="tx1"/>
                </a:solidFill>
              </a:rPr>
              <a:t>wujud</a:t>
            </a:r>
            <a:r>
              <a:rPr lang="en-ID" dirty="0">
                <a:solidFill>
                  <a:schemeClr val="tx1"/>
                </a:solidFill>
              </a:rPr>
              <a:t> </a:t>
            </a:r>
            <a:r>
              <a:rPr lang="en-ID" dirty="0" err="1">
                <a:solidFill>
                  <a:schemeClr val="tx1"/>
                </a:solidFill>
              </a:rPr>
              <a:t>fisik</a:t>
            </a:r>
            <a:r>
              <a:rPr lang="en-ID" dirty="0">
                <a:solidFill>
                  <a:schemeClr val="tx1"/>
                </a:solidFill>
              </a:rPr>
              <a:t> </a:t>
            </a:r>
            <a:r>
              <a:rPr lang="en-ID" dirty="0" err="1">
                <a:solidFill>
                  <a:schemeClr val="tx1"/>
                </a:solidFill>
              </a:rPr>
              <a:t>tetapi</a:t>
            </a:r>
            <a:r>
              <a:rPr lang="en-ID" dirty="0">
                <a:solidFill>
                  <a:schemeClr val="tx1"/>
                </a:solidFill>
              </a:rPr>
              <a:t> </a:t>
            </a:r>
            <a:r>
              <a:rPr lang="en-ID" dirty="0" err="1">
                <a:solidFill>
                  <a:schemeClr val="tx1"/>
                </a:solidFill>
              </a:rPr>
              <a:t>bernilai</a:t>
            </a:r>
            <a:r>
              <a:rPr lang="en-ID" dirty="0">
                <a:solidFill>
                  <a:schemeClr val="tx1"/>
                </a:solidFill>
              </a:rPr>
              <a:t> dan </a:t>
            </a:r>
            <a:r>
              <a:rPr lang="en-ID" dirty="0" err="1">
                <a:solidFill>
                  <a:schemeClr val="tx1"/>
                </a:solidFill>
              </a:rPr>
              <a:t>dilindugi</a:t>
            </a:r>
            <a:r>
              <a:rPr lang="en-ID" dirty="0">
                <a:solidFill>
                  <a:schemeClr val="tx1"/>
                </a:solidFill>
              </a:rPr>
              <a:t> </a:t>
            </a:r>
            <a:r>
              <a:rPr lang="en-ID" dirty="0" err="1">
                <a:solidFill>
                  <a:schemeClr val="tx1"/>
                </a:solidFill>
              </a:rPr>
              <a:t>hukum</a:t>
            </a:r>
            <a:r>
              <a:rPr lang="en-ID" dirty="0">
                <a:solidFill>
                  <a:schemeClr val="tx1"/>
                </a:solidFill>
              </a:rPr>
              <a:t>. </a:t>
            </a:r>
          </a:p>
          <a:p>
            <a:pPr marL="514350" indent="-514350" algn="just">
              <a:buAutoNum type="arabicPeriod"/>
            </a:pPr>
            <a:r>
              <a:rPr lang="en-ID" dirty="0" err="1">
                <a:solidFill>
                  <a:schemeClr val="tx1"/>
                </a:solidFill>
              </a:rPr>
              <a:t>Hak</a:t>
            </a:r>
            <a:r>
              <a:rPr lang="en-ID" dirty="0">
                <a:solidFill>
                  <a:schemeClr val="tx1"/>
                </a:solidFill>
              </a:rPr>
              <a:t> </a:t>
            </a:r>
            <a:r>
              <a:rPr lang="en-ID" dirty="0" err="1">
                <a:solidFill>
                  <a:schemeClr val="tx1"/>
                </a:solidFill>
              </a:rPr>
              <a:t>kekayaan</a:t>
            </a:r>
            <a:r>
              <a:rPr lang="en-ID" dirty="0">
                <a:solidFill>
                  <a:schemeClr val="tx1"/>
                </a:solidFill>
              </a:rPr>
              <a:t> </a:t>
            </a:r>
            <a:r>
              <a:rPr lang="en-ID" dirty="0" err="1">
                <a:solidFill>
                  <a:schemeClr val="tx1"/>
                </a:solidFill>
              </a:rPr>
              <a:t>intelektual</a:t>
            </a:r>
            <a:r>
              <a:rPr lang="en-ID" dirty="0">
                <a:solidFill>
                  <a:schemeClr val="tx1"/>
                </a:solidFill>
              </a:rPr>
              <a:t> : </a:t>
            </a:r>
            <a:r>
              <a:rPr lang="en-ID" dirty="0" err="1">
                <a:solidFill>
                  <a:schemeClr val="tx1"/>
                </a:solidFill>
              </a:rPr>
              <a:t>contohnya</a:t>
            </a:r>
            <a:r>
              <a:rPr lang="en-ID" dirty="0">
                <a:solidFill>
                  <a:schemeClr val="tx1"/>
                </a:solidFill>
              </a:rPr>
              <a:t> </a:t>
            </a:r>
            <a:r>
              <a:rPr lang="en-ID" dirty="0" err="1">
                <a:solidFill>
                  <a:schemeClr val="tx1"/>
                </a:solidFill>
              </a:rPr>
              <a:t>adalah</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cipta</a:t>
            </a:r>
            <a:r>
              <a:rPr lang="en-ID" dirty="0">
                <a:solidFill>
                  <a:schemeClr val="tx1"/>
                </a:solidFill>
              </a:rPr>
              <a:t>, </a:t>
            </a:r>
            <a:r>
              <a:rPr lang="en-ID" dirty="0" err="1">
                <a:solidFill>
                  <a:schemeClr val="tx1"/>
                </a:solidFill>
              </a:rPr>
              <a:t>merek</a:t>
            </a:r>
            <a:r>
              <a:rPr lang="en-ID" dirty="0">
                <a:solidFill>
                  <a:schemeClr val="tx1"/>
                </a:solidFill>
              </a:rPr>
              <a:t> </a:t>
            </a:r>
            <a:r>
              <a:rPr lang="en-ID" dirty="0" err="1">
                <a:solidFill>
                  <a:schemeClr val="tx1"/>
                </a:solidFill>
              </a:rPr>
              <a:t>dagang</a:t>
            </a:r>
            <a:r>
              <a:rPr lang="en-ID" dirty="0">
                <a:solidFill>
                  <a:schemeClr val="tx1"/>
                </a:solidFill>
              </a:rPr>
              <a:t>, dan paten </a:t>
            </a:r>
          </a:p>
          <a:p>
            <a:pPr marL="514350" indent="-514350" algn="just">
              <a:buAutoNum type="arabicPeriod"/>
            </a:pPr>
            <a:r>
              <a:rPr lang="en-ID" dirty="0" err="1">
                <a:solidFill>
                  <a:schemeClr val="tx1"/>
                </a:solidFill>
              </a:rPr>
              <a:t>Hak</a:t>
            </a:r>
            <a:r>
              <a:rPr lang="en-ID" dirty="0">
                <a:solidFill>
                  <a:schemeClr val="tx1"/>
                </a:solidFill>
              </a:rPr>
              <a:t> </a:t>
            </a:r>
            <a:r>
              <a:rPr lang="en-ID" dirty="0" err="1">
                <a:solidFill>
                  <a:schemeClr val="tx1"/>
                </a:solidFill>
              </a:rPr>
              <a:t>atas</a:t>
            </a:r>
            <a:r>
              <a:rPr lang="en-ID" dirty="0">
                <a:solidFill>
                  <a:schemeClr val="tx1"/>
                </a:solidFill>
              </a:rPr>
              <a:t> </a:t>
            </a:r>
            <a:r>
              <a:rPr lang="en-ID" dirty="0" err="1">
                <a:solidFill>
                  <a:schemeClr val="tx1"/>
                </a:solidFill>
              </a:rPr>
              <a:t>barang</a:t>
            </a:r>
            <a:r>
              <a:rPr lang="en-ID" dirty="0">
                <a:solidFill>
                  <a:schemeClr val="tx1"/>
                </a:solidFill>
              </a:rPr>
              <a:t> : </a:t>
            </a:r>
            <a:r>
              <a:rPr lang="en-ID" dirty="0" err="1">
                <a:solidFill>
                  <a:schemeClr val="tx1"/>
                </a:solidFill>
              </a:rPr>
              <a:t>hak</a:t>
            </a:r>
            <a:r>
              <a:rPr lang="en-ID" dirty="0">
                <a:solidFill>
                  <a:schemeClr val="tx1"/>
                </a:solidFill>
              </a:rPr>
              <a:t> </a:t>
            </a:r>
            <a:r>
              <a:rPr lang="en-ID" dirty="0" err="1">
                <a:solidFill>
                  <a:schemeClr val="tx1"/>
                </a:solidFill>
              </a:rPr>
              <a:t>gadai</a:t>
            </a:r>
            <a:r>
              <a:rPr lang="en-ID" dirty="0">
                <a:solidFill>
                  <a:schemeClr val="tx1"/>
                </a:solidFill>
              </a:rPr>
              <a:t>, </a:t>
            </a:r>
            <a:r>
              <a:rPr lang="en-ID" dirty="0" err="1">
                <a:solidFill>
                  <a:schemeClr val="tx1"/>
                </a:solidFill>
              </a:rPr>
              <a:t>hipotek</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fidusia</a:t>
            </a:r>
            <a:r>
              <a:rPr lang="en-ID" dirty="0">
                <a:solidFill>
                  <a:schemeClr val="tx1"/>
                </a:solidFill>
              </a:rPr>
              <a:t> </a:t>
            </a:r>
          </a:p>
          <a:p>
            <a:pPr marL="514350" indent="-514350" algn="just">
              <a:buAutoNum type="arabicPeriod"/>
            </a:pPr>
            <a:r>
              <a:rPr lang="en-ID" dirty="0">
                <a:solidFill>
                  <a:schemeClr val="tx1"/>
                </a:solidFill>
              </a:rPr>
              <a:t>Surat </a:t>
            </a:r>
            <a:r>
              <a:rPr lang="en-ID" dirty="0" err="1">
                <a:solidFill>
                  <a:schemeClr val="tx1"/>
                </a:solidFill>
              </a:rPr>
              <a:t>berharga</a:t>
            </a:r>
            <a:r>
              <a:rPr lang="en-ID" dirty="0">
                <a:solidFill>
                  <a:schemeClr val="tx1"/>
                </a:solidFill>
              </a:rPr>
              <a:t> : </a:t>
            </a:r>
            <a:r>
              <a:rPr lang="en-ID" dirty="0" err="1">
                <a:solidFill>
                  <a:schemeClr val="tx1"/>
                </a:solidFill>
              </a:rPr>
              <a:t>obligasi</a:t>
            </a:r>
            <a:r>
              <a:rPr lang="en-ID" dirty="0">
                <a:solidFill>
                  <a:schemeClr val="tx1"/>
                </a:solidFill>
              </a:rPr>
              <a:t> dan </a:t>
            </a:r>
            <a:r>
              <a:rPr lang="en-ID" dirty="0" err="1">
                <a:solidFill>
                  <a:schemeClr val="tx1"/>
                </a:solidFill>
              </a:rPr>
              <a:t>saham</a:t>
            </a:r>
            <a:r>
              <a:rPr lang="en-ID" dirty="0">
                <a:solidFill>
                  <a:schemeClr val="tx1"/>
                </a:solidFill>
              </a:rPr>
              <a:t>  </a:t>
            </a:r>
          </a:p>
        </p:txBody>
      </p:sp>
    </p:spTree>
    <p:extLst>
      <p:ext uri="{BB962C8B-B14F-4D97-AF65-F5344CB8AC3E}">
        <p14:creationId xmlns:p14="http://schemas.microsoft.com/office/powerpoint/2010/main" val="4101419896"/>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REFERENSI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14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7168E659-5D1C-43BD-8948-847FE4D14D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9672" y="1821222"/>
            <a:ext cx="2525677" cy="3896647"/>
          </a:xfrm>
          <a:prstGeom prst="rect">
            <a:avLst/>
          </a:prstGeom>
        </p:spPr>
      </p:pic>
      <p:pic>
        <p:nvPicPr>
          <p:cNvPr id="8" name="Picture 7">
            <a:extLst>
              <a:ext uri="{FF2B5EF4-FFF2-40B4-BE49-F238E27FC236}">
                <a16:creationId xmlns:a16="http://schemas.microsoft.com/office/drawing/2014/main" id="{7168E659-5D1C-43BD-8948-847FE4D14D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1821223"/>
            <a:ext cx="2736304" cy="3877236"/>
          </a:xfrm>
          <a:prstGeom prst="rect">
            <a:avLst/>
          </a:prstGeom>
        </p:spPr>
      </p:pic>
    </p:spTree>
    <p:extLst>
      <p:ext uri="{BB962C8B-B14F-4D97-AF65-F5344CB8AC3E}">
        <p14:creationId xmlns:p14="http://schemas.microsoft.com/office/powerpoint/2010/main" val="258913638"/>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620688"/>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olidFill>
                  <a:srgbClr val="C00000"/>
                </a:solidFill>
                <a:sym typeface="Wingdings" panose="05000000000000000000" pitchFamily="2" charset="2"/>
              </a:rPr>
              <a:t> </a:t>
            </a:r>
            <a:r>
              <a:rPr lang="en-US" sz="4000" b="1" dirty="0">
                <a:solidFill>
                  <a:srgbClr val="C00000"/>
                </a:solidFill>
              </a:rPr>
              <a:t>TERIMA KASIH</a:t>
            </a:r>
            <a:r>
              <a:rPr lang="id-ID" sz="4000" b="1" dirty="0">
                <a:solidFill>
                  <a:srgbClr val="C00000"/>
                </a:solidFill>
              </a:rPr>
              <a:t> </a:t>
            </a:r>
            <a:r>
              <a:rPr lang="id-ID" sz="4000" b="1" dirty="0">
                <a:solidFill>
                  <a:srgbClr val="C00000"/>
                </a:solidFill>
                <a:sym typeface="Wingdings" panose="05000000000000000000" pitchFamily="2" charset="2"/>
              </a:rPr>
              <a:t></a:t>
            </a:r>
            <a:endParaRPr lang="en-US" sz="4000" b="1" dirty="0">
              <a:solidFill>
                <a:srgbClr val="C00000"/>
              </a:solidFill>
            </a:endParaRPr>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A. TEKNIS PENGAJARAN</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Orasi</a:t>
            </a:r>
            <a:r>
              <a:rPr lang="en-US" sz="2600" dirty="0">
                <a:solidFill>
                  <a:schemeClr val="tx1"/>
                </a:solidFill>
                <a:latin typeface="Cambria" panose="02040503050406030204" pitchFamily="18" charset="0"/>
                <a:cs typeface="Arial" panose="020B0604020202020204" pitchFamily="34" charset="0"/>
              </a:rPr>
              <a:t>/</a:t>
            </a:r>
            <a:r>
              <a:rPr lang="en-US" sz="2600" dirty="0" err="1">
                <a:solidFill>
                  <a:schemeClr val="tx1"/>
                </a:solidFill>
                <a:latin typeface="Cambria" panose="02040503050406030204" pitchFamily="18" charset="0"/>
                <a:cs typeface="Arial" panose="020B0604020202020204" pitchFamily="34" charset="0"/>
              </a:rPr>
              <a:t>paparan</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muka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kelas</a:t>
            </a:r>
            <a:r>
              <a:rPr lang="en-US" sz="26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Interaktif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dialogis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antara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dosen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mahasiswa</a:t>
            </a:r>
            <a:r>
              <a:rPr lang="en-US" sz="26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600" dirty="0">
                <a:solidFill>
                  <a:schemeClr val="tx1"/>
                </a:solidFill>
                <a:latin typeface="Cambria" panose="02040503050406030204" pitchFamily="18" charset="0"/>
                <a:cs typeface="Arial" panose="020B0604020202020204" pitchFamily="34" charset="0"/>
              </a:rPr>
              <a:t>Review </a:t>
            </a:r>
            <a:r>
              <a:rPr lang="en-US" sz="2600" dirty="0" err="1">
                <a:solidFill>
                  <a:schemeClr val="tx1"/>
                </a:solidFill>
                <a:latin typeface="Cambria" panose="02040503050406030204" pitchFamily="18" charset="0"/>
                <a:cs typeface="Arial" panose="020B0604020202020204" pitchFamily="34" charset="0"/>
              </a:rPr>
              <a:t>materi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sebelumnya</a:t>
            </a:r>
            <a:r>
              <a:rPr lang="en-US" sz="26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Tugas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mandiri</a:t>
            </a:r>
            <a:r>
              <a:rPr lang="en-US" sz="2600" dirty="0">
                <a:solidFill>
                  <a:schemeClr val="tx1"/>
                </a:solidFill>
                <a:latin typeface="Cambria" panose="02040503050406030204" pitchFamily="18" charset="0"/>
                <a:cs typeface="Arial" panose="020B0604020202020204" pitchFamily="34" charset="0"/>
              </a:rPr>
              <a:t>/</a:t>
            </a:r>
            <a:r>
              <a:rPr lang="en-US" sz="2600" dirty="0" err="1">
                <a:solidFill>
                  <a:schemeClr val="tx1"/>
                </a:solidFill>
                <a:latin typeface="Cambria" panose="02040503050406030204" pitchFamily="18" charset="0"/>
                <a:cs typeface="Arial" panose="020B0604020202020204" pitchFamily="34" charset="0"/>
              </a:rPr>
              <a:t>kelompok</a:t>
            </a:r>
            <a:r>
              <a:rPr lang="en-US" sz="2600" dirty="0">
                <a:solidFill>
                  <a:schemeClr val="tx1"/>
                </a:solidFill>
                <a:latin typeface="Cambria" panose="02040503050406030204" pitchFamily="18" charset="0"/>
                <a:cs typeface="Arial" panose="020B0604020202020204" pitchFamily="34" charset="0"/>
              </a:rPr>
              <a:t>; dan</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Pembahasan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materi</a:t>
            </a:r>
            <a:r>
              <a:rPr lang="en-US" sz="2600" dirty="0">
                <a:solidFill>
                  <a:schemeClr val="tx1"/>
                </a:solidFill>
                <a:latin typeface="Cambria" panose="02040503050406030204" pitchFamily="18" charset="0"/>
                <a:cs typeface="Arial" panose="020B0604020202020204" pitchFamily="34" charset="0"/>
              </a:rPr>
              <a:t> dan Latihan </a:t>
            </a:r>
            <a:r>
              <a:rPr lang="en-US" sz="2600" dirty="0" err="1">
                <a:solidFill>
                  <a:schemeClr val="tx1"/>
                </a:solidFill>
                <a:latin typeface="Cambria" panose="02040503050406030204" pitchFamily="18" charset="0"/>
                <a:cs typeface="Arial" panose="020B0604020202020204" pitchFamily="34" charset="0"/>
              </a:rPr>
              <a:t>soal</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B. TEKNIS PENILAIAN</a:t>
            </a:r>
          </a:p>
          <a:p>
            <a:pPr algn="just"/>
            <a:endParaRPr lang="en-US" sz="2600" dirty="0">
              <a:solidFill>
                <a:schemeClr val="tx1"/>
              </a:solidFill>
              <a:latin typeface="Cambria" panose="02040503050406030204" pitchFamily="18" charset="0"/>
              <a:cs typeface="Arial" panose="020B0604020202020204" pitchFamily="34" charset="0"/>
            </a:endParaRPr>
          </a:p>
        </p:txBody>
      </p:sp>
      <p:graphicFrame>
        <p:nvGraphicFramePr>
          <p:cNvPr id="2" name="Table 4">
            <a:extLst>
              <a:ext uri="{FF2B5EF4-FFF2-40B4-BE49-F238E27FC236}">
                <a16:creationId xmlns:a16="http://schemas.microsoft.com/office/drawing/2014/main" id="{5ED7039E-9542-4382-B2CB-C9020836D46D}"/>
              </a:ext>
            </a:extLst>
          </p:cNvPr>
          <p:cNvGraphicFramePr>
            <a:graphicFrameLocks noGrp="1"/>
          </p:cNvGraphicFramePr>
          <p:nvPr>
            <p:extLst>
              <p:ext uri="{D42A27DB-BD31-4B8C-83A1-F6EECF244321}">
                <p14:modId xmlns:p14="http://schemas.microsoft.com/office/powerpoint/2010/main" val="1050789535"/>
              </p:ext>
            </p:extLst>
          </p:nvPr>
        </p:nvGraphicFramePr>
        <p:xfrm>
          <a:off x="971600" y="2255630"/>
          <a:ext cx="6096000" cy="2966720"/>
        </p:xfrm>
        <a:graphic>
          <a:graphicData uri="http://schemas.openxmlformats.org/drawingml/2006/table">
            <a:tbl>
              <a:tblPr firstRow="1" bandRow="1">
                <a:tableStyleId>{0660B408-B3CF-4A94-85FC-2B1E0A45F4A2}</a:tableStyleId>
              </a:tblPr>
              <a:tblGrid>
                <a:gridCol w="2032000">
                  <a:extLst>
                    <a:ext uri="{9D8B030D-6E8A-4147-A177-3AD203B41FA5}">
                      <a16:colId xmlns:a16="http://schemas.microsoft.com/office/drawing/2014/main" val="3630034356"/>
                    </a:ext>
                  </a:extLst>
                </a:gridCol>
                <a:gridCol w="2032000">
                  <a:extLst>
                    <a:ext uri="{9D8B030D-6E8A-4147-A177-3AD203B41FA5}">
                      <a16:colId xmlns:a16="http://schemas.microsoft.com/office/drawing/2014/main" val="2555190603"/>
                    </a:ext>
                  </a:extLst>
                </a:gridCol>
                <a:gridCol w="2032000">
                  <a:extLst>
                    <a:ext uri="{9D8B030D-6E8A-4147-A177-3AD203B41FA5}">
                      <a16:colId xmlns:a16="http://schemas.microsoft.com/office/drawing/2014/main" val="349400397"/>
                    </a:ext>
                  </a:extLst>
                </a:gridCol>
              </a:tblGrid>
              <a:tr h="370840">
                <a:tc>
                  <a:txBody>
                    <a:bodyPr/>
                    <a:lstStyle/>
                    <a:p>
                      <a:pPr algn="ctr"/>
                      <a:r>
                        <a:rPr lang="en-US" b="1" dirty="0"/>
                        <a:t>Range</a:t>
                      </a:r>
                      <a:endParaRPr lang="en-ID" b="1" dirty="0"/>
                    </a:p>
                  </a:txBody>
                  <a:tcPr/>
                </a:tc>
                <a:tc>
                  <a:txBody>
                    <a:bodyPr/>
                    <a:lstStyle/>
                    <a:p>
                      <a:pPr algn="ctr"/>
                      <a:r>
                        <a:rPr lang="en-US" b="1" dirty="0"/>
                        <a:t>Nilai</a:t>
                      </a:r>
                      <a:endParaRPr lang="en-ID" b="1" dirty="0"/>
                    </a:p>
                  </a:txBody>
                  <a:tcPr/>
                </a:tc>
                <a:tc>
                  <a:txBody>
                    <a:bodyPr/>
                    <a:lstStyle/>
                    <a:p>
                      <a:pPr algn="ctr"/>
                      <a:r>
                        <a:rPr lang="en-US" b="1" dirty="0" err="1"/>
                        <a:t>Bobot</a:t>
                      </a:r>
                      <a:endParaRPr lang="en-ID" b="1" dirty="0"/>
                    </a:p>
                  </a:txBody>
                  <a:tcPr/>
                </a:tc>
                <a:extLst>
                  <a:ext uri="{0D108BD9-81ED-4DB2-BD59-A6C34878D82A}">
                    <a16:rowId xmlns:a16="http://schemas.microsoft.com/office/drawing/2014/main" val="1118989842"/>
                  </a:ext>
                </a:extLst>
              </a:tr>
              <a:tr h="370840">
                <a:tc>
                  <a:txBody>
                    <a:bodyPr/>
                    <a:lstStyle/>
                    <a:p>
                      <a:pPr algn="ctr"/>
                      <a:r>
                        <a:rPr lang="en-US" dirty="0"/>
                        <a:t>80-100</a:t>
                      </a:r>
                      <a:endParaRPr lang="en-ID" dirty="0"/>
                    </a:p>
                  </a:txBody>
                  <a:tcPr/>
                </a:tc>
                <a:tc>
                  <a:txBody>
                    <a:bodyPr/>
                    <a:lstStyle/>
                    <a:p>
                      <a:pPr algn="ctr"/>
                      <a:r>
                        <a:rPr lang="en-US" dirty="0"/>
                        <a:t>A</a:t>
                      </a:r>
                      <a:endParaRPr lang="en-ID" dirty="0"/>
                    </a:p>
                  </a:txBody>
                  <a:tcPr/>
                </a:tc>
                <a:tc>
                  <a:txBody>
                    <a:bodyPr/>
                    <a:lstStyle/>
                    <a:p>
                      <a:pPr algn="ctr"/>
                      <a:r>
                        <a:rPr lang="en-US" dirty="0"/>
                        <a:t>4</a:t>
                      </a:r>
                      <a:endParaRPr lang="en-ID" dirty="0"/>
                    </a:p>
                  </a:txBody>
                  <a:tcPr/>
                </a:tc>
                <a:extLst>
                  <a:ext uri="{0D108BD9-81ED-4DB2-BD59-A6C34878D82A}">
                    <a16:rowId xmlns:a16="http://schemas.microsoft.com/office/drawing/2014/main" val="2293043686"/>
                  </a:ext>
                </a:extLst>
              </a:tr>
              <a:tr h="370840">
                <a:tc>
                  <a:txBody>
                    <a:bodyPr/>
                    <a:lstStyle/>
                    <a:p>
                      <a:pPr algn="ctr"/>
                      <a:r>
                        <a:rPr lang="en-US" dirty="0"/>
                        <a:t>75-79,5</a:t>
                      </a:r>
                      <a:endParaRPr lang="en-ID" dirty="0"/>
                    </a:p>
                  </a:txBody>
                  <a:tcPr/>
                </a:tc>
                <a:tc>
                  <a:txBody>
                    <a:bodyPr/>
                    <a:lstStyle/>
                    <a:p>
                      <a:pPr algn="ctr"/>
                      <a:r>
                        <a:rPr lang="en-US" dirty="0"/>
                        <a:t>A-</a:t>
                      </a:r>
                      <a:endParaRPr lang="en-ID" dirty="0"/>
                    </a:p>
                  </a:txBody>
                  <a:tcPr/>
                </a:tc>
                <a:tc>
                  <a:txBody>
                    <a:bodyPr/>
                    <a:lstStyle/>
                    <a:p>
                      <a:pPr algn="ctr"/>
                      <a:r>
                        <a:rPr lang="en-US" dirty="0"/>
                        <a:t>3,75</a:t>
                      </a:r>
                      <a:endParaRPr lang="en-ID" dirty="0"/>
                    </a:p>
                  </a:txBody>
                  <a:tcPr/>
                </a:tc>
                <a:extLst>
                  <a:ext uri="{0D108BD9-81ED-4DB2-BD59-A6C34878D82A}">
                    <a16:rowId xmlns:a16="http://schemas.microsoft.com/office/drawing/2014/main" val="868905514"/>
                  </a:ext>
                </a:extLst>
              </a:tr>
              <a:tr h="370840">
                <a:tc>
                  <a:txBody>
                    <a:bodyPr/>
                    <a:lstStyle/>
                    <a:p>
                      <a:pPr algn="ctr"/>
                      <a:r>
                        <a:rPr lang="en-US" dirty="0"/>
                        <a:t>70-74,5</a:t>
                      </a:r>
                      <a:endParaRPr lang="en-ID" dirty="0"/>
                    </a:p>
                  </a:txBody>
                  <a:tcPr/>
                </a:tc>
                <a:tc>
                  <a:txBody>
                    <a:bodyPr/>
                    <a:lstStyle/>
                    <a:p>
                      <a:pPr algn="ctr"/>
                      <a:r>
                        <a:rPr lang="en-US" dirty="0"/>
                        <a:t>B+</a:t>
                      </a:r>
                      <a:endParaRPr lang="en-ID" dirty="0"/>
                    </a:p>
                  </a:txBody>
                  <a:tcPr/>
                </a:tc>
                <a:tc>
                  <a:txBody>
                    <a:bodyPr/>
                    <a:lstStyle/>
                    <a:p>
                      <a:pPr algn="ctr"/>
                      <a:r>
                        <a:rPr lang="en-US" dirty="0"/>
                        <a:t>3,5</a:t>
                      </a:r>
                      <a:endParaRPr lang="en-ID" dirty="0"/>
                    </a:p>
                  </a:txBody>
                  <a:tcPr/>
                </a:tc>
                <a:extLst>
                  <a:ext uri="{0D108BD9-81ED-4DB2-BD59-A6C34878D82A}">
                    <a16:rowId xmlns:a16="http://schemas.microsoft.com/office/drawing/2014/main" val="176378732"/>
                  </a:ext>
                </a:extLst>
              </a:tr>
              <a:tr h="370840">
                <a:tc>
                  <a:txBody>
                    <a:bodyPr/>
                    <a:lstStyle/>
                    <a:p>
                      <a:pPr algn="ctr"/>
                      <a:r>
                        <a:rPr lang="en-US" dirty="0"/>
                        <a:t>65-69,5</a:t>
                      </a:r>
                      <a:endParaRPr lang="en-ID" dirty="0"/>
                    </a:p>
                  </a:txBody>
                  <a:tcPr/>
                </a:tc>
                <a:tc>
                  <a:txBody>
                    <a:bodyPr/>
                    <a:lstStyle/>
                    <a:p>
                      <a:pPr algn="ctr"/>
                      <a:r>
                        <a:rPr lang="en-US" dirty="0"/>
                        <a:t>B</a:t>
                      </a:r>
                      <a:endParaRPr lang="en-ID" dirty="0"/>
                    </a:p>
                  </a:txBody>
                  <a:tcPr/>
                </a:tc>
                <a:tc>
                  <a:txBody>
                    <a:bodyPr/>
                    <a:lstStyle/>
                    <a:p>
                      <a:pPr algn="ctr"/>
                      <a:r>
                        <a:rPr lang="en-US" dirty="0"/>
                        <a:t>3</a:t>
                      </a:r>
                      <a:endParaRPr lang="en-ID" dirty="0"/>
                    </a:p>
                  </a:txBody>
                  <a:tcPr/>
                </a:tc>
                <a:extLst>
                  <a:ext uri="{0D108BD9-81ED-4DB2-BD59-A6C34878D82A}">
                    <a16:rowId xmlns:a16="http://schemas.microsoft.com/office/drawing/2014/main" val="2316562047"/>
                  </a:ext>
                </a:extLst>
              </a:tr>
              <a:tr h="370840">
                <a:tc>
                  <a:txBody>
                    <a:bodyPr/>
                    <a:lstStyle/>
                    <a:p>
                      <a:pPr algn="ctr"/>
                      <a:r>
                        <a:rPr lang="en-US" dirty="0"/>
                        <a:t>55-64,5</a:t>
                      </a:r>
                      <a:endParaRPr lang="en-ID" dirty="0"/>
                    </a:p>
                  </a:txBody>
                  <a:tcPr/>
                </a:tc>
                <a:tc>
                  <a:txBody>
                    <a:bodyPr/>
                    <a:lstStyle/>
                    <a:p>
                      <a:pPr algn="ctr"/>
                      <a:r>
                        <a:rPr lang="en-US" dirty="0"/>
                        <a:t>C</a:t>
                      </a:r>
                      <a:endParaRPr lang="en-ID" dirty="0"/>
                    </a:p>
                  </a:txBody>
                  <a:tcPr/>
                </a:tc>
                <a:tc>
                  <a:txBody>
                    <a:bodyPr/>
                    <a:lstStyle/>
                    <a:p>
                      <a:pPr algn="ctr"/>
                      <a:r>
                        <a:rPr lang="en-US" dirty="0"/>
                        <a:t>2</a:t>
                      </a:r>
                      <a:endParaRPr lang="en-ID" dirty="0"/>
                    </a:p>
                  </a:txBody>
                  <a:tcPr/>
                </a:tc>
                <a:extLst>
                  <a:ext uri="{0D108BD9-81ED-4DB2-BD59-A6C34878D82A}">
                    <a16:rowId xmlns:a16="http://schemas.microsoft.com/office/drawing/2014/main" val="849842665"/>
                  </a:ext>
                </a:extLst>
              </a:tr>
              <a:tr h="370840">
                <a:tc>
                  <a:txBody>
                    <a:bodyPr/>
                    <a:lstStyle/>
                    <a:p>
                      <a:pPr algn="ctr"/>
                      <a:r>
                        <a:rPr lang="en-US" dirty="0"/>
                        <a:t>30—54,5</a:t>
                      </a:r>
                      <a:endParaRPr lang="en-ID" dirty="0"/>
                    </a:p>
                  </a:txBody>
                  <a:tcPr/>
                </a:tc>
                <a:tc>
                  <a:txBody>
                    <a:bodyPr/>
                    <a:lstStyle/>
                    <a:p>
                      <a:pPr algn="ctr"/>
                      <a:r>
                        <a:rPr lang="en-US" dirty="0"/>
                        <a:t>D</a:t>
                      </a:r>
                      <a:endParaRPr lang="en-ID" dirty="0"/>
                    </a:p>
                  </a:txBody>
                  <a:tcPr/>
                </a:tc>
                <a:tc>
                  <a:txBody>
                    <a:bodyPr/>
                    <a:lstStyle/>
                    <a:p>
                      <a:pPr algn="ctr"/>
                      <a:r>
                        <a:rPr lang="en-US" dirty="0"/>
                        <a:t>1</a:t>
                      </a:r>
                      <a:endParaRPr lang="en-ID" dirty="0"/>
                    </a:p>
                  </a:txBody>
                  <a:tcPr/>
                </a:tc>
                <a:extLst>
                  <a:ext uri="{0D108BD9-81ED-4DB2-BD59-A6C34878D82A}">
                    <a16:rowId xmlns:a16="http://schemas.microsoft.com/office/drawing/2014/main" val="838430629"/>
                  </a:ext>
                </a:extLst>
              </a:tr>
              <a:tr h="370840">
                <a:tc>
                  <a:txBody>
                    <a:bodyPr/>
                    <a:lstStyle/>
                    <a:p>
                      <a:pPr algn="ctr"/>
                      <a:r>
                        <a:rPr lang="en-US" dirty="0"/>
                        <a:t>&lt;30</a:t>
                      </a:r>
                      <a:endParaRPr lang="en-ID" dirty="0"/>
                    </a:p>
                  </a:txBody>
                  <a:tcPr/>
                </a:tc>
                <a:tc>
                  <a:txBody>
                    <a:bodyPr/>
                    <a:lstStyle/>
                    <a:p>
                      <a:pPr algn="ctr"/>
                      <a:r>
                        <a:rPr lang="en-US" dirty="0"/>
                        <a:t>E</a:t>
                      </a:r>
                      <a:endParaRPr lang="en-ID" dirty="0"/>
                    </a:p>
                  </a:txBody>
                  <a:tcPr/>
                </a:tc>
                <a:tc>
                  <a:txBody>
                    <a:bodyPr/>
                    <a:lstStyle/>
                    <a:p>
                      <a:pPr algn="ctr"/>
                      <a:r>
                        <a:rPr lang="en-US" dirty="0"/>
                        <a:t>0</a:t>
                      </a:r>
                      <a:endParaRPr lang="en-ID" dirty="0"/>
                    </a:p>
                  </a:txBody>
                  <a:tcPr/>
                </a:tc>
                <a:extLst>
                  <a:ext uri="{0D108BD9-81ED-4DB2-BD59-A6C34878D82A}">
                    <a16:rowId xmlns:a16="http://schemas.microsoft.com/office/drawing/2014/main" val="2627974163"/>
                  </a:ext>
                </a:extLst>
              </a:tr>
            </a:tbl>
          </a:graphicData>
        </a:graphic>
      </p:graphicFrame>
    </p:spTree>
    <p:extLst>
      <p:ext uri="{BB962C8B-B14F-4D97-AF65-F5344CB8AC3E}">
        <p14:creationId xmlns:p14="http://schemas.microsoft.com/office/powerpoint/2010/main" val="367356010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C. KOMPONEN PENILAIAN</a:t>
            </a:r>
          </a:p>
          <a:p>
            <a:pPr algn="just"/>
            <a:endParaRPr lang="en-US" sz="2600" dirty="0">
              <a:solidFill>
                <a:schemeClr val="tx1"/>
              </a:solidFill>
              <a:latin typeface="Cambria" panose="02040503050406030204" pitchFamily="18" charset="0"/>
              <a:cs typeface="Arial" panose="020B0604020202020204" pitchFamily="34" charset="0"/>
            </a:endParaRPr>
          </a:p>
        </p:txBody>
      </p:sp>
      <p:graphicFrame>
        <p:nvGraphicFramePr>
          <p:cNvPr id="7" name="Table 7">
            <a:extLst>
              <a:ext uri="{FF2B5EF4-FFF2-40B4-BE49-F238E27FC236}">
                <a16:creationId xmlns:a16="http://schemas.microsoft.com/office/drawing/2014/main" id="{68337499-1D59-48E9-9CA7-A5AF6E0C9732}"/>
              </a:ext>
            </a:extLst>
          </p:cNvPr>
          <p:cNvGraphicFramePr>
            <a:graphicFrameLocks noGrp="1"/>
          </p:cNvGraphicFramePr>
          <p:nvPr>
            <p:extLst>
              <p:ext uri="{D42A27DB-BD31-4B8C-83A1-F6EECF244321}">
                <p14:modId xmlns:p14="http://schemas.microsoft.com/office/powerpoint/2010/main" val="3337296271"/>
              </p:ext>
            </p:extLst>
          </p:nvPr>
        </p:nvGraphicFramePr>
        <p:xfrm>
          <a:off x="899592" y="2204864"/>
          <a:ext cx="6096000" cy="2225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34917953"/>
                    </a:ext>
                  </a:extLst>
                </a:gridCol>
                <a:gridCol w="3048000">
                  <a:extLst>
                    <a:ext uri="{9D8B030D-6E8A-4147-A177-3AD203B41FA5}">
                      <a16:colId xmlns:a16="http://schemas.microsoft.com/office/drawing/2014/main" val="2908331992"/>
                    </a:ext>
                  </a:extLst>
                </a:gridCol>
              </a:tblGrid>
              <a:tr h="370840">
                <a:tc>
                  <a:txBody>
                    <a:bodyPr/>
                    <a:lstStyle/>
                    <a:p>
                      <a:pPr algn="ctr"/>
                      <a:r>
                        <a:rPr lang="en-US" dirty="0" err="1"/>
                        <a:t>Komponen</a:t>
                      </a:r>
                      <a:endParaRPr lang="en-ID" dirty="0"/>
                    </a:p>
                  </a:txBody>
                  <a:tcPr/>
                </a:tc>
                <a:tc>
                  <a:txBody>
                    <a:bodyPr/>
                    <a:lstStyle/>
                    <a:p>
                      <a:pPr algn="ctr"/>
                      <a:r>
                        <a:rPr lang="en-US" dirty="0" err="1"/>
                        <a:t>Presentase</a:t>
                      </a:r>
                      <a:r>
                        <a:rPr lang="en-US" dirty="0"/>
                        <a:t> (%)</a:t>
                      </a:r>
                      <a:endParaRPr lang="en-ID" dirty="0"/>
                    </a:p>
                  </a:txBody>
                  <a:tcPr/>
                </a:tc>
                <a:extLst>
                  <a:ext uri="{0D108BD9-81ED-4DB2-BD59-A6C34878D82A}">
                    <a16:rowId xmlns:a16="http://schemas.microsoft.com/office/drawing/2014/main" val="2513172605"/>
                  </a:ext>
                </a:extLst>
              </a:tr>
              <a:tr h="370840">
                <a:tc>
                  <a:txBody>
                    <a:bodyPr/>
                    <a:lstStyle/>
                    <a:p>
                      <a:pPr algn="ctr"/>
                      <a:r>
                        <a:rPr lang="en-US" dirty="0"/>
                        <a:t>UTS</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val="1103816810"/>
                  </a:ext>
                </a:extLst>
              </a:tr>
              <a:tr h="370840">
                <a:tc>
                  <a:txBody>
                    <a:bodyPr/>
                    <a:lstStyle/>
                    <a:p>
                      <a:pPr algn="ctr"/>
                      <a:r>
                        <a:rPr lang="en-US" dirty="0"/>
                        <a:t>UAS</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val="1275922743"/>
                  </a:ext>
                </a:extLst>
              </a:tr>
              <a:tr h="370840">
                <a:tc>
                  <a:txBody>
                    <a:bodyPr/>
                    <a:lstStyle/>
                    <a:p>
                      <a:pPr algn="ctr"/>
                      <a:r>
                        <a:rPr lang="en-US" dirty="0" err="1"/>
                        <a:t>Tugas</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val="41208807"/>
                  </a:ext>
                </a:extLst>
              </a:tr>
              <a:tr h="370840">
                <a:tc>
                  <a:txBody>
                    <a:bodyPr/>
                    <a:lstStyle/>
                    <a:p>
                      <a:pPr algn="ctr"/>
                      <a:r>
                        <a:rPr lang="en-US" dirty="0"/>
                        <a:t>Etika</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val="2796711785"/>
                  </a:ext>
                </a:extLst>
              </a:tr>
              <a:tr h="370840">
                <a:tc>
                  <a:txBody>
                    <a:bodyPr/>
                    <a:lstStyle/>
                    <a:p>
                      <a:pPr algn="ctr"/>
                      <a:r>
                        <a:rPr lang="en-US" dirty="0" err="1"/>
                        <a:t>Presensi</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val="2478856267"/>
                  </a:ext>
                </a:extLst>
              </a:tr>
            </a:tbl>
          </a:graphicData>
        </a:graphic>
      </p:graphicFrame>
    </p:spTree>
    <p:extLst>
      <p:ext uri="{BB962C8B-B14F-4D97-AF65-F5344CB8AC3E}">
        <p14:creationId xmlns:p14="http://schemas.microsoft.com/office/powerpoint/2010/main" val="174719400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5</a:t>
            </a:fld>
            <a:endParaRPr lang="en-US"/>
          </a:p>
        </p:txBody>
      </p:sp>
      <p:sp>
        <p:nvSpPr>
          <p:cNvPr id="6" name="Footer Placeholder 2"/>
          <p:cNvSpPr txBox="1">
            <a:spLocks/>
          </p:cNvSpPr>
          <p:nvPr/>
        </p:nvSpPr>
        <p:spPr>
          <a:xfrm>
            <a:off x="2667000" y="6356350"/>
            <a:ext cx="3352800" cy="365125"/>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PANCASILA</a:t>
            </a:r>
          </a:p>
        </p:txBody>
      </p:sp>
      <p:sp>
        <p:nvSpPr>
          <p:cNvPr id="8" name="TextBox 7"/>
          <p:cNvSpPr txBox="1"/>
          <p:nvPr/>
        </p:nvSpPr>
        <p:spPr>
          <a:xfrm>
            <a:off x="714348" y="928670"/>
            <a:ext cx="7929618" cy="584775"/>
          </a:xfrm>
          <a:prstGeom prst="rect">
            <a:avLst/>
          </a:prstGeom>
          <a:noFill/>
        </p:spPr>
        <p:txBody>
          <a:bodyPr wrap="square" rtlCol="0">
            <a:spAutoFit/>
          </a:bodyPr>
          <a:lstStyle/>
          <a:p>
            <a:r>
              <a:rPr lang="en-US" sz="3200" b="1" dirty="0">
                <a:solidFill>
                  <a:srgbClr val="C00000"/>
                </a:solidFill>
                <a:effectLst>
                  <a:outerShdw blurRad="38100" dist="38100" dir="2700000" algn="tl">
                    <a:srgbClr val="000000">
                      <a:alpha val="43137"/>
                    </a:srgbClr>
                  </a:outerShdw>
                </a:effectLst>
                <a:latin typeface="Cambria" pitchFamily="18" charset="0"/>
              </a:rPr>
              <a:t>MODEL PERKULIAHAN</a:t>
            </a:r>
          </a:p>
        </p:txBody>
      </p:sp>
      <p:sp>
        <p:nvSpPr>
          <p:cNvPr id="9" name="TextBox 8"/>
          <p:cNvSpPr txBox="1"/>
          <p:nvPr/>
        </p:nvSpPr>
        <p:spPr>
          <a:xfrm>
            <a:off x="285720" y="1785926"/>
            <a:ext cx="8572560" cy="3785652"/>
          </a:xfrm>
          <a:prstGeom prst="rect">
            <a:avLst/>
          </a:prstGeom>
          <a:noFill/>
        </p:spPr>
        <p:txBody>
          <a:bodyPr wrap="square" rtlCol="0">
            <a:spAutoFit/>
          </a:bodyPr>
          <a:lstStyle/>
          <a:p>
            <a:r>
              <a:rPr lang="en-US" sz="2400" b="1" dirty="0" err="1">
                <a:effectLst>
                  <a:outerShdw blurRad="38100" dist="38100" dir="2700000" algn="tl">
                    <a:srgbClr val="000000">
                      <a:alpha val="43137"/>
                    </a:srgbClr>
                  </a:outerShdw>
                </a:effectLst>
              </a:rPr>
              <a:t>Metode</a:t>
            </a:r>
            <a:r>
              <a:rPr lang="en-US" sz="2400" b="1" dirty="0"/>
              <a:t>: </a:t>
            </a:r>
            <a:r>
              <a:rPr lang="en-US" sz="2400" b="1" dirty="0" err="1"/>
              <a:t>mimbar</a:t>
            </a:r>
            <a:r>
              <a:rPr lang="en-US" sz="2400" b="1" dirty="0"/>
              <a:t> (</a:t>
            </a:r>
            <a:r>
              <a:rPr lang="en-US" sz="2400" b="1" dirty="0" err="1"/>
              <a:t>ceramah</a:t>
            </a:r>
            <a:r>
              <a:rPr lang="en-US" sz="2400" b="1" dirty="0"/>
              <a:t>), </a:t>
            </a:r>
            <a:r>
              <a:rPr lang="en-US" sz="2400" b="1" dirty="0" err="1"/>
              <a:t>diskusi</a:t>
            </a:r>
            <a:r>
              <a:rPr lang="en-US" sz="2400" b="1" dirty="0"/>
              <a:t>, </a:t>
            </a:r>
            <a:r>
              <a:rPr lang="en-US" sz="2400" b="1" dirty="0" err="1"/>
              <a:t>tugas</a:t>
            </a:r>
            <a:r>
              <a:rPr lang="en-US" sz="2400" b="1" dirty="0"/>
              <a:t> (</a:t>
            </a:r>
            <a:r>
              <a:rPr lang="en-US" sz="2400" b="1" dirty="0" err="1"/>
              <a:t>kontekstual</a:t>
            </a:r>
            <a:r>
              <a:rPr lang="en-US" sz="2400" b="1" dirty="0"/>
              <a:t>)</a:t>
            </a:r>
          </a:p>
          <a:p>
            <a:r>
              <a:rPr lang="en-US" sz="2400" b="1" dirty="0" err="1">
                <a:effectLst>
                  <a:outerShdw blurRad="38100" dist="38100" dir="2700000" algn="tl">
                    <a:srgbClr val="000000">
                      <a:alpha val="43137"/>
                    </a:srgbClr>
                  </a:outerShdw>
                </a:effectLst>
              </a:rPr>
              <a:t>Rambu</a:t>
            </a:r>
            <a:r>
              <a:rPr lang="en-US" sz="2400" b="1" dirty="0"/>
              <a:t>:</a:t>
            </a:r>
          </a:p>
          <a:p>
            <a:pPr marL="342900" indent="-342900">
              <a:buAutoNum type="arabicPeriod"/>
            </a:pPr>
            <a:r>
              <a:rPr lang="en-US" sz="2400" b="1" dirty="0" err="1"/>
              <a:t>Materi</a:t>
            </a:r>
            <a:r>
              <a:rPr lang="en-US" sz="2400" b="1" dirty="0"/>
              <a:t> yang </a:t>
            </a:r>
            <a:r>
              <a:rPr lang="en-US" sz="2400" b="1" dirty="0" err="1"/>
              <a:t>akan</a:t>
            </a:r>
            <a:r>
              <a:rPr lang="en-US" sz="2400" b="1" dirty="0"/>
              <a:t> </a:t>
            </a:r>
            <a:r>
              <a:rPr lang="en-US" sz="2400" b="1" dirty="0" err="1"/>
              <a:t>dibahas</a:t>
            </a:r>
            <a:r>
              <a:rPr lang="en-US" sz="2400" b="1" dirty="0"/>
              <a:t> </a:t>
            </a:r>
            <a:r>
              <a:rPr lang="en-US" sz="2400" b="1" dirty="0" err="1"/>
              <a:t>harus</a:t>
            </a:r>
            <a:r>
              <a:rPr lang="en-US" sz="2400" b="1" dirty="0"/>
              <a:t> </a:t>
            </a:r>
            <a:r>
              <a:rPr lang="en-US" sz="2400" b="1" dirty="0" err="1"/>
              <a:t>sudah</a:t>
            </a:r>
            <a:r>
              <a:rPr lang="en-US" sz="2400" b="1" dirty="0"/>
              <a:t> </a:t>
            </a:r>
            <a:r>
              <a:rPr lang="en-US" sz="2400" b="1" dirty="0" err="1"/>
              <a:t>dibaca</a:t>
            </a:r>
            <a:r>
              <a:rPr lang="en-US" sz="2400" b="1" dirty="0"/>
              <a:t> </a:t>
            </a:r>
            <a:r>
              <a:rPr lang="en-US" sz="2400" b="1" dirty="0" err="1"/>
              <a:t>oleh</a:t>
            </a:r>
            <a:r>
              <a:rPr lang="en-US" sz="2400" b="1" dirty="0"/>
              <a:t> </a:t>
            </a:r>
            <a:r>
              <a:rPr lang="en-US" sz="2400" b="1" dirty="0" err="1"/>
              <a:t>mahasiswa</a:t>
            </a:r>
            <a:r>
              <a:rPr lang="en-US" sz="2400" b="1" dirty="0"/>
              <a:t> </a:t>
            </a:r>
            <a:r>
              <a:rPr lang="en-US" sz="2400" b="1" dirty="0" err="1"/>
              <a:t>sebelum</a:t>
            </a:r>
            <a:r>
              <a:rPr lang="en-US" sz="2400" b="1" dirty="0"/>
              <a:t> </a:t>
            </a:r>
            <a:r>
              <a:rPr lang="en-US" sz="2400" b="1" dirty="0" err="1"/>
              <a:t>perkuliahan</a:t>
            </a:r>
            <a:r>
              <a:rPr lang="en-US" sz="2400" b="1" dirty="0"/>
              <a:t> </a:t>
            </a:r>
            <a:r>
              <a:rPr lang="en-US" sz="2400" b="1" dirty="0" err="1"/>
              <a:t>dilaksanakan</a:t>
            </a:r>
            <a:r>
              <a:rPr lang="en-US" sz="2400" b="1" dirty="0"/>
              <a:t>. </a:t>
            </a:r>
            <a:r>
              <a:rPr lang="en-US" sz="2400" b="1" dirty="0" err="1"/>
              <a:t>Panduan</a:t>
            </a:r>
            <a:r>
              <a:rPr lang="en-US" sz="2400" b="1" dirty="0"/>
              <a:t>  (</a:t>
            </a:r>
            <a:r>
              <a:rPr lang="en-US" sz="2400" b="1" dirty="0" err="1"/>
              <a:t>PPt</a:t>
            </a:r>
            <a:r>
              <a:rPr lang="en-US" sz="2400" b="1" dirty="0"/>
              <a:t>) </a:t>
            </a:r>
            <a:r>
              <a:rPr lang="en-US" sz="2400" b="1" dirty="0" err="1"/>
              <a:t>materi</a:t>
            </a:r>
            <a:r>
              <a:rPr lang="en-US" sz="2400" b="1" dirty="0"/>
              <a:t> </a:t>
            </a:r>
            <a:r>
              <a:rPr lang="en-US" sz="2400" b="1" dirty="0" err="1"/>
              <a:t>bisa</a:t>
            </a:r>
            <a:r>
              <a:rPr lang="en-US" sz="2400" b="1" dirty="0"/>
              <a:t> di </a:t>
            </a:r>
            <a:r>
              <a:rPr lang="en-US" sz="2400" b="1" dirty="0" err="1"/>
              <a:t>donlod</a:t>
            </a:r>
            <a:r>
              <a:rPr lang="en-US" sz="2400" b="1" dirty="0"/>
              <a:t> di </a:t>
            </a:r>
            <a:r>
              <a:rPr lang="en-US" sz="2400" b="1" dirty="0" err="1"/>
              <a:t>siakad</a:t>
            </a:r>
            <a:r>
              <a:rPr lang="en-US" sz="2400" b="1" dirty="0"/>
              <a:t> </a:t>
            </a:r>
            <a:r>
              <a:rPr lang="en-US" sz="2400" b="1" dirty="0" err="1"/>
              <a:t>dan</a:t>
            </a:r>
            <a:r>
              <a:rPr lang="en-US" sz="2400" b="1" dirty="0"/>
              <a:t> LMS</a:t>
            </a:r>
          </a:p>
          <a:p>
            <a:pPr marL="342900" indent="-342900">
              <a:buAutoNum type="arabicPeriod"/>
            </a:pPr>
            <a:r>
              <a:rPr lang="en-US" sz="2400" b="1" dirty="0" err="1"/>
              <a:t>Mahasiswa</a:t>
            </a:r>
            <a:r>
              <a:rPr lang="en-US" sz="2400" b="1" dirty="0"/>
              <a:t> </a:t>
            </a:r>
            <a:r>
              <a:rPr lang="en-US" sz="2400" b="1" dirty="0" err="1"/>
              <a:t>mengembangkan</a:t>
            </a:r>
            <a:r>
              <a:rPr lang="en-US" sz="2400" b="1" dirty="0"/>
              <a:t> </a:t>
            </a:r>
            <a:r>
              <a:rPr lang="en-US" sz="2400" b="1" dirty="0" err="1"/>
              <a:t>bahan</a:t>
            </a:r>
            <a:r>
              <a:rPr lang="en-US" sz="2400" b="1" dirty="0"/>
              <a:t> </a:t>
            </a:r>
            <a:r>
              <a:rPr lang="en-US" sz="2400" b="1" dirty="0" err="1"/>
              <a:t>kuliah</a:t>
            </a:r>
            <a:r>
              <a:rPr lang="en-US" sz="2400" b="1" dirty="0"/>
              <a:t> </a:t>
            </a:r>
            <a:r>
              <a:rPr lang="en-US" sz="2400" b="1" dirty="0" err="1"/>
              <a:t>scr</a:t>
            </a:r>
            <a:r>
              <a:rPr lang="en-US" sz="2400" b="1" dirty="0"/>
              <a:t> </a:t>
            </a:r>
            <a:r>
              <a:rPr lang="en-US" sz="2400" b="1" dirty="0" err="1"/>
              <a:t>mandiri</a:t>
            </a:r>
            <a:r>
              <a:rPr lang="en-US" sz="2400" b="1" dirty="0"/>
              <a:t>.</a:t>
            </a:r>
          </a:p>
          <a:p>
            <a:pPr marL="342900" indent="-342900">
              <a:buAutoNum type="arabicPeriod"/>
            </a:pPr>
            <a:r>
              <a:rPr lang="en-US" sz="2400" b="1" dirty="0" err="1"/>
              <a:t>Selama</a:t>
            </a:r>
            <a:r>
              <a:rPr lang="en-US" sz="2400" b="1" dirty="0"/>
              <a:t> </a:t>
            </a:r>
            <a:r>
              <a:rPr lang="en-US" sz="2400" b="1" dirty="0" err="1"/>
              <a:t>pelaksanaan</a:t>
            </a:r>
            <a:r>
              <a:rPr lang="en-US" sz="2400" b="1" dirty="0"/>
              <a:t> </a:t>
            </a:r>
            <a:r>
              <a:rPr lang="en-US" sz="2400" b="1" dirty="0" err="1"/>
              <a:t>perkuliahan</a:t>
            </a:r>
            <a:r>
              <a:rPr lang="en-US" sz="2400" b="1" dirty="0"/>
              <a:t> </a:t>
            </a:r>
            <a:r>
              <a:rPr lang="en-US" sz="2400" b="1" dirty="0" err="1"/>
              <a:t>mahasiswa</a:t>
            </a:r>
            <a:r>
              <a:rPr lang="en-US" sz="2400" b="1" dirty="0"/>
              <a:t> </a:t>
            </a:r>
            <a:r>
              <a:rPr lang="en-US" sz="2400" b="1" dirty="0" err="1"/>
              <a:t>bebas</a:t>
            </a:r>
            <a:r>
              <a:rPr lang="en-US" sz="2400" b="1" dirty="0"/>
              <a:t> </a:t>
            </a:r>
            <a:r>
              <a:rPr lang="en-US" sz="2400" b="1" dirty="0" err="1"/>
              <a:t>mengajukan</a:t>
            </a:r>
            <a:r>
              <a:rPr lang="en-US" sz="2400" b="1" dirty="0"/>
              <a:t> </a:t>
            </a:r>
            <a:r>
              <a:rPr lang="en-US" sz="2400" b="1" dirty="0" err="1"/>
              <a:t>pertanyaan</a:t>
            </a:r>
            <a:r>
              <a:rPr lang="en-US" sz="2400" b="1" dirty="0"/>
              <a:t> </a:t>
            </a:r>
            <a:r>
              <a:rPr lang="en-US" sz="2400" b="1" dirty="0" err="1"/>
              <a:t>dan</a:t>
            </a:r>
            <a:r>
              <a:rPr lang="en-US" sz="2400" b="1" dirty="0"/>
              <a:t> </a:t>
            </a:r>
            <a:r>
              <a:rPr lang="en-US" sz="2400" b="1" dirty="0" err="1"/>
              <a:t>mengusulkan</a:t>
            </a:r>
            <a:r>
              <a:rPr lang="en-US" sz="2400" b="1" dirty="0"/>
              <a:t> </a:t>
            </a:r>
            <a:r>
              <a:rPr lang="en-US" sz="2400" b="1" dirty="0" err="1"/>
              <a:t>bahan</a:t>
            </a:r>
            <a:r>
              <a:rPr lang="en-US" sz="2400" b="1" dirty="0"/>
              <a:t> </a:t>
            </a:r>
            <a:r>
              <a:rPr lang="en-US" sz="2400" b="1" dirty="0" err="1"/>
              <a:t>bahasan</a:t>
            </a:r>
            <a:endParaRPr lang="en-US" sz="2400" b="1" dirty="0"/>
          </a:p>
          <a:p>
            <a:pPr marL="342900" indent="-342900">
              <a:buAutoNum type="arabicPeriod"/>
            </a:pPr>
            <a:r>
              <a:rPr lang="en-US" sz="2400" b="1" dirty="0"/>
              <a:t>Di </a:t>
            </a:r>
            <a:r>
              <a:rPr lang="en-US" sz="2400" b="1" dirty="0" err="1"/>
              <a:t>awal</a:t>
            </a:r>
            <a:r>
              <a:rPr lang="en-US" sz="2400" b="1" dirty="0"/>
              <a:t> </a:t>
            </a:r>
            <a:r>
              <a:rPr lang="en-US" sz="2400" b="1" dirty="0" err="1"/>
              <a:t>perkuliahan</a:t>
            </a:r>
            <a:r>
              <a:rPr lang="en-US" sz="2400" b="1" dirty="0"/>
              <a:t> </a:t>
            </a:r>
            <a:r>
              <a:rPr lang="en-US" sz="2400" b="1" dirty="0" err="1"/>
              <a:t>mahasiswa</a:t>
            </a:r>
            <a:r>
              <a:rPr lang="en-US" sz="2400" b="1" dirty="0"/>
              <a:t> </a:t>
            </a:r>
            <a:r>
              <a:rPr lang="en-US" sz="2400" b="1" dirty="0" err="1"/>
              <a:t>membentuk</a:t>
            </a:r>
            <a:r>
              <a:rPr lang="en-US" sz="2400" b="1" dirty="0"/>
              <a:t> </a:t>
            </a:r>
            <a:r>
              <a:rPr lang="en-US" sz="2400" b="1" dirty="0" err="1"/>
              <a:t>kelompok</a:t>
            </a:r>
            <a:r>
              <a:rPr lang="en-US" sz="2400" b="1" dirty="0"/>
              <a:t> yang </a:t>
            </a:r>
            <a:r>
              <a:rPr lang="en-US" sz="2400" b="1" dirty="0" err="1"/>
              <a:t>bersifat</a:t>
            </a:r>
            <a:r>
              <a:rPr lang="en-US" sz="2400" b="1" dirty="0"/>
              <a:t>  </a:t>
            </a:r>
            <a:r>
              <a:rPr lang="en-US" sz="2400" b="1" dirty="0" err="1"/>
              <a:t>permanen</a:t>
            </a:r>
            <a:r>
              <a:rPr lang="en-US" sz="2400" b="1" dirty="0"/>
              <a:t>.</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TATA TERTIB</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berhalangan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hadir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wajib</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memberikan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informasi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kepada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pihak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akdemik</a:t>
            </a:r>
            <a:r>
              <a:rPr lang="en-US" sz="2000" dirty="0">
                <a:solidFill>
                  <a:schemeClr val="tx1"/>
                </a:solidFill>
                <a:latin typeface="Cambria" panose="02040503050406030204" pitchFamily="18" charset="0"/>
                <a:cs typeface="Arial" panose="020B0604020202020204" pitchFamily="34" charset="0"/>
              </a:rPr>
              <a:t>/PLPP </a:t>
            </a:r>
            <a:r>
              <a:rPr lang="en-US" sz="2000" dirty="0" err="1">
                <a:solidFill>
                  <a:schemeClr val="tx1"/>
                </a:solidFill>
                <a:latin typeface="Cambria" panose="02040503050406030204" pitchFamily="18" charset="0"/>
                <a:cs typeface="Arial" panose="020B0604020202020204" pitchFamily="34" charset="0"/>
              </a:rPr>
              <a:t>maksimal</a:t>
            </a:r>
            <a:r>
              <a:rPr lang="en-US" sz="2000" dirty="0">
                <a:solidFill>
                  <a:schemeClr val="tx1"/>
                </a:solidFill>
                <a:latin typeface="Cambria" panose="02040503050406030204" pitchFamily="18" charset="0"/>
                <a:cs typeface="Arial" panose="020B0604020202020204" pitchFamily="34" charset="0"/>
              </a:rPr>
              <a:t> 1 </a:t>
            </a:r>
            <a:r>
              <a:rPr lang="en-US" sz="2000" dirty="0" err="1">
                <a:solidFill>
                  <a:schemeClr val="tx1"/>
                </a:solidFill>
                <a:latin typeface="Cambria" panose="02040503050406030204" pitchFamily="18" charset="0"/>
                <a:cs typeface="Arial" panose="020B0604020202020204" pitchFamily="34" charset="0"/>
              </a:rPr>
              <a:t>hari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sebelum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perkuliahan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berlangsung</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Apabila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hadir</a:t>
            </a:r>
            <a:r>
              <a:rPr lang="en-US" sz="2000" dirty="0">
                <a:solidFill>
                  <a:schemeClr val="tx1"/>
                </a:solidFill>
                <a:latin typeface="Cambria" panose="02040503050406030204" pitchFamily="18" charset="0"/>
                <a:cs typeface="Arial" panose="020B0604020202020204" pitchFamily="34" charset="0"/>
              </a:rPr>
              <a:t> 3 kali </a:t>
            </a:r>
            <a:r>
              <a:rPr lang="en-US" sz="2000" dirty="0" err="1">
                <a:solidFill>
                  <a:schemeClr val="tx1"/>
                </a:solidFill>
                <a:latin typeface="Cambria" panose="02040503050406030204" pitchFamily="18" charset="0"/>
                <a:cs typeface="Arial" panose="020B0604020202020204" pitchFamily="34" charset="0"/>
              </a:rPr>
              <a:t>berturut-turut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keterangan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maka</a:t>
            </a:r>
            <a:r>
              <a:rPr lang="en-US" sz="2000" dirty="0">
                <a:solidFill>
                  <a:schemeClr val="tx1"/>
                </a:solidFill>
                <a:latin typeface="Cambria" panose="02040503050406030204" pitchFamily="18" charset="0"/>
                <a:cs typeface="Arial" panose="020B0604020202020204" pitchFamily="34" charset="0"/>
              </a:rPr>
              <a:t> Prodi </a:t>
            </a:r>
            <a:r>
              <a:rPr lang="en-US" sz="2000" dirty="0" err="1">
                <a:solidFill>
                  <a:schemeClr val="tx1"/>
                </a:solidFill>
                <a:latin typeface="Cambria" panose="02040503050406030204" pitchFamily="18" charset="0"/>
                <a:cs typeface="Arial" panose="020B0604020202020204" pitchFamily="34" charset="0"/>
              </a:rPr>
              <a:t>berhak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mengganti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agar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merugikan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memakai</a:t>
            </a:r>
            <a:r>
              <a:rPr lang="en-US" sz="2000" dirty="0">
                <a:solidFill>
                  <a:schemeClr val="tx1"/>
                </a:solidFill>
                <a:latin typeface="Cambria" panose="02040503050406030204" pitchFamily="18" charset="0"/>
                <a:cs typeface="Arial" panose="020B0604020202020204" pitchFamily="34" charset="0"/>
              </a:rPr>
              <a:t> sendal/sendal </a:t>
            </a:r>
            <a:r>
              <a:rPr lang="en-US" sz="2000" dirty="0" err="1">
                <a:solidFill>
                  <a:schemeClr val="tx1"/>
                </a:solidFill>
                <a:latin typeface="Cambria" panose="02040503050406030204" pitchFamily="18" charset="0"/>
                <a:cs typeface="Arial" panose="020B0604020202020204" pitchFamily="34" charset="0"/>
              </a:rPr>
              <a:t>sepatu</a:t>
            </a:r>
            <a:r>
              <a:rPr lang="en-US" sz="2000" dirty="0">
                <a:solidFill>
                  <a:schemeClr val="tx1"/>
                </a:solidFill>
                <a:latin typeface="Cambria" panose="02040503050406030204" pitchFamily="18" charset="0"/>
                <a:cs typeface="Arial" panose="020B0604020202020204" pitchFamily="34" charset="0"/>
              </a:rPr>
              <a:t> di </a:t>
            </a:r>
            <a:r>
              <a:rPr lang="en-US" sz="2000" dirty="0" err="1">
                <a:solidFill>
                  <a:schemeClr val="tx1"/>
                </a:solidFill>
                <a:latin typeface="Cambria" panose="02040503050406030204" pitchFamily="18" charset="0"/>
                <a:cs typeface="Arial" panose="020B0604020202020204" pitchFamily="34" charset="0"/>
              </a:rPr>
              <a:t>kampus</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merokok</a:t>
            </a:r>
            <a:r>
              <a:rPr lang="en-US" sz="2000" dirty="0">
                <a:solidFill>
                  <a:schemeClr val="tx1"/>
                </a:solidFill>
                <a:latin typeface="Cambria" panose="02040503050406030204" pitchFamily="18" charset="0"/>
                <a:cs typeface="Arial" panose="020B0604020202020204" pitchFamily="34" charset="0"/>
              </a:rPr>
              <a:t> di </a:t>
            </a:r>
            <a:r>
              <a:rPr lang="en-US" sz="2000" dirty="0" err="1">
                <a:solidFill>
                  <a:schemeClr val="tx1"/>
                </a:solidFill>
                <a:latin typeface="Cambria" panose="02040503050406030204" pitchFamily="18" charset="0"/>
                <a:cs typeface="Arial" panose="020B0604020202020204" pitchFamily="34" charset="0"/>
              </a:rPr>
              <a:t>kelas</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wajib</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berpakaian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wajar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rapi</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sopan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selama</a:t>
            </a:r>
            <a:r>
              <a:rPr lang="en-US" sz="2000" dirty="0">
                <a:solidFill>
                  <a:schemeClr val="tx1"/>
                </a:solidFill>
                <a:latin typeface="Cambria" panose="02040503050406030204" pitchFamily="18" charset="0"/>
                <a:cs typeface="Arial" panose="020B0604020202020204" pitchFamily="34" charset="0"/>
              </a:rPr>
              <a:t> di </a:t>
            </a:r>
            <a:r>
              <a:rPr lang="en-US" sz="2000" dirty="0" err="1">
                <a:solidFill>
                  <a:schemeClr val="tx1"/>
                </a:solidFill>
                <a:latin typeface="Cambria" panose="02040503050406030204" pitchFamily="18" charset="0"/>
                <a:cs typeface="Arial" panose="020B0604020202020204" pitchFamily="34" charset="0"/>
              </a:rPr>
              <a:t>kampus</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perkuliahan</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membuat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kegaduhan</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keributan</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bekerjasama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secara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subyektif</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dalam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penilaian</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Dilarang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berbuat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asusila</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perbuatan</a:t>
            </a:r>
            <a:r>
              <a:rPr lang="en-US" sz="2000" dirty="0">
                <a:solidFill>
                  <a:schemeClr val="tx1"/>
                </a:solidFill>
                <a:latin typeface="Cambria" panose="02040503050406030204" pitchFamily="18" charset="0"/>
                <a:cs typeface="Arial" panose="020B0604020202020204" pitchFamily="34" charset="0"/>
              </a:rPr>
              <a:t> lain yang </a:t>
            </a:r>
            <a:r>
              <a:rPr lang="en-US" sz="2000" dirty="0" err="1">
                <a:solidFill>
                  <a:schemeClr val="tx1"/>
                </a:solidFill>
                <a:latin typeface="Cambria" panose="02040503050406030204" pitchFamily="18" charset="0"/>
                <a:cs typeface="Arial" panose="020B0604020202020204" pitchFamily="34" charset="0"/>
              </a:rPr>
              <a:t>mencemarkan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nama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baik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institusi</a:t>
            </a:r>
            <a:r>
              <a:rPr lang="en-US" sz="2000" dirty="0">
                <a:solidFill>
                  <a:schemeClr val="tx1"/>
                </a:solidFill>
                <a:latin typeface="Cambria" panose="02040503050406030204" pitchFamily="18" charset="0"/>
                <a:cs typeface="Arial" panose="020B0604020202020204" pitchFamily="34" charset="0"/>
              </a:rPr>
              <a:t>.</a:t>
            </a:r>
            <a:endParaRPr lang="id-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3804235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BAHAN KAJIAN/MATERI PEMBELAJARAN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Ruang Lingkup Ilmu Hukum;</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Asas, Fungsi dan Tujuan Hukum;</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Hukum dan Manusia Sebagai Makhluk Sosial;</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Sumber-sumber Hukum;</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Macam-macam Aliran Hukum;</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Pembidangan Ilmu Hukum;</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Ilmu Bantu Hukum;</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Hukum Sebagai Norma;</a:t>
            </a:r>
          </a:p>
          <a:p>
            <a:pPr marL="268288" indent="-268288" algn="l">
              <a:buFont typeface="+mj-lt"/>
              <a:buAutoNum type="arabicPeriod"/>
            </a:pPr>
            <a:r>
              <a:rPr lang="id-ID" sz="1600" dirty="0">
                <a:solidFill>
                  <a:schemeClr val="tx1"/>
                </a:solidFill>
                <a:latin typeface="Cambria" panose="02040503050406030204" pitchFamily="18" charset="0"/>
                <a:cs typeface="Arial" panose="020B0604020202020204" pitchFamily="34" charset="0"/>
              </a:rPr>
              <a:t>Penemuan dan Interpretasi Hukum;</a:t>
            </a:r>
          </a:p>
          <a:p>
            <a:pPr marL="268288" indent="-268288" algn="l">
              <a:buFont typeface="+mj-lt"/>
              <a:buAutoNum type="arabicPeriod"/>
            </a:pPr>
            <a:r>
              <a:rPr lang="en-US" sz="1600" dirty="0">
                <a:solidFill>
                  <a:schemeClr val="tx1"/>
                </a:solidFill>
                <a:latin typeface="Cambria" panose="02040503050406030204" pitchFamily="18" charset="0"/>
                <a:cs typeface="Arial" panose="020B0604020202020204" pitchFamily="34" charset="0"/>
              </a:rPr>
              <a:t> </a:t>
            </a:r>
            <a:r>
              <a:rPr lang="id-ID" sz="1600" dirty="0">
                <a:solidFill>
                  <a:schemeClr val="tx1"/>
                </a:solidFill>
                <a:latin typeface="Cambria" panose="02040503050406030204" pitchFamily="18" charset="0"/>
                <a:cs typeface="Arial" panose="020B0604020202020204" pitchFamily="34" charset="0"/>
              </a:rPr>
              <a:t>Sistem Hukum yang Berlaku di Dunia;</a:t>
            </a:r>
            <a:endParaRPr lang="id-ID"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87945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DESKRIPSI MATA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Pengantar Ilmu Hukum adalah mata kuliah yang bertujuan untuk memberikan gambaran secara mendasar tentang ilmu hukum meliputi pengertian dasar, kerangka dasar dan asas dasar dan berupaya memberikan bekal kemampuan kepada mahasiswa untuk dapat memahami, mengevaluasi dan menganalisis ruang lingkup ilmu hukum, berbagai pengertian hukum, sumber hukum, norma-norma yang berkembang dalam masyarakat, subyek dan obyek hukum dan peristiwa hukum.</a:t>
            </a:r>
          </a:p>
        </p:txBody>
      </p:sp>
    </p:spTree>
    <p:extLst>
      <p:ext uri="{BB962C8B-B14F-4D97-AF65-F5344CB8AC3E}">
        <p14:creationId xmlns:p14="http://schemas.microsoft.com/office/powerpoint/2010/main" val="153384437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0316995-C5BC-432B-A411-7CE01EB1F6E9}"/>
              </a:ext>
            </a:extLst>
          </p:cNvPr>
          <p:cNvSpPr>
            <a:spLocks noGrp="1"/>
          </p:cNvSpPr>
          <p:nvPr>
            <p:ph type="subTitle" idx="1"/>
          </p:nvPr>
        </p:nvSpPr>
        <p:spPr>
          <a:xfrm>
            <a:off x="323528" y="1340768"/>
            <a:ext cx="8640960" cy="4298032"/>
          </a:xfrm>
        </p:spPr>
        <p:txBody>
          <a:bodyPr>
            <a:normAutofit/>
          </a:bodyPr>
          <a:lstStyle/>
          <a:p>
            <a:r>
              <a:rPr lang="en-US" dirty="0">
                <a:solidFill>
                  <a:schemeClr val="tx1"/>
                </a:solidFill>
              </a:rPr>
              <a:t>HUKUM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Mendefinisikan hukum secara menyeluruh sulit dilakukan. Para ahli hukum umumnya memberikan definisi sesuai selera masing-masing atau sesuai dengan objek penelitiannya saja.</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Hukum sulit diberikan definisi yang tepat karena memiliki segi dan bentuk yang sangat banyak, sehingga tidak mungkin mencakup keseluruhan segi dan bentuk hukum dalam suatu definisi.</a:t>
            </a:r>
          </a:p>
          <a:p>
            <a:endParaRPr lang="en-ID" dirty="0">
              <a:solidFill>
                <a:schemeClr val="tx1"/>
              </a:solidFill>
            </a:endParaRPr>
          </a:p>
        </p:txBody>
      </p:sp>
    </p:spTree>
    <p:extLst>
      <p:ext uri="{BB962C8B-B14F-4D97-AF65-F5344CB8AC3E}">
        <p14:creationId xmlns:p14="http://schemas.microsoft.com/office/powerpoint/2010/main" val="427395223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3147</TotalTime>
  <Words>841</Words>
  <Application>Microsoft Office PowerPoint</Application>
  <PresentationFormat>On-screen Show (4:3)</PresentationFormat>
  <Paragraphs>133</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Cambria</vt:lpstr>
      <vt:lpstr>Google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471</cp:revision>
  <cp:lastPrinted>2017-08-29T02:54:51Z</cp:lastPrinted>
  <dcterms:created xsi:type="dcterms:W3CDTF">2010-04-18T12:06:30Z</dcterms:created>
  <dcterms:modified xsi:type="dcterms:W3CDTF">2025-09-30T08:25:02Z</dcterms:modified>
</cp:coreProperties>
</file>