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95" r:id="rId2"/>
    <p:sldId id="305" r:id="rId3"/>
    <p:sldId id="404" r:id="rId4"/>
    <p:sldId id="392" r:id="rId5"/>
    <p:sldId id="412" r:id="rId6"/>
    <p:sldId id="405" r:id="rId7"/>
    <p:sldId id="406" r:id="rId8"/>
    <p:sldId id="407" r:id="rId9"/>
    <p:sldId id="393" r:id="rId10"/>
    <p:sldId id="391" r:id="rId11"/>
  </p:sldIdLst>
  <p:sldSz cx="9144000" cy="6858000" type="screen4x3"/>
  <p:notesSz cx="7315200" cy="9601200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  <p:clrMru>
    <a:srgbClr val="B8B082"/>
    <a:srgbClr val="990000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0476" autoAdjust="0"/>
  </p:normalViewPr>
  <p:slideViewPr>
    <p:cSldViewPr>
      <p:cViewPr varScale="1">
        <p:scale>
          <a:sx n="63" d="100"/>
          <a:sy n="63" d="100"/>
        </p:scale>
        <p:origin x="-7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t" anchorCtr="0" compatLnSpc="1">
            <a:prstTxWarp prst="textNoShape">
              <a:avLst/>
            </a:prstTxWarp>
          </a:bodyPr>
          <a:lstStyle>
            <a:lvl1pPr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t" anchorCtr="0" compatLnSpc="1">
            <a:prstTxWarp prst="textNoShape">
              <a:avLst/>
            </a:prstTxWarp>
          </a:bodyPr>
          <a:lstStyle>
            <a:lvl1pPr algn="r"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E609F934-D067-47B7-B48A-7663D59606E7}" type="datetimeFigureOut">
              <a:rPr lang="en-US"/>
              <a:pPr>
                <a:defRPr/>
              </a:pPr>
              <a:t>1/31/2016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b" anchorCtr="0" compatLnSpc="1">
            <a:prstTxWarp prst="textNoShape">
              <a:avLst/>
            </a:prstTxWarp>
          </a:bodyPr>
          <a:lstStyle>
            <a:lvl1pPr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b" anchorCtr="0" compatLnSpc="1">
            <a:prstTxWarp prst="textNoShape">
              <a:avLst/>
            </a:prstTxWarp>
          </a:bodyPr>
          <a:lstStyle>
            <a:lvl1pPr algn="r"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A94A8440-30BC-43CB-AFB2-AF9C3659C1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t" anchorCtr="0" compatLnSpc="1">
            <a:prstTxWarp prst="textNoShape">
              <a:avLst/>
            </a:prstTxWarp>
          </a:bodyPr>
          <a:lstStyle>
            <a:lvl1pPr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t" anchorCtr="0" compatLnSpc="1">
            <a:prstTxWarp prst="textNoShape">
              <a:avLst/>
            </a:prstTxWarp>
          </a:bodyPr>
          <a:lstStyle>
            <a:lvl1pPr algn="r"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175BEF6C-7ABB-4AB2-ABDD-E6E29510A87A}" type="datetimeFigureOut">
              <a:rPr lang="en-US"/>
              <a:pPr>
                <a:defRPr/>
              </a:pPr>
              <a:t>1/31/2016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8888" y="720725"/>
            <a:ext cx="4799012" cy="3598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b" anchorCtr="0" compatLnSpc="1">
            <a:prstTxWarp prst="textNoShape">
              <a:avLst/>
            </a:prstTxWarp>
          </a:bodyPr>
          <a:lstStyle>
            <a:lvl1pPr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b" anchorCtr="0" compatLnSpc="1">
            <a:prstTxWarp prst="textNoShape">
              <a:avLst/>
            </a:prstTxWarp>
          </a:bodyPr>
          <a:lstStyle>
            <a:lvl1pPr algn="r"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60EF0BE6-05C2-4AB3-88A9-926AAA0BB6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d-ID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A62C6D-0EB4-476F-B429-46FFB7D62C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54200D-C2ED-431F-93C1-F649835D17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92C7D8-4FA3-43EB-ABED-6D887BEB5C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3BA897-C322-4475-8A30-8BDF859441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ED82A9-E1F8-41E5-AA36-6D4CECD90B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C7007-CE93-410D-AA6D-E4EEF9D8E5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D5A023-A869-4C6D-B90C-10B1BC4537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D20970-1EA3-4A00-9928-5AB8D155C0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322FA6-CB49-4F78-BF3F-66AE6A1281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7B437F-7890-42E9-9F27-673AC50AB6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651EB9-BF68-4963-ADA4-0D909C543B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DF63CAF-20C7-4343-92B1-8C6A477F01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/>
        </p:nvSpPr>
        <p:spPr>
          <a:xfrm>
            <a:off x="285720" y="2819400"/>
            <a:ext cx="8572560" cy="17526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36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Arial" pitchFamily="34" charset="0"/>
                <a:cs typeface="Arial" pitchFamily="34" charset="0"/>
              </a:rPr>
              <a:t>TATA KELOLA </a:t>
            </a: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36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Arial" pitchFamily="34" charset="0"/>
                <a:cs typeface="Arial" pitchFamily="34" charset="0"/>
              </a:rPr>
              <a:t>SISTEM &amp; TEKNOLOGI INFORMASI</a:t>
            </a: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36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Arial" pitchFamily="34" charset="0"/>
                <a:cs typeface="Arial" pitchFamily="34" charset="0"/>
              </a:rPr>
              <a:t>PERTEMUAN </a:t>
            </a:r>
            <a:r>
              <a:rPr kumimoji="0" lang="en-US" sz="36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Arial" pitchFamily="34" charset="0"/>
                <a:cs typeface="Arial" pitchFamily="34" charset="0"/>
              </a:rPr>
              <a:t>4</a:t>
            </a:r>
            <a:endParaRPr kumimoji="0" lang="en-US" sz="36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OK-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29520" y="214290"/>
            <a:ext cx="1409683" cy="14096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7" name="Rectang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2285984" y="4429132"/>
            <a:ext cx="4357718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 fontScale="47500" lnSpcReduction="20000"/>
          </a:bodyPr>
          <a:lstStyle>
            <a:extLst/>
          </a:lstStyle>
          <a:p>
            <a:pPr algn="ctr" fontAlgn="auto">
              <a:spcAft>
                <a:spcPts val="0"/>
              </a:spcAft>
              <a:defRPr/>
            </a:pPr>
            <a:r>
              <a:rPr lang="en-US" sz="72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  <a:ea typeface="+mj-ea"/>
                <a:cs typeface="+mj-cs"/>
              </a:rPr>
              <a:t>Selamat</a:t>
            </a:r>
            <a:r>
              <a:rPr lang="en-US" sz="7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  <a:ea typeface="+mj-ea"/>
                <a:cs typeface="+mj-cs"/>
              </a:rPr>
              <a:t>belajar</a:t>
            </a:r>
            <a:endParaRPr lang="en-US" sz="7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F610A7F7-7C04-4765-A1E5-48FA9576D75E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PENGELOLAAN</a:t>
            </a:r>
            <a:r>
              <a:rPr kumimoji="0" lang="en-US" sz="3600" b="1" i="0" u="none" strike="noStrike" kern="1200" normalizeH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PROSES TI</a:t>
            </a:r>
            <a:endParaRPr kumimoji="0" lang="en-US" sz="36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52442" y="1527040"/>
            <a:ext cx="8534400" cy="4616604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Materi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Pokok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: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Keterkaitan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Antar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Tujuan</a:t>
            </a:r>
            <a:endParaRPr kumimoji="0" lang="en-US" sz="24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Pengontrolan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Proses</a:t>
            </a: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Pengukuran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Kinerja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TI</a:t>
            </a: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PENDAHULUAN</a:t>
            </a:r>
            <a:endParaRPr kumimoji="0" lang="en-US" sz="36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52442" y="1527040"/>
            <a:ext cx="8534400" cy="4616604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0" i="1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“Knowing how to manage IT process is a key of understanding what audit target are” (</a:t>
            </a:r>
            <a:r>
              <a:rPr kumimoji="0" lang="en-US" sz="2400" b="0" i="1" u="none" strike="noStrike" kern="1200" cap="none" spc="0" normalizeH="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Riyanarto</a:t>
            </a:r>
            <a:r>
              <a:rPr kumimoji="0" lang="en-US" sz="2400" b="0" i="1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1" u="none" strike="noStrike" kern="1200" cap="none" spc="0" normalizeH="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Sarno</a:t>
            </a:r>
            <a:r>
              <a:rPr kumimoji="0" lang="en-US" sz="2400" b="0" i="1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)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Pengelolaan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proses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TI yang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baik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tidak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hanya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mencakup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bagaimana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agar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proses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yang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berjalan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efisien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dan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standar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,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namu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n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juga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mampu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memenuhi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harapan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bisnis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akan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penyediaan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informasi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dibutuhkan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melalui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keberadaan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TI,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mengaitkan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secara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selaras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antara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tujuan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bisnis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tujuan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TI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serta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tujuan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TI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proses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TI;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24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24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24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0" y="142852"/>
            <a:ext cx="9144000" cy="75895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ea typeface="+mj-ea"/>
                <a:cs typeface="Arial" pitchFamily="34" charset="0"/>
              </a:rPr>
              <a:t>KETERKAITAN </a:t>
            </a:r>
            <a:r>
              <a:rPr kumimoji="0" lang="en-US" sz="3200" b="1" i="0" u="none" strike="noStrike" kern="1200" normalizeH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TUJUAN BISNIS DAN TI</a:t>
            </a:r>
            <a:endParaRPr kumimoji="0" lang="en-US" sz="32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09132" y="1000108"/>
            <a:ext cx="8534400" cy="5572164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Georgia" pitchFamily="18" charset="0"/>
              <a:ea typeface="+mj-ea"/>
              <a:cs typeface="+mj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09132" y="1428736"/>
            <a:ext cx="8534400" cy="3643338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Penerapan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dukungan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TI </a:t>
            </a:r>
            <a:r>
              <a:rPr lang="en-US" sz="2400" i="1" dirty="0" smtClean="0">
                <a:latin typeface="Arial" pitchFamily="34" charset="0"/>
                <a:ea typeface="+mj-ea"/>
                <a:cs typeface="Arial" pitchFamily="34" charset="0"/>
              </a:rPr>
              <a:t>best practice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didasarkan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pada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lingkungan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kerja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lebih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kompleks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/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perusahaan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skala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besar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;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Perusahaan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kecil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menengah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memerlukan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proses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analisa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biaya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keuntungan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terlebih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dahulu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karena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berkaitan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erat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biaya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ketersediaan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sumber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daya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(</a:t>
            </a:r>
            <a:r>
              <a:rPr lang="en-US" sz="2400" i="1" dirty="0" smtClean="0">
                <a:latin typeface="Arial" pitchFamily="34" charset="0"/>
                <a:ea typeface="+mj-ea"/>
                <a:cs typeface="Arial" pitchFamily="34" charset="0"/>
              </a:rPr>
              <a:t>Freeform </a:t>
            </a:r>
            <a:r>
              <a:rPr lang="en-US" sz="2400" i="1" dirty="0" err="1" smtClean="0">
                <a:latin typeface="Arial" pitchFamily="34" charset="0"/>
                <a:ea typeface="+mj-ea"/>
                <a:cs typeface="Arial" pitchFamily="34" charset="0"/>
              </a:rPr>
              <a:t>Dynamicsi</a:t>
            </a:r>
            <a:r>
              <a:rPr lang="en-US" sz="2400" i="1" dirty="0" smtClean="0">
                <a:latin typeface="Arial" pitchFamily="34" charset="0"/>
                <a:ea typeface="+mj-ea"/>
                <a:cs typeface="Arial" pitchFamily="34" charset="0"/>
              </a:rPr>
              <a:t> and </a:t>
            </a:r>
            <a:r>
              <a:rPr lang="en-US" sz="2400" i="1" dirty="0" err="1" smtClean="0">
                <a:latin typeface="Arial" pitchFamily="34" charset="0"/>
                <a:ea typeface="+mj-ea"/>
                <a:cs typeface="Arial" pitchFamily="34" charset="0"/>
              </a:rPr>
              <a:t>Numara</a:t>
            </a:r>
            <a:r>
              <a:rPr lang="en-US" sz="2400" i="1" dirty="0" smtClean="0">
                <a:latin typeface="Arial" pitchFamily="34" charset="0"/>
                <a:ea typeface="+mj-ea"/>
                <a:cs typeface="Arial" pitchFamily="34" charset="0"/>
              </a:rPr>
              <a:t> Software, 2006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);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2400" b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24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0" y="142852"/>
            <a:ext cx="9144000" cy="75895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ea typeface="+mj-ea"/>
                <a:cs typeface="Arial" pitchFamily="34" charset="0"/>
              </a:rPr>
              <a:t>KETERKAITAN </a:t>
            </a:r>
            <a:r>
              <a:rPr kumimoji="0" lang="en-US" sz="3200" b="1" i="0" u="none" strike="noStrike" kern="1200" normalizeH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TUJUAN BISNIS DAN TI</a:t>
            </a:r>
            <a:endParaRPr kumimoji="0" lang="en-US" sz="32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09132" y="1000108"/>
            <a:ext cx="8534400" cy="5572164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Georgia" pitchFamily="18" charset="0"/>
              <a:ea typeface="+mj-ea"/>
              <a:cs typeface="+mj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09132" y="1285860"/>
            <a:ext cx="8534400" cy="5214974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 startAt="3"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Penerapan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dukungan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TI </a:t>
            </a:r>
            <a:r>
              <a:rPr lang="en-US" sz="2400" i="1" dirty="0" smtClean="0">
                <a:latin typeface="Arial" pitchFamily="34" charset="0"/>
                <a:ea typeface="+mj-ea"/>
                <a:cs typeface="Arial" pitchFamily="34" charset="0"/>
              </a:rPr>
              <a:t>best practice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menuntut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perusahaan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untuk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memilih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kerangka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kerja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cocok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untuk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bisnisnya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.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 startAt="3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 startAt="3"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Kerangka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kerja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baik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atau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dibakukan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telah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disampaikan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pada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Pertemuan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sebelumnya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.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 startAt="3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 startAt="3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 startAt="3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2400" b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24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0" y="142852"/>
            <a:ext cx="9144000" cy="75895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normalizeH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TUJUAN BISNIS</a:t>
            </a:r>
            <a:endParaRPr kumimoji="0" lang="en-US" sz="32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09132" y="1000108"/>
            <a:ext cx="8534400" cy="5572164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Georgia" pitchFamily="18" charset="0"/>
              <a:ea typeface="+mj-ea"/>
              <a:cs typeface="+mj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85720" y="1500174"/>
            <a:ext cx="8534400" cy="392909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Tidak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semua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perusahan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mendefinisikan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jelas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tujuan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bisnisnya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ke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sebuah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strategi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atau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kinerja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terukur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Namun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perusahaan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pasti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memiliki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proses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bisnis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aktivitas-aktivitasnya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;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Pada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matakuliah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ini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kerangka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kerja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menjadi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i="1" dirty="0" smtClean="0">
                <a:latin typeface="Arial" pitchFamily="34" charset="0"/>
                <a:ea typeface="+mj-ea"/>
                <a:cs typeface="Arial" pitchFamily="34" charset="0"/>
              </a:rPr>
              <a:t>best practice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mengacu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pada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COBIT;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COBIT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mendefinisikan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Tujuan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Bisnis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terkait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Aktivitas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TI yang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umumnya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ada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perusahaan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.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2400" b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24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309132" y="1000108"/>
            <a:ext cx="8534400" cy="5572164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Georgia" pitchFamily="18" charset="0"/>
              <a:ea typeface="+mj-ea"/>
              <a:cs typeface="+mj-cs"/>
            </a:endParaRPr>
          </a:p>
        </p:txBody>
      </p:sp>
      <p:sp>
        <p:nvSpPr>
          <p:cNvPr id="2050" name="AutoShape 2" descr="https://diskana.files.wordpress.com/2014/03/sim-4.jpg"/>
          <p:cNvSpPr>
            <a:spLocks noChangeAspect="1" noChangeArrowheads="1"/>
          </p:cNvSpPr>
          <p:nvPr/>
        </p:nvSpPr>
        <p:spPr bwMode="auto">
          <a:xfrm>
            <a:off x="155575" y="-2011363"/>
            <a:ext cx="3467100" cy="42005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2" name="Picture 4" descr="D:\DATAKU\My Materi\Daftar SAP Perkuliahan\Tata Kelola SITI\Tujuan Bisnis.JPG"/>
          <p:cNvPicPr>
            <a:picLocks noChangeAspect="1" noChangeArrowheads="1"/>
          </p:cNvPicPr>
          <p:nvPr/>
        </p:nvPicPr>
        <p:blipFill>
          <a:blip r:embed="rId3"/>
          <a:srcRect r="9765" b="3226"/>
          <a:stretch>
            <a:fillRect/>
          </a:stretch>
        </p:blipFill>
        <p:spPr bwMode="auto">
          <a:xfrm>
            <a:off x="214282" y="642918"/>
            <a:ext cx="4603336" cy="6000792"/>
          </a:xfrm>
          <a:prstGeom prst="rect">
            <a:avLst/>
          </a:prstGeom>
          <a:noFill/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4929190" y="500042"/>
            <a:ext cx="3771466" cy="2000264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Tujuan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Bisnis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perusahaan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dapat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memilih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pada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tabel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ini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yang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sesuai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dengan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karakteristik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organisasinya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masing-masing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;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943938" y="2928934"/>
            <a:ext cx="3771466" cy="3500462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“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Tujuan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bisnis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perusahaan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mengacu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pada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Tujuan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bisnis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dalam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COBIT”;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10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Tujuan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Bisnis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penting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, Survey ITGI, (IT Governance Institute, </a:t>
            </a:r>
            <a:r>
              <a:rPr lang="en-US" sz="2400" i="1" dirty="0" smtClean="0">
                <a:latin typeface="Arial" pitchFamily="34" charset="0"/>
                <a:ea typeface="+mj-ea"/>
                <a:cs typeface="Arial" pitchFamily="34" charset="0"/>
              </a:rPr>
              <a:t>Understanding how Business Goals Drive IT Goals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, 2008) </a:t>
            </a:r>
            <a:endParaRPr kumimoji="0" lang="en-US" sz="24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baseline="0" dirty="0" smtClean="0"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29030" y="71414"/>
            <a:ext cx="5628854" cy="500066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400" b="1" dirty="0" err="1" smtClean="0">
                <a:latin typeface="Arial" pitchFamily="34" charset="0"/>
                <a:ea typeface="+mj-ea"/>
                <a:cs typeface="Arial" pitchFamily="34" charset="0"/>
              </a:rPr>
              <a:t>Tabel</a:t>
            </a:r>
            <a:r>
              <a:rPr lang="en-US" sz="2400" b="1" dirty="0" smtClean="0">
                <a:latin typeface="Arial" pitchFamily="34" charset="0"/>
                <a:ea typeface="+mj-ea"/>
                <a:cs typeface="Arial" pitchFamily="34" charset="0"/>
              </a:rPr>
              <a:t>. </a:t>
            </a:r>
            <a:r>
              <a:rPr lang="en-US" sz="2400" b="1" dirty="0" err="1" smtClean="0">
                <a:latin typeface="Arial" pitchFamily="34" charset="0"/>
                <a:ea typeface="+mj-ea"/>
                <a:cs typeface="Arial" pitchFamily="34" charset="0"/>
              </a:rPr>
              <a:t>Tujuan</a:t>
            </a:r>
            <a:r>
              <a:rPr lang="en-US" sz="2400" b="1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ea typeface="+mj-ea"/>
                <a:cs typeface="Arial" pitchFamily="34" charset="0"/>
              </a:rPr>
              <a:t>Bisnis</a:t>
            </a:r>
            <a:r>
              <a:rPr lang="en-US" sz="2400" b="1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ea typeface="+mj-ea"/>
                <a:cs typeface="Arial" pitchFamily="34" charset="0"/>
              </a:rPr>
              <a:t>dalam</a:t>
            </a:r>
            <a:r>
              <a:rPr lang="en-US" sz="2400" b="1" dirty="0" smtClean="0">
                <a:latin typeface="Arial" pitchFamily="34" charset="0"/>
                <a:ea typeface="+mj-ea"/>
                <a:cs typeface="Arial" pitchFamily="34" charset="0"/>
              </a:rPr>
              <a:t> COBIT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46052" y="857232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fontAlgn="auto">
              <a:spcAft>
                <a:spcPts val="0"/>
              </a:spcAft>
              <a:defRPr/>
            </a:pPr>
            <a:r>
              <a:rPr lang="en-US" dirty="0" smtClean="0"/>
              <a:t>√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546052" y="1227998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fontAlgn="auto">
              <a:spcAft>
                <a:spcPts val="0"/>
              </a:spcAft>
              <a:defRPr/>
            </a:pPr>
            <a:r>
              <a:rPr lang="en-US" dirty="0" smtClean="0"/>
              <a:t>√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546052" y="1890942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fontAlgn="auto">
              <a:spcAft>
                <a:spcPts val="0"/>
              </a:spcAft>
              <a:defRPr/>
            </a:pPr>
            <a:r>
              <a:rPr lang="en-US" dirty="0" smtClean="0"/>
              <a:t>√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530646" y="2273850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fontAlgn="auto">
              <a:spcAft>
                <a:spcPts val="0"/>
              </a:spcAft>
              <a:defRPr/>
            </a:pPr>
            <a:r>
              <a:rPr lang="en-US" dirty="0" smtClean="0"/>
              <a:t>√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545886" y="2518644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fontAlgn="auto">
              <a:spcAft>
                <a:spcPts val="0"/>
              </a:spcAft>
              <a:defRPr/>
            </a:pPr>
            <a:r>
              <a:rPr lang="en-US" dirty="0" smtClean="0"/>
              <a:t>√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530646" y="2839638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fontAlgn="auto">
              <a:spcAft>
                <a:spcPts val="0"/>
              </a:spcAft>
              <a:defRPr/>
            </a:pPr>
            <a:r>
              <a:rPr lang="en-US" dirty="0" smtClean="0"/>
              <a:t>√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1545886" y="3594976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fontAlgn="auto">
              <a:spcAft>
                <a:spcPts val="0"/>
              </a:spcAft>
              <a:defRPr/>
            </a:pPr>
            <a:r>
              <a:rPr lang="en-US" dirty="0" smtClean="0"/>
              <a:t>√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1561126" y="4003602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fontAlgn="auto">
              <a:spcAft>
                <a:spcPts val="0"/>
              </a:spcAft>
              <a:defRPr/>
            </a:pPr>
            <a:r>
              <a:rPr lang="en-US" dirty="0" smtClean="0"/>
              <a:t>√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545886" y="4687502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fontAlgn="auto">
              <a:spcAft>
                <a:spcPts val="0"/>
              </a:spcAft>
              <a:defRPr/>
            </a:pPr>
            <a:r>
              <a:rPr lang="en-US" dirty="0" smtClean="0"/>
              <a:t>√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561292" y="5865752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fontAlgn="auto">
              <a:spcAft>
                <a:spcPts val="0"/>
              </a:spcAft>
              <a:defRPr/>
            </a:pPr>
            <a:r>
              <a:rPr lang="en-US" dirty="0" smtClean="0"/>
              <a:t>√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541124" y="6218180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fontAlgn="auto">
              <a:spcAft>
                <a:spcPts val="0"/>
              </a:spcAft>
              <a:defRPr/>
            </a:pPr>
            <a:r>
              <a:rPr lang="en-US" dirty="0" smtClean="0"/>
              <a:t>√</a:t>
            </a:r>
            <a:endParaRPr lang="en-US" dirty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0" y="142852"/>
            <a:ext cx="9144000" cy="75895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normalizeH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TUJUAN TI</a:t>
            </a:r>
            <a:endParaRPr kumimoji="0" lang="en-US" sz="32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09132" y="1000108"/>
            <a:ext cx="8534400" cy="5572164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Georgia" pitchFamily="18" charset="0"/>
              <a:ea typeface="+mj-ea"/>
              <a:cs typeface="+mj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09132" y="1285860"/>
            <a:ext cx="8534400" cy="5214974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Setelah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mengetahui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tujuan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bisnis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perusahaan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maka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selanjutnya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mengetahui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keterkaitan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antara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tujuan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bisnis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tujuan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TI; 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Tujuan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TI </a:t>
            </a:r>
            <a:r>
              <a:rPr lang="en-US" sz="2400" i="1" dirty="0" smtClean="0">
                <a:latin typeface="Arial" pitchFamily="34" charset="0"/>
                <a:ea typeface="+mj-ea"/>
                <a:cs typeface="Arial" pitchFamily="34" charset="0"/>
              </a:rPr>
              <a:t>best practice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mengacu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pada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kerangka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kerja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tertentu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Namun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penyesuain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tujuan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TI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harus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berdasarkan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tujuan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bisnis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telah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ada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/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telah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dibuat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;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514350" lvl="0" indent="-514350" algn="just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COBIT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mendefinisikan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Tujuan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TI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terkait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tujuan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bisnis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perusahaan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;</a:t>
            </a: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	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b="1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2400" b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24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1" descr="D:\DATAKU\My Materi\Daftar SAP Perkuliahan\Tata Kelola SITI\Tujuan TI.JPG"/>
          <p:cNvPicPr>
            <a:picLocks noChangeAspect="1" noChangeArrowheads="1"/>
          </p:cNvPicPr>
          <p:nvPr/>
        </p:nvPicPr>
        <p:blipFill>
          <a:blip r:embed="rId3"/>
          <a:srcRect r="6250" b="49183"/>
          <a:stretch>
            <a:fillRect/>
          </a:stretch>
        </p:blipFill>
        <p:spPr bwMode="auto">
          <a:xfrm>
            <a:off x="0" y="214289"/>
            <a:ext cx="4429124" cy="5300465"/>
          </a:xfrm>
          <a:prstGeom prst="rect">
            <a:avLst/>
          </a:prstGeom>
          <a:noFill/>
        </p:spPr>
      </p:pic>
      <p:pic>
        <p:nvPicPr>
          <p:cNvPr id="5" name="Picture 1" descr="D:\DATAKU\My Materi\Daftar SAP Perkuliahan\Tata Kelola SITI\Tujuan TI.JPG"/>
          <p:cNvPicPr>
            <a:picLocks noChangeAspect="1" noChangeArrowheads="1"/>
          </p:cNvPicPr>
          <p:nvPr/>
        </p:nvPicPr>
        <p:blipFill>
          <a:blip r:embed="rId3"/>
          <a:srcRect t="49910" r="6250"/>
          <a:stretch>
            <a:fillRect/>
          </a:stretch>
        </p:blipFill>
        <p:spPr bwMode="auto">
          <a:xfrm>
            <a:off x="4357686" y="214290"/>
            <a:ext cx="4714908" cy="4714908"/>
          </a:xfrm>
          <a:prstGeom prst="rect">
            <a:avLst/>
          </a:prstGeom>
          <a:noFill/>
        </p:spPr>
      </p:pic>
      <p:pic>
        <p:nvPicPr>
          <p:cNvPr id="22530" name="Picture 2" descr="D:\DATAKU\My Materi\Daftar SAP Perkuliahan\Tata Kelola SITI\Tujuan TI lanjut.JPG"/>
          <p:cNvPicPr>
            <a:picLocks noChangeAspect="1" noChangeArrowheads="1"/>
          </p:cNvPicPr>
          <p:nvPr/>
        </p:nvPicPr>
        <p:blipFill>
          <a:blip r:embed="rId4"/>
          <a:srcRect l="2344" r="6249" b="66797"/>
          <a:stretch>
            <a:fillRect/>
          </a:stretch>
        </p:blipFill>
        <p:spPr bwMode="auto">
          <a:xfrm>
            <a:off x="4485322" y="4913958"/>
            <a:ext cx="4658678" cy="1214446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219210" y="423842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fontAlgn="auto">
              <a:spcAft>
                <a:spcPts val="0"/>
              </a:spcAft>
              <a:defRPr/>
            </a:pPr>
            <a:r>
              <a:rPr lang="en-US" dirty="0" smtClean="0"/>
              <a:t>√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19210" y="658158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fontAlgn="auto">
              <a:spcAft>
                <a:spcPts val="0"/>
              </a:spcAft>
              <a:defRPr/>
            </a:pPr>
            <a:r>
              <a:rPr lang="en-US" dirty="0" smtClean="0"/>
              <a:t>√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14282" y="987966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fontAlgn="auto">
              <a:spcAft>
                <a:spcPts val="0"/>
              </a:spcAft>
              <a:defRPr/>
            </a:pPr>
            <a:r>
              <a:rPr lang="en-US" dirty="0" smtClean="0"/>
              <a:t>√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03970" y="2000240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fontAlgn="auto">
              <a:spcAft>
                <a:spcPts val="0"/>
              </a:spcAft>
              <a:defRPr/>
            </a:pPr>
            <a:r>
              <a:rPr lang="en-US" dirty="0" smtClean="0"/>
              <a:t>√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88564" y="5128272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fontAlgn="auto">
              <a:spcAft>
                <a:spcPts val="0"/>
              </a:spcAft>
              <a:defRPr/>
            </a:pPr>
            <a:r>
              <a:rPr lang="en-US" dirty="0" smtClean="0"/>
              <a:t>√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4572000" y="3714752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fontAlgn="auto">
              <a:spcAft>
                <a:spcPts val="0"/>
              </a:spcAft>
              <a:defRPr/>
            </a:pPr>
            <a:r>
              <a:rPr lang="en-US" dirty="0" smtClean="0"/>
              <a:t>√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4572000" y="4136000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fontAlgn="auto">
              <a:spcAft>
                <a:spcPts val="0"/>
              </a:spcAft>
              <a:defRPr/>
            </a:pPr>
            <a:r>
              <a:rPr lang="en-US" dirty="0" smtClean="0"/>
              <a:t>√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4572166" y="4559866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fontAlgn="auto">
              <a:spcAft>
                <a:spcPts val="0"/>
              </a:spcAft>
              <a:defRPr/>
            </a:pPr>
            <a:r>
              <a:rPr lang="en-US" dirty="0" smtClean="0"/>
              <a:t>√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4597718" y="4835140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fontAlgn="auto">
              <a:spcAft>
                <a:spcPts val="0"/>
              </a:spcAft>
              <a:defRPr/>
            </a:pPr>
            <a:r>
              <a:rPr lang="en-US" dirty="0" smtClean="0"/>
              <a:t>√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587406" y="5143512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fontAlgn="auto">
              <a:spcAft>
                <a:spcPts val="0"/>
              </a:spcAft>
              <a:defRPr/>
            </a:pPr>
            <a:r>
              <a:rPr lang="en-US" dirty="0" smtClean="0"/>
              <a:t>√</a:t>
            </a:r>
            <a:endParaRPr lang="en-US" dirty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3&quot;&gt;&lt;property id=&quot;20148&quot; value=&quot;5&quot;/&gt;&lt;property id=&quot;20300&quot; value=&quot;Slide 1 - &amp;quot;Chapter 9&amp;#x0D;&amp;#x0A;B2B (Business-to-Business)&amp;quot;&quot;/&gt;&lt;property id=&quot;20307&quot; value=&quot;258&quot;/&gt;&lt;property id=&quot;20309&quot; value=&quot;-1&quot;/&gt;&lt;/object&gt;&lt;object type=&quot;3&quot; unique_id=&quot;11578&quot;&gt;&lt;property id=&quot;20148&quot; value=&quot;5&quot;/&gt;&lt;property id=&quot;20300&quot; value=&quot;Slide 10&quot;/&gt;&lt;property id=&quot;20307&quot; value=&quot;275&quot;/&gt;&lt;property id=&quot;20309&quot; value=&quot;-1&quot;/&gt;&lt;/object&gt;&lt;object type=&quot;3&quot; unique_id=&quot;11666&quot;&gt;&lt;property id=&quot;20148&quot; value=&quot;5&quot;/&gt;&lt;property id=&quot;20300&quot; value=&quot;Slide 2 - &amp;quot;1. Definisi B2B&amp;quot;&quot;/&gt;&lt;property id=&quot;20307&quot; value=&quot;295&quot;/&gt;&lt;/object&gt;&lt;object type=&quot;3&quot; unique_id=&quot;11667&quot;&gt;&lt;property id=&quot;20148&quot; value=&quot;5&quot;/&gt;&lt;property id=&quot;20300&quot; value=&quot;Slide 3 - &amp;quot;2. Konsep B2B&amp;quot;&quot;/&gt;&lt;property id=&quot;20307&quot; value=&quot;296&quot;/&gt;&lt;/object&gt;&lt;object type=&quot;3&quot; unique_id=&quot;11668&quot;&gt;&lt;property id=&quot;20148&quot; value=&quot;5&quot;/&gt;&lt;property id=&quot;20300&quot; value=&quot;Slide 4 - &amp;quot;3. Karateristik B2B&amp;quot;&quot;/&gt;&lt;property id=&quot;20307&quot; value=&quot;297&quot;/&gt;&lt;/object&gt;&lt;object type=&quot;3&quot; unique_id=&quot;11669&quot;&gt;&lt;property id=&quot;20148&quot; value=&quot;5&quot;/&gt;&lt;property id=&quot;20300&quot; value=&quot;Slide 5 - &amp;quot;3. Karateristik B2B&amp;quot;&quot;/&gt;&lt;property id=&quot;20307&quot; value=&quot;298&quot;/&gt;&lt;/object&gt;&lt;object type=&quot;3&quot; unique_id=&quot;11670&quot;&gt;&lt;property id=&quot;20148&quot; value=&quot;5&quot;/&gt;&lt;property id=&quot;20300&quot; value=&quot;Slide 6 - &amp;quot;4. Model B2B &amp;quot;&quot;/&gt;&lt;property id=&quot;20307&quot; value=&quot;299&quot;/&gt;&lt;/object&gt;&lt;object type=&quot;3&quot; unique_id=&quot;11671&quot;&gt;&lt;property id=&quot;20148&quot; value=&quot;5&quot;/&gt;&lt;property id=&quot;20300&quot; value=&quot;Slide 7 - &amp;quot;4. B2C Exchange&amp;quot;&quot;/&gt;&lt;property id=&quot;20307&quot; value=&quot;300&quot;/&gt;&lt;/object&gt;&lt;object type=&quot;3&quot; unique_id=&quot;11672&quot;&gt;&lt;property id=&quot;20148&quot; value=&quot;5&quot;/&gt;&lt;property id=&quot;20300&quot; value=&quot;Slide 8 - &amp;quot;5. Klasifikasi B2C Exchange&amp;quot;&quot;/&gt;&lt;property id=&quot;20307&quot; value=&quot;301&quot;/&gt;&lt;/object&gt;&lt;object type=&quot;3&quot; unique_id=&quot;11673&quot;&gt;&lt;property id=&quot;20148&quot; value=&quot;5&quot;/&gt;&lt;property id=&quot;20300&quot; value=&quot;Slide 9 - &amp;quot;5. Klasifikasi B2C Exchange&amp;quot;&quot;/&gt;&lt;property id=&quot;20307&quot; value=&quot;303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1604</TotalTime>
  <Words>366</Words>
  <Application>Microsoft Office PowerPoint</Application>
  <PresentationFormat>On-screen Show (4:3)</PresentationFormat>
  <Paragraphs>97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end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Microsoft</cp:lastModifiedBy>
  <cp:revision>244</cp:revision>
  <dcterms:created xsi:type="dcterms:W3CDTF">2010-04-18T12:06:30Z</dcterms:created>
  <dcterms:modified xsi:type="dcterms:W3CDTF">2016-01-31T15:02:33Z</dcterms:modified>
</cp:coreProperties>
</file>