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31" r:id="rId4"/>
    <p:sldId id="332" r:id="rId5"/>
    <p:sldId id="341" r:id="rId6"/>
    <p:sldId id="333" r:id="rId7"/>
    <p:sldId id="335" r:id="rId8"/>
    <p:sldId id="334" r:id="rId9"/>
    <p:sldId id="340" r:id="rId10"/>
    <p:sldId id="337" r:id="rId11"/>
    <p:sldId id="33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54" d="100"/>
          <a:sy n="54" d="100"/>
        </p:scale>
        <p:origin x="84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EKONOMI DAN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018112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8.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Ketenagakerjaan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upah</a:t>
            </a:r>
            <a:r>
              <a:rPr lang="en-US" dirty="0">
                <a:solidFill>
                  <a:schemeClr val="tx1"/>
                </a:solidFill>
              </a:rPr>
              <a:t>, jam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9.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Hidup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10.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Internasional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152848" cy="5832648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Sumber</a:t>
            </a:r>
            <a:r>
              <a:rPr lang="en-US" sz="96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Hukum</a:t>
            </a:r>
            <a:r>
              <a:rPr lang="en-US" sz="96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96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96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bersumber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berbagai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perundang-undangan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sumber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lainnya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.</a:t>
            </a:r>
          </a:p>
          <a:p>
            <a:pPr algn="just"/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457200" indent="-457200" algn="just">
              <a:buAutoNum type="arabicPeriod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Perundang-undangan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UU,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Pemerintah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Peraturan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Menteri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2.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Yurisprudensi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Keputusan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Pengadilan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Tinggi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Mahkamah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Agung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3.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Doktrin</a:t>
            </a:r>
            <a:endParaRPr lang="en-US" sz="8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Pendapat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ahli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endParaRPr lang="en-US" sz="8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endParaRPr lang="en-US" sz="3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4. Hukum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Perdata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KUHperdata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). Hukum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Publik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Pidana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ekonomi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)</a:t>
            </a: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en-US" sz="8000" dirty="0">
                <a:solidFill>
                  <a:schemeClr val="tx1"/>
                </a:solidFill>
              </a:rPr>
              <a:t>5.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Kebiasaan</a:t>
            </a:r>
            <a:endParaRPr lang="en-US" sz="8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Praktik-praktik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telah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dilakukan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secara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berulang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dunia</a:t>
            </a:r>
            <a:r>
              <a:rPr lang="en-US" sz="8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8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endParaRPr lang="en-US" sz="8000" dirty="0">
              <a:solidFill>
                <a:schemeClr val="tx1"/>
              </a:solidFill>
            </a:endParaRPr>
          </a:p>
          <a:p>
            <a:pPr algn="just"/>
            <a:endParaRPr lang="en-US" sz="80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Hukum,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 </a:t>
            </a:r>
            <a:r>
              <a:rPr lang="en-ID" sz="4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4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??????</a:t>
            </a: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</a:rPr>
              <a:t>adalah</a:t>
            </a:r>
            <a:r>
              <a:rPr lang="en-US" sz="2400" b="1" dirty="0">
                <a:solidFill>
                  <a:schemeClr val="tx1"/>
                </a:solidFill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seperangkat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norma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manusia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, yang </a:t>
            </a:r>
            <a:r>
              <a:rPr lang="en-ID" sz="2400" dirty="0" err="1">
                <a:solidFill>
                  <a:schemeClr val="tx1"/>
                </a:solidFill>
              </a:rPr>
              <a:t>dibuat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ditegakkan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lembaga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berwenang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negara,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menciptakan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ketertiban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keadilan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perlindungan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semua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9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Ekonomi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adalah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ilmu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mempelajari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bagaimana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manusia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mengelola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sumber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daya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memenuhi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kebutuhan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hidupnya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b="1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ID" sz="2400" b="1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ea typeface="Instrument Sans Medium" pitchFamily="34" charset="-122"/>
              </a:rPr>
              <a:t>adalah</a:t>
            </a:r>
            <a:r>
              <a:rPr lang="en-ID" sz="2400" b="1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ID" sz="2400" dirty="0">
                <a:solidFill>
                  <a:schemeClr val="tx1"/>
                </a:solidFill>
                <a:ea typeface="Instrument Sans Medium" pitchFamily="34" charset="-122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dilakukan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individu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kelompok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menghasilkan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membeli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menjual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menukar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r>
              <a:rPr lang="en-ID" sz="2400" dirty="0">
                <a:solidFill>
                  <a:schemeClr val="tx1"/>
                </a:solidFill>
              </a:rPr>
              <a:t> dan/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jasa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tujuan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mendapatkan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keuntungan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laba</a:t>
            </a:r>
            <a:r>
              <a:rPr lang="en-ID" sz="2400" dirty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488832" cy="5278760"/>
          </a:xfrm>
        </p:spPr>
        <p:txBody>
          <a:bodyPr>
            <a:normAutofit fontScale="25000" lnSpcReduction="20000"/>
          </a:bodyPr>
          <a:lstStyle/>
          <a:p>
            <a:endParaRPr lang="en-US" sz="5000" b="1" dirty="0">
              <a:solidFill>
                <a:schemeClr val="tx1"/>
              </a:solidFill>
            </a:endParaRPr>
          </a:p>
          <a:p>
            <a:pPr algn="l"/>
            <a:r>
              <a:rPr lang="en-US" sz="9600" b="1" dirty="0">
                <a:solidFill>
                  <a:schemeClr val="tx1"/>
                </a:solidFill>
              </a:rPr>
              <a:t>Hukum </a:t>
            </a:r>
            <a:r>
              <a:rPr lang="en-US" sz="9600" b="1" dirty="0" err="1">
                <a:solidFill>
                  <a:schemeClr val="tx1"/>
                </a:solidFill>
              </a:rPr>
              <a:t>Bisnis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adalah</a:t>
            </a:r>
            <a:r>
              <a:rPr lang="en-US" sz="9600" b="1" dirty="0">
                <a:solidFill>
                  <a:schemeClr val="tx1"/>
                </a:solidFill>
              </a:rPr>
              <a:t> :</a:t>
            </a: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chemeClr val="tx1"/>
                </a:solidFill>
              </a:rPr>
              <a:t>Peraturan-peraturan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tertulis</a:t>
            </a:r>
            <a:r>
              <a:rPr lang="en-US" sz="8800" dirty="0">
                <a:solidFill>
                  <a:schemeClr val="tx1"/>
                </a:solidFill>
              </a:rPr>
              <a:t> yang di </a:t>
            </a:r>
            <a:r>
              <a:rPr lang="en-US" sz="8800" dirty="0" err="1">
                <a:solidFill>
                  <a:schemeClr val="tx1"/>
                </a:solidFill>
              </a:rPr>
              <a:t>buat</a:t>
            </a:r>
            <a:r>
              <a:rPr lang="en-US" sz="8800" dirty="0">
                <a:solidFill>
                  <a:schemeClr val="tx1"/>
                </a:solidFill>
              </a:rPr>
              <a:t> oleh </a:t>
            </a:r>
            <a:r>
              <a:rPr lang="en-US" sz="8800" dirty="0" err="1">
                <a:solidFill>
                  <a:schemeClr val="tx1"/>
                </a:solidFill>
              </a:rPr>
              <a:t>pemerintah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dengan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maksud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untuk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mengatur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mengawasi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melindungi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seluruh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yaitu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industry, </a:t>
            </a:r>
            <a:r>
              <a:rPr lang="en-US" sz="8800" dirty="0" err="1">
                <a:solidFill>
                  <a:schemeClr val="tx1"/>
                </a:solidFill>
              </a:rPr>
              <a:t>perdagangan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pelaksanaan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jasa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serta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semua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hal</a:t>
            </a:r>
            <a:r>
              <a:rPr lang="en-US" sz="8800" dirty="0">
                <a:solidFill>
                  <a:schemeClr val="tx1"/>
                </a:solidFill>
              </a:rPr>
              <a:t> yang </a:t>
            </a:r>
            <a:r>
              <a:rPr lang="en-US" sz="8800" dirty="0" err="1">
                <a:solidFill>
                  <a:schemeClr val="tx1"/>
                </a:solidFill>
              </a:rPr>
              <a:t>berhubungan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dengan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keuangan</a:t>
            </a:r>
            <a:r>
              <a:rPr lang="en-US" sz="8800" dirty="0">
                <a:solidFill>
                  <a:schemeClr val="tx1"/>
                </a:solidFill>
              </a:rPr>
              <a:t> dan </a:t>
            </a:r>
            <a:r>
              <a:rPr lang="en-US" sz="8800" dirty="0" err="1">
                <a:solidFill>
                  <a:schemeClr val="tx1"/>
                </a:solidFill>
              </a:rPr>
              <a:t>kegiatan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lainnya</a:t>
            </a:r>
            <a:endParaRPr lang="en-US" sz="8800" dirty="0">
              <a:solidFill>
                <a:schemeClr val="tx1"/>
              </a:solidFill>
            </a:endParaRPr>
          </a:p>
          <a:p>
            <a:pPr algn="just"/>
            <a:endParaRPr lang="en-US" sz="8800" dirty="0">
              <a:solidFill>
                <a:schemeClr val="tx1"/>
              </a:solidFill>
            </a:endParaRPr>
          </a:p>
          <a:p>
            <a:pPr algn="just"/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di </a:t>
            </a:r>
            <a:r>
              <a:rPr lang="en-US" sz="8800" dirty="0" err="1">
                <a:solidFill>
                  <a:schemeClr val="tx1"/>
                </a:solidFill>
              </a:rPr>
              <a:t>bagi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dalam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beberapa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:</a:t>
            </a:r>
          </a:p>
          <a:p>
            <a:pPr marL="914400" indent="-9144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ekonomi</a:t>
            </a:r>
            <a:r>
              <a:rPr lang="en-US" sz="8800" dirty="0">
                <a:solidFill>
                  <a:schemeClr val="tx1"/>
                </a:solidFill>
              </a:rPr>
              <a:t> (Hukum </a:t>
            </a:r>
            <a:r>
              <a:rPr lang="en-US" sz="8800" dirty="0" err="1">
                <a:solidFill>
                  <a:schemeClr val="tx1"/>
                </a:solidFill>
              </a:rPr>
              <a:t>dagang</a:t>
            </a:r>
            <a:r>
              <a:rPr lang="en-US" sz="8800" dirty="0">
                <a:solidFill>
                  <a:schemeClr val="tx1"/>
                </a:solidFill>
              </a:rPr>
              <a:t>, </a:t>
            </a:r>
            <a:r>
              <a:rPr lang="en-US" sz="8800" dirty="0" err="1">
                <a:solidFill>
                  <a:schemeClr val="tx1"/>
                </a:solidFill>
              </a:rPr>
              <a:t>asuransi</a:t>
            </a:r>
            <a:r>
              <a:rPr lang="en-US" sz="8800" dirty="0">
                <a:solidFill>
                  <a:schemeClr val="tx1"/>
                </a:solidFill>
              </a:rPr>
              <a:t>, </a:t>
            </a:r>
            <a:r>
              <a:rPr lang="en-US" sz="8800" dirty="0" err="1">
                <a:solidFill>
                  <a:schemeClr val="tx1"/>
                </a:solidFill>
              </a:rPr>
              <a:t>investasi</a:t>
            </a:r>
            <a:r>
              <a:rPr lang="en-US" sz="8800" dirty="0">
                <a:solidFill>
                  <a:schemeClr val="tx1"/>
                </a:solidFill>
              </a:rPr>
              <a:t>)</a:t>
            </a:r>
          </a:p>
          <a:p>
            <a:pPr marL="914400" indent="-9144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keuangan</a:t>
            </a:r>
            <a:endParaRPr lang="en-US" sz="8800" dirty="0">
              <a:solidFill>
                <a:schemeClr val="tx1"/>
              </a:solidFill>
            </a:endParaRPr>
          </a:p>
          <a:p>
            <a:pPr marL="914400" indent="-914400" algn="just">
              <a:buAutoNum type="arabicPeriod"/>
            </a:pPr>
            <a:r>
              <a:rPr lang="en-US" sz="8800" dirty="0">
                <a:solidFill>
                  <a:schemeClr val="tx1"/>
                </a:solidFill>
              </a:rPr>
              <a:t>Hukum </a:t>
            </a:r>
            <a:r>
              <a:rPr lang="en-US" sz="8800" dirty="0" err="1">
                <a:solidFill>
                  <a:schemeClr val="tx1"/>
                </a:solidFill>
              </a:rPr>
              <a:t>bisnis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bidang</a:t>
            </a:r>
            <a:r>
              <a:rPr lang="en-US" sz="8800" dirty="0">
                <a:solidFill>
                  <a:schemeClr val="tx1"/>
                </a:solidFill>
              </a:rPr>
              <a:t> </a:t>
            </a:r>
            <a:r>
              <a:rPr lang="en-US" sz="8800" dirty="0" err="1">
                <a:solidFill>
                  <a:schemeClr val="tx1"/>
                </a:solidFill>
              </a:rPr>
              <a:t>jasa</a:t>
            </a:r>
            <a:endParaRPr lang="en-US" sz="8800" dirty="0">
              <a:solidFill>
                <a:schemeClr val="tx1"/>
              </a:solidFill>
            </a:endParaRPr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marL="914400" indent="-914400" algn="just">
              <a:buAutoNum type="arabicPeriod"/>
            </a:pPr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2688FB1-CAE8-4C69-A059-7285572D0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488832" cy="4946104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 err="1">
                <a:solidFill>
                  <a:schemeClr val="tx1"/>
                </a:solidFill>
                <a:ea typeface="Instrument Sans Semi Bold" pitchFamily="34" charset="-122"/>
              </a:rPr>
              <a:t>Tujuan</a:t>
            </a:r>
            <a:r>
              <a:rPr lang="en-US" sz="3800" b="1" dirty="0">
                <a:solidFill>
                  <a:schemeClr val="tx1"/>
                </a:solidFill>
                <a:ea typeface="Instrument Sans Semi Bold" pitchFamily="34" charset="-122"/>
              </a:rPr>
              <a:t> Hukum </a:t>
            </a:r>
            <a:r>
              <a:rPr lang="en-US" sz="38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38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endParaRPr lang="en-US" sz="2800" b="1" dirty="0">
              <a:solidFill>
                <a:schemeClr val="tx1"/>
              </a:solidFill>
              <a:ea typeface="Instrument Sans Semi Bold" pitchFamily="34" charset="-122"/>
            </a:endParaRPr>
          </a:p>
          <a:p>
            <a:pPr algn="just"/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Tujuan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utama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adalah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menciptakan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lingkungan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adil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tertib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berbisnis</a:t>
            </a:r>
            <a:endParaRPr lang="en-US" sz="2900" b="1" dirty="0">
              <a:solidFill>
                <a:schemeClr val="tx1"/>
              </a:solidFill>
            </a:endParaRPr>
          </a:p>
          <a:p>
            <a:pPr algn="just"/>
            <a:endParaRPr lang="en-US" sz="2900" dirty="0">
              <a:solidFill>
                <a:srgbClr val="CFD0D8"/>
              </a:solidFill>
              <a:ea typeface="Instrument Sans Semi Bold" pitchFamily="34" charset="-122"/>
            </a:endParaRPr>
          </a:p>
          <a:p>
            <a:pPr algn="just"/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1.Keadilan dan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Ketentuan</a:t>
            </a:r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menjamin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keadilan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semua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pihak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terlibat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transaksi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baik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pembeli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penjual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maupun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investor (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)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dirty="0">
                <a:solidFill>
                  <a:schemeClr val="tx1"/>
                </a:solidFill>
              </a:rPr>
              <a:t>2.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Kepastian</a:t>
            </a:r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 Hukum</a:t>
            </a:r>
          </a:p>
          <a:p>
            <a:pPr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kepastian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transaksi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sehingga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mengurangi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risiko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dan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ketidakpastian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sv-SE" sz="2900" dirty="0">
                <a:solidFill>
                  <a:schemeClr val="tx1"/>
                </a:solidFill>
              </a:rPr>
              <a:t>Menjamin kejelasan dan kepastian dalam transaksi)</a:t>
            </a:r>
          </a:p>
          <a:p>
            <a:pPr algn="just"/>
            <a:endParaRPr lang="sv-SE" sz="2900" dirty="0">
              <a:solidFill>
                <a:schemeClr val="tx1"/>
              </a:solidFill>
            </a:endParaRPr>
          </a:p>
          <a:p>
            <a:pPr algn="just"/>
            <a:r>
              <a:rPr lang="sv-SE" sz="2900" dirty="0">
                <a:solidFill>
                  <a:schemeClr val="tx1"/>
                </a:solidFill>
              </a:rPr>
              <a:t>3. </a:t>
            </a:r>
            <a:r>
              <a:rPr lang="en-US" sz="2900" dirty="0" err="1">
                <a:solidFill>
                  <a:schemeClr val="tx1"/>
                </a:solidFill>
                <a:ea typeface="Instrument Sans Semi Bold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Semi Bold" pitchFamily="34" charset="-122"/>
              </a:rPr>
              <a:t> Hukum</a:t>
            </a:r>
          </a:p>
          <a:p>
            <a:pPr algn="just"/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Hukum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tindakan-tindakan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900" dirty="0" err="1">
                <a:solidFill>
                  <a:schemeClr val="tx1"/>
                </a:solidFill>
                <a:ea typeface="Instrument Sans Medium" pitchFamily="34" charset="-122"/>
              </a:rPr>
              <a:t>merugikan</a:t>
            </a:r>
            <a:r>
              <a:rPr lang="en-US" sz="2900" dirty="0">
                <a:solidFill>
                  <a:schemeClr val="tx1"/>
                </a:solidFill>
                <a:ea typeface="Instrument Sans Medium" pitchFamily="34" charset="-122"/>
              </a:rPr>
              <a:t> (</a:t>
            </a:r>
            <a:r>
              <a:rPr lang="en-US" sz="2900" dirty="0" err="1">
                <a:solidFill>
                  <a:schemeClr val="tx1"/>
                </a:solidFill>
              </a:rPr>
              <a:t>Menciptakan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iklim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kondusif</a:t>
            </a:r>
            <a:r>
              <a:rPr lang="en-US" sz="2900" dirty="0">
                <a:solidFill>
                  <a:schemeClr val="tx1"/>
                </a:solidFill>
              </a:rPr>
              <a:t>.)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41748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018112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ea typeface="Instrument Sans Semi Bold" pitchFamily="34" charset="-122"/>
              </a:rPr>
              <a:t>Fungsi</a:t>
            </a:r>
            <a:r>
              <a:rPr lang="en-US" sz="24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Instrument Sans Semi Bold" pitchFamily="34" charset="-122"/>
              </a:rPr>
              <a:t>Hukum</a:t>
            </a:r>
            <a:r>
              <a:rPr lang="en-US" sz="2400" b="1" dirty="0">
                <a:solidFill>
                  <a:schemeClr val="tx1"/>
                </a:solidFill>
                <a:ea typeface="Instrument Sans Semi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Instrument Sans Semi Bold" pitchFamily="34" charset="-122"/>
              </a:rPr>
              <a:t>Bisnis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memiliki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berbagai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fungsi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penting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dunia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mekanisme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sengketa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konflik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timbul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.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mulai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pengaturan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hingga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ea typeface="Instrument Sans Semi Bold" pitchFamily="34" charset="-122"/>
              </a:rPr>
              <a:t>Regulasi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berfungsi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mengatur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membimbing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berjalan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sesuai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dengan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norma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etika</a:t>
            </a:r>
            <a:endParaRPr lang="en-US" sz="2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  <a:ea typeface="Instrument Sans Semi Bold" pitchFamily="34" charset="-122"/>
              </a:rPr>
              <a:t>Perlindungan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perlindungan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bagi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pelaku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dari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tindakan-tindakan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merugikan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melanggar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endParaRPr lang="en-US" sz="2000" dirty="0">
              <a:solidFill>
                <a:schemeClr val="tx1"/>
              </a:solidFill>
              <a:ea typeface="Instrument Sans Medium" pitchFamily="34" charset="-122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3. </a:t>
            </a:r>
            <a:r>
              <a:rPr lang="en-US" sz="2000" dirty="0" err="1">
                <a:solidFill>
                  <a:schemeClr val="tx1"/>
                </a:solidFill>
              </a:rPr>
              <a:t>Penyelesaian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sengketa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Hukum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memberikan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mekanisme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sengketa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konflik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timbul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Instrument Sans Medium" pitchFamily="34" charset="-122"/>
              </a:rPr>
              <a:t>bisnis</a:t>
            </a:r>
            <a:r>
              <a:rPr lang="en-US" sz="2000" dirty="0">
                <a:solidFill>
                  <a:schemeClr val="tx1"/>
                </a:solidFill>
                <a:ea typeface="Instrument Sans Medium" pitchFamily="34" charset="-122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sz="1900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164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872808" cy="45860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</a:p>
          <a:p>
            <a:r>
              <a:rPr lang="en-US" b="1" dirty="0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Ruang </a:t>
            </a:r>
            <a:r>
              <a:rPr lang="en-US" b="1" dirty="0" err="1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Lingkup</a:t>
            </a:r>
            <a:r>
              <a:rPr lang="en-US" b="1" dirty="0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 Hukum </a:t>
            </a:r>
            <a:r>
              <a:rPr lang="en-US" b="1" dirty="0" err="1">
                <a:solidFill>
                  <a:schemeClr val="tx1"/>
                </a:solidFill>
                <a:latin typeface="Instrument Sans Semi Bold" pitchFamily="34" charset="0"/>
                <a:ea typeface="Instrument Sans Semi Bold" pitchFamily="34" charset="-122"/>
              </a:rPr>
              <a:t>Bisnis</a:t>
            </a:r>
            <a:endParaRPr lang="en-US" b="1" dirty="0">
              <a:solidFill>
                <a:schemeClr val="tx1"/>
              </a:solidFill>
              <a:latin typeface="Instrument Sans Semi Bold" pitchFamily="34" charset="0"/>
              <a:ea typeface="Instrument Sans Semi Bold" pitchFamily="34" charset="-122"/>
            </a:endParaRPr>
          </a:p>
          <a:p>
            <a:endParaRPr lang="en-US" b="1" dirty="0">
              <a:solidFill>
                <a:schemeClr val="tx1"/>
              </a:solidFill>
              <a:latin typeface="Instrument Sans Semi Bold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keberlangsungan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lingkup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mematuhi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76064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2600" dirty="0" err="1">
                <a:solidFill>
                  <a:schemeClr val="tx1"/>
                </a:solidFill>
              </a:rPr>
              <a:t>Berikut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adalah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ruang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lingkup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hukum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bisnis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masing-masing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Perusahaan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PT, CV, </a:t>
            </a:r>
            <a:r>
              <a:rPr lang="en-US" dirty="0" err="1">
                <a:solidFill>
                  <a:schemeClr val="tx1"/>
                </a:solidFill>
              </a:rPr>
              <a:t>Firma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pemilik</a:t>
            </a:r>
            <a:r>
              <a:rPr lang="en-US" dirty="0">
                <a:solidFill>
                  <a:schemeClr val="tx1"/>
                </a:solidFill>
              </a:rPr>
              <a:t>, dan tata </a:t>
            </a:r>
            <a:r>
              <a:rPr lang="en-US" dirty="0" err="1">
                <a:solidFill>
                  <a:schemeClr val="tx1"/>
                </a:solidFill>
              </a:rPr>
              <a:t>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Perkreditan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pembiayaan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4.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Kekayaan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Intelektual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paten, </a:t>
            </a:r>
            <a:r>
              <a:rPr lang="en-US" dirty="0" err="1">
                <a:solidFill>
                  <a:schemeClr val="tx1"/>
                </a:solidFill>
              </a:rPr>
              <a:t>merek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rahasia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dagang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pencipta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1100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5.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016824" cy="5832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4.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Persaingan</a:t>
            </a:r>
            <a:r>
              <a:rPr lang="en-US" sz="2900" b="1" dirty="0">
                <a:solidFill>
                  <a:schemeClr val="tx1"/>
                </a:solidFill>
              </a:rPr>
              <a:t> Usaha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praktik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untuk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mencegah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persaingan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tidak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sehat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meliputi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larangan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praktik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monopoli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kolusi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penipuan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promosi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5.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Perlindungan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Konsumen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hak-hak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konsumen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tanggung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jawab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pelaku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usaha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dalam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menyediakan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barang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jasa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termasuk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informasi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jelas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tentang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produk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garansi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mekanisme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pengaduan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6.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Pajak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kewajiban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perpajakan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bagi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individu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perusahaan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mencakup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jenis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pajak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penghitungan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kewajiban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pelaporan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pajak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pPr algn="just"/>
            <a:r>
              <a:rPr lang="en-US" sz="2900" b="1" dirty="0">
                <a:solidFill>
                  <a:schemeClr val="tx1"/>
                </a:solidFill>
              </a:rPr>
              <a:t>7. </a:t>
            </a:r>
            <a:r>
              <a:rPr lang="en-US" sz="2900" b="1" dirty="0" err="1">
                <a:solidFill>
                  <a:schemeClr val="tx1"/>
                </a:solidFill>
              </a:rPr>
              <a:t>Hukum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Pidana</a:t>
            </a:r>
            <a:r>
              <a:rPr lang="en-US" sz="2900" b="1" dirty="0">
                <a:solidFill>
                  <a:schemeClr val="tx1"/>
                </a:solidFill>
              </a:rPr>
              <a:t> </a:t>
            </a:r>
            <a:r>
              <a:rPr lang="en-US" sz="2900" b="1" dirty="0" err="1">
                <a:solidFill>
                  <a:schemeClr val="tx1"/>
                </a:solidFill>
              </a:rPr>
              <a:t>Ekonomi</a:t>
            </a:r>
            <a:endParaRPr lang="en-US" sz="29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Mengatur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tindakan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idana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berkaitan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kegiatan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bisnis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seperti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penipuan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korupsi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pelanggaran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hukum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keuangan</a:t>
            </a:r>
            <a:r>
              <a:rPr lang="en-US" sz="2900" dirty="0">
                <a:solidFill>
                  <a:schemeClr val="tx1"/>
                </a:solidFill>
              </a:rPr>
              <a:t>. </a:t>
            </a:r>
            <a:r>
              <a:rPr lang="en-US" sz="2900" dirty="0" err="1">
                <a:solidFill>
                  <a:schemeClr val="tx1"/>
                </a:solidFill>
              </a:rPr>
              <a:t>Ini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bertujuan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untuk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integritas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sistem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ekonomi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031159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5646</TotalTime>
  <Words>802</Words>
  <Application>Microsoft Office PowerPoint</Application>
  <PresentationFormat>On-screen Show (4:3)</PresentationFormat>
  <Paragraphs>128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Instrument Sans Medium</vt:lpstr>
      <vt:lpstr>Instrument Sans Semi Bold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547</cp:revision>
  <cp:lastPrinted>2017-08-29T02:54:51Z</cp:lastPrinted>
  <dcterms:created xsi:type="dcterms:W3CDTF">2010-04-18T12:06:30Z</dcterms:created>
  <dcterms:modified xsi:type="dcterms:W3CDTF">2025-09-28T15:32:58Z</dcterms:modified>
</cp:coreProperties>
</file>