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1" r:id="rId3"/>
    <p:sldId id="342" r:id="rId4"/>
    <p:sldId id="318" r:id="rId5"/>
    <p:sldId id="331" r:id="rId6"/>
    <p:sldId id="332" r:id="rId7"/>
    <p:sldId id="335" r:id="rId8"/>
    <p:sldId id="343" r:id="rId9"/>
    <p:sldId id="344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0" autoAdjust="0"/>
    <p:restoredTop sz="94580" autoAdjust="0"/>
  </p:normalViewPr>
  <p:slideViewPr>
    <p:cSldViewPr>
      <p:cViewPr>
        <p:scale>
          <a:sx n="50" d="100"/>
          <a:sy n="50" d="100"/>
        </p:scale>
        <p:origin x="90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Jika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terpenuhi</a:t>
            </a:r>
            <a:r>
              <a:rPr lang="en-ID" dirty="0"/>
              <a:t>, </a:t>
            </a: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batal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dibatalkan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63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Konsensual</a:t>
            </a:r>
            <a:r>
              <a:rPr lang="en-US" dirty="0"/>
              <a:t> :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tjd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kesepakatan</a:t>
            </a:r>
            <a:endParaRPr lang="en-US" dirty="0"/>
          </a:p>
          <a:p>
            <a:r>
              <a:rPr lang="en-US" dirty="0" err="1"/>
              <a:t>Riil</a:t>
            </a:r>
            <a:r>
              <a:rPr lang="en-US" dirty="0"/>
              <a:t> ;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nyata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78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Regulasi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aturan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ketentuan</a:t>
            </a:r>
            <a:r>
              <a:rPr lang="en-ID" b="1" dirty="0"/>
              <a:t> yang </a:t>
            </a:r>
            <a:r>
              <a:rPr lang="en-ID" b="1" dirty="0" err="1"/>
              <a:t>ditetapkan</a:t>
            </a:r>
            <a:r>
              <a:rPr lang="en-ID" b="1" dirty="0"/>
              <a:t> oleh </a:t>
            </a:r>
            <a:r>
              <a:rPr lang="en-ID" b="1" dirty="0" err="1"/>
              <a:t>otoritas</a:t>
            </a:r>
            <a:r>
              <a:rPr lang="en-ID" b="1" dirty="0"/>
              <a:t> yang </a:t>
            </a:r>
            <a:r>
              <a:rPr lang="en-ID" b="1" dirty="0" err="1"/>
              <a:t>berwenang</a:t>
            </a:r>
            <a:r>
              <a:rPr lang="en-ID" dirty="0"/>
              <a:t> (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, </a:t>
            </a:r>
            <a:r>
              <a:rPr lang="en-ID" dirty="0" err="1"/>
              <a:t>lembaga</a:t>
            </a:r>
            <a:r>
              <a:rPr lang="en-ID" dirty="0"/>
              <a:t> negara, </a:t>
            </a:r>
            <a:r>
              <a:rPr lang="en-ID" dirty="0" err="1"/>
              <a:t>atau</a:t>
            </a:r>
            <a:r>
              <a:rPr lang="en-ID" dirty="0"/>
              <a:t> badan regulator)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mengatur</a:t>
            </a:r>
            <a:r>
              <a:rPr lang="en-ID" b="1" dirty="0"/>
              <a:t> dan </a:t>
            </a:r>
            <a:r>
              <a:rPr lang="en-ID" b="1" dirty="0" err="1"/>
              <a:t>mengendalikan</a:t>
            </a:r>
            <a:r>
              <a:rPr lang="en-ID" b="1" dirty="0"/>
              <a:t> </a:t>
            </a:r>
            <a:r>
              <a:rPr lang="en-ID" b="1" dirty="0" err="1"/>
              <a:t>perilaku</a:t>
            </a:r>
            <a:r>
              <a:rPr lang="en-ID" b="1" dirty="0"/>
              <a:t> </a:t>
            </a:r>
            <a:r>
              <a:rPr lang="en-ID" b="1" dirty="0" err="1"/>
              <a:t>masyarakat</a:t>
            </a:r>
            <a:r>
              <a:rPr lang="en-ID" b="1" dirty="0"/>
              <a:t>, </a:t>
            </a:r>
            <a:r>
              <a:rPr lang="en-ID" b="1" dirty="0" err="1"/>
              <a:t>organisasi</a:t>
            </a:r>
            <a:r>
              <a:rPr lang="en-ID" b="1" dirty="0"/>
              <a:t>,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kegiatan</a:t>
            </a:r>
            <a:r>
              <a:rPr lang="en-ID" b="1" dirty="0"/>
              <a:t> </a:t>
            </a:r>
            <a:r>
              <a:rPr lang="en-ID" b="1" dirty="0" err="1"/>
              <a:t>tertentu</a:t>
            </a:r>
            <a:r>
              <a:rPr lang="en-ID" dirty="0"/>
              <a:t> agar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ketertiban</a:t>
            </a:r>
            <a:r>
              <a:rPr lang="en-ID" dirty="0"/>
              <a:t>, </a:t>
            </a:r>
            <a:r>
              <a:rPr lang="en-ID" dirty="0" err="1"/>
              <a:t>keadilan</a:t>
            </a:r>
            <a:r>
              <a:rPr lang="en-ID" dirty="0"/>
              <a:t>, </a:t>
            </a:r>
            <a:r>
              <a:rPr lang="en-ID" dirty="0" err="1"/>
              <a:t>keselamatan</a:t>
            </a:r>
            <a:r>
              <a:rPr lang="en-ID" dirty="0"/>
              <a:t>, dan </a:t>
            </a:r>
            <a:r>
              <a:rPr lang="en-ID" dirty="0" err="1"/>
              <a:t>kepastian</a:t>
            </a:r>
            <a:r>
              <a:rPr lang="en-ID" dirty="0"/>
              <a:t> hu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72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BENTUK-BENTUK BADAN USAHA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r>
              <a:rPr lang="en-US" sz="1900" dirty="0"/>
              <a:t> </a:t>
            </a:r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344816" cy="4658072"/>
          </a:xfrm>
        </p:spPr>
        <p:txBody>
          <a:bodyPr>
            <a:normAutofit/>
          </a:bodyPr>
          <a:lstStyle/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Bagaimana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sv-SE" dirty="0">
                <a:solidFill>
                  <a:schemeClr val="tx1"/>
                </a:solidFill>
              </a:rPr>
              <a:t>Latar Belakang  Badan Usaha!!!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272808" cy="4730080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Usaha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perorangan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tetapi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seringnya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dibentuk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entitas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agar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terstruktur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terlindungi</a:t>
            </a:r>
            <a:endParaRPr lang="en-ID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Badan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berfungsi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sarana</a:t>
            </a:r>
            <a:r>
              <a:rPr lang="en-ID" dirty="0">
                <a:solidFill>
                  <a:schemeClr val="tx1"/>
                </a:solidFill>
              </a:rPr>
              <a:t> legal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menjalankan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aktivitas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ekonomi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memisahkan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kekayaan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vs </a:t>
            </a:r>
            <a:r>
              <a:rPr lang="en-ID" dirty="0" err="1">
                <a:solidFill>
                  <a:schemeClr val="tx1"/>
                </a:solidFill>
              </a:rPr>
              <a:t>pribadi</a:t>
            </a:r>
            <a:endParaRPr lang="en-ID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Peran badan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pertumbuhan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ekonomi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investasi</a:t>
            </a:r>
            <a:r>
              <a:rPr lang="en-ID" dirty="0">
                <a:solidFill>
                  <a:schemeClr val="tx1"/>
                </a:solidFill>
              </a:rPr>
              <a:t>, tata </a:t>
            </a:r>
            <a:r>
              <a:rPr lang="en-ID" dirty="0" err="1">
                <a:solidFill>
                  <a:schemeClr val="tx1"/>
                </a:solidFill>
              </a:rPr>
              <a:t>kelola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jawab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607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>
                <a:solidFill>
                  <a:schemeClr val="tx1"/>
                </a:solidFill>
              </a:rPr>
              <a:t>Badan Usaha</a:t>
            </a: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b="1" dirty="0">
                <a:solidFill>
                  <a:schemeClr val="tx1"/>
                </a:solidFill>
              </a:rPr>
              <a:t>Badan </a:t>
            </a:r>
            <a:r>
              <a:rPr lang="en-ID" b="1" dirty="0" err="1">
                <a:solidFill>
                  <a:schemeClr val="tx1"/>
                </a:solidFill>
              </a:rPr>
              <a:t>usaha</a:t>
            </a:r>
            <a:r>
              <a:rPr lang="en-ID" b="1" dirty="0">
                <a:solidFill>
                  <a:schemeClr val="tx1"/>
                </a:solidFill>
              </a:rPr>
              <a:t> :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Kesatuan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ekonomi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bertujuan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mencari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keuntungan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endParaRPr lang="en-ID" sz="8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Bisa berbentuk perorangan atau badan hukum</a:t>
            </a:r>
          </a:p>
          <a:p>
            <a:pPr algn="l"/>
            <a:endParaRPr lang="en-ID" sz="8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kekayaan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sendiri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sendiri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ketiga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endParaRPr lang="en-ID" sz="8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meliputi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banyak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aktivitas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bisnis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976664"/>
          </a:xfrm>
        </p:spPr>
        <p:txBody>
          <a:bodyPr>
            <a:normAutofit/>
          </a:bodyPr>
          <a:lstStyle/>
          <a:p>
            <a:pPr algn="l"/>
            <a:r>
              <a:rPr lang="en-ID" b="1" dirty="0" err="1">
                <a:solidFill>
                  <a:schemeClr val="tx1"/>
                </a:solidFill>
              </a:rPr>
              <a:t>Bentuk‑Bentuk</a:t>
            </a:r>
            <a:r>
              <a:rPr lang="en-ID" b="1" dirty="0">
                <a:solidFill>
                  <a:schemeClr val="tx1"/>
                </a:solidFill>
              </a:rPr>
              <a:t> Badan Usaha</a:t>
            </a:r>
          </a:p>
          <a:p>
            <a:pPr marL="342900" indent="-342900" algn="l">
              <a:buAutoNum type="arabicPeriod"/>
            </a:pPr>
            <a:r>
              <a:rPr lang="en-ID" sz="2400" dirty="0">
                <a:solidFill>
                  <a:schemeClr val="tx1"/>
                </a:solidFill>
              </a:rPr>
              <a:t>BUMN  ( </a:t>
            </a:r>
            <a:r>
              <a:rPr lang="en-ID" sz="2400" dirty="0" err="1">
                <a:solidFill>
                  <a:schemeClr val="tx1"/>
                </a:solidFill>
              </a:rPr>
              <a:t>suatu</a:t>
            </a:r>
            <a:r>
              <a:rPr lang="en-ID" sz="2400" dirty="0">
                <a:solidFill>
                  <a:schemeClr val="tx1"/>
                </a:solidFill>
              </a:rPr>
              <a:t> unit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seluruh</a:t>
            </a:r>
            <a:r>
              <a:rPr lang="en-ID" sz="2400" dirty="0">
                <a:solidFill>
                  <a:schemeClr val="tx1"/>
                </a:solidFill>
              </a:rPr>
              <a:t> modal </a:t>
            </a:r>
            <a:r>
              <a:rPr lang="en-ID" sz="2400" dirty="0" err="1">
                <a:solidFill>
                  <a:schemeClr val="tx1"/>
                </a:solidFill>
              </a:rPr>
              <a:t>berasal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anggaran</a:t>
            </a:r>
            <a:r>
              <a:rPr lang="en-ID" sz="2400" dirty="0">
                <a:solidFill>
                  <a:schemeClr val="tx1"/>
                </a:solidFill>
              </a:rPr>
              <a:t> negara)</a:t>
            </a:r>
          </a:p>
          <a:p>
            <a:pPr marL="342900" indent="-342900" algn="l">
              <a:buAutoNum type="arabicPeriod"/>
            </a:pPr>
            <a:r>
              <a:rPr lang="en-ID" sz="2400" dirty="0">
                <a:solidFill>
                  <a:schemeClr val="tx1"/>
                </a:solidFill>
              </a:rPr>
              <a:t>BUMD ( Perusahaan yang </a:t>
            </a:r>
            <a:r>
              <a:rPr lang="en-ID" sz="2400" dirty="0" err="1">
                <a:solidFill>
                  <a:schemeClr val="tx1"/>
                </a:solidFill>
              </a:rPr>
              <a:t>didirikan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berdasarkan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peraturan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daerah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modalnya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berasal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kekayaan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daerah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342900" indent="-342900" algn="l">
              <a:buAutoNum type="arabicPeriod"/>
            </a:pPr>
            <a:r>
              <a:rPr lang="en-ID" sz="2400" dirty="0">
                <a:solidFill>
                  <a:schemeClr val="tx1"/>
                </a:solidFill>
              </a:rPr>
              <a:t>BUMS ( badan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seluruh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modalnya</a:t>
            </a:r>
            <a:r>
              <a:rPr lang="en-ID" sz="2400" dirty="0">
                <a:solidFill>
                  <a:schemeClr val="tx1"/>
                </a:solidFill>
              </a:rPr>
              <a:t> di </a:t>
            </a:r>
            <a:r>
              <a:rPr lang="en-ID" sz="2400" dirty="0" err="1">
                <a:solidFill>
                  <a:schemeClr val="tx1"/>
                </a:solidFill>
              </a:rPr>
              <a:t>miliki</a:t>
            </a:r>
            <a:r>
              <a:rPr lang="en-ID" sz="2400" dirty="0">
                <a:solidFill>
                  <a:schemeClr val="tx1"/>
                </a:solidFill>
              </a:rPr>
              <a:t> oleh </a:t>
            </a:r>
            <a:r>
              <a:rPr lang="en-ID" sz="2400" dirty="0" err="1">
                <a:solidFill>
                  <a:schemeClr val="tx1"/>
                </a:solidFill>
              </a:rPr>
              <a:t>perorangan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beberapa</a:t>
            </a:r>
            <a:r>
              <a:rPr lang="en-ID" sz="2400" dirty="0">
                <a:solidFill>
                  <a:schemeClr val="tx1"/>
                </a:solidFill>
              </a:rPr>
              <a:t> orang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swasta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342900" indent="-3429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Bdan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swasta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asing</a:t>
            </a:r>
            <a:r>
              <a:rPr lang="en-ID" sz="2400" dirty="0">
                <a:solidFill>
                  <a:schemeClr val="tx1"/>
                </a:solidFill>
              </a:rPr>
              <a:t> ( Badan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modalnya</a:t>
            </a:r>
            <a:r>
              <a:rPr lang="en-ID" sz="2400" dirty="0">
                <a:solidFill>
                  <a:schemeClr val="tx1"/>
                </a:solidFill>
              </a:rPr>
              <a:t> di </a:t>
            </a:r>
            <a:r>
              <a:rPr lang="en-ID" sz="2400" dirty="0" err="1">
                <a:solidFill>
                  <a:schemeClr val="tx1"/>
                </a:solidFill>
              </a:rPr>
              <a:t>miliki</a:t>
            </a:r>
            <a:r>
              <a:rPr lang="en-ID" sz="2400" dirty="0">
                <a:solidFill>
                  <a:schemeClr val="tx1"/>
                </a:solidFill>
              </a:rPr>
              <a:t> oleh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luar</a:t>
            </a:r>
            <a:r>
              <a:rPr lang="en-ID" sz="2400" dirty="0">
                <a:solidFill>
                  <a:schemeClr val="tx1"/>
                </a:solidFill>
              </a:rPr>
              <a:t> negeri)</a:t>
            </a:r>
          </a:p>
          <a:p>
            <a:pPr marL="342900" indent="-342900" algn="l">
              <a:buAutoNum type="arabicPeriod"/>
            </a:pPr>
            <a:r>
              <a:rPr lang="en-ID" sz="2400" dirty="0">
                <a:solidFill>
                  <a:schemeClr val="tx1"/>
                </a:solidFill>
              </a:rPr>
              <a:t>Join Venture ( Kerjasama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bebrapa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berasal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bebrapa</a:t>
            </a:r>
            <a:r>
              <a:rPr lang="en-ID" sz="2400" dirty="0">
                <a:solidFill>
                  <a:schemeClr val="tx1"/>
                </a:solidFill>
              </a:rPr>
              <a:t> negara</a:t>
            </a:r>
          </a:p>
          <a:p>
            <a:pPr marL="342900" indent="-3429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Koperasi</a:t>
            </a:r>
            <a:r>
              <a:rPr lang="en-ID" sz="2400" dirty="0">
                <a:solidFill>
                  <a:schemeClr val="tx1"/>
                </a:solidFill>
              </a:rPr>
              <a:t> ( </a:t>
            </a:r>
            <a:r>
              <a:rPr lang="en-ID" sz="2400" dirty="0" err="1">
                <a:solidFill>
                  <a:schemeClr val="tx1"/>
                </a:solidFill>
              </a:rPr>
              <a:t>Bdan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modalnya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masyarakat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tertemtu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yamg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mempunyai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visi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sama</a:t>
            </a:r>
            <a:r>
              <a:rPr lang="en-ID" sz="2400" dirty="0">
                <a:solidFill>
                  <a:schemeClr val="tx1"/>
                </a:solidFill>
              </a:rPr>
              <a:t> )</a:t>
            </a:r>
          </a:p>
          <a:p>
            <a:pPr marL="342900" indent="-342900" algn="l">
              <a:buAutoNum type="arabicPeriod"/>
            </a:pPr>
            <a:endParaRPr lang="en-ID" sz="1600" dirty="0">
              <a:solidFill>
                <a:schemeClr val="tx1"/>
              </a:solidFill>
            </a:endParaRPr>
          </a:p>
          <a:p>
            <a:pPr algn="l"/>
            <a:endParaRPr lang="en-ID" sz="16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91580" y="332656"/>
            <a:ext cx="7560840" cy="5904656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Jenis</a:t>
            </a:r>
            <a:r>
              <a:rPr lang="en-US" sz="2400" b="1" dirty="0">
                <a:solidFill>
                  <a:schemeClr val="tx1"/>
                </a:solidFill>
              </a:rPr>
              <a:t> Badan Usaha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Badan </a:t>
            </a:r>
            <a:r>
              <a:rPr lang="en-US" sz="2000" dirty="0" err="1">
                <a:solidFill>
                  <a:schemeClr val="tx1"/>
                </a:solidFill>
              </a:rPr>
              <a:t>usaha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agraris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</a:rPr>
              <a:t>Mengelola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sumber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alm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menghasilkan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barang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tertentu</a:t>
            </a:r>
            <a:r>
              <a:rPr lang="en-US" sz="2000" dirty="0">
                <a:solidFill>
                  <a:schemeClr val="tx1"/>
                </a:solidFill>
              </a:rPr>
              <a:t> ( </a:t>
            </a:r>
            <a:r>
              <a:rPr lang="en-US" sz="2000" dirty="0" err="1">
                <a:solidFill>
                  <a:schemeClr val="tx1"/>
                </a:solidFill>
              </a:rPr>
              <a:t>kelapa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sawit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peternakan</a:t>
            </a:r>
            <a:r>
              <a:rPr lang="en-US" sz="2000" dirty="0">
                <a:solidFill>
                  <a:schemeClr val="tx1"/>
                </a:solidFill>
              </a:rPr>
              <a:t> ikan, </a:t>
            </a:r>
            <a:r>
              <a:rPr lang="en-US" sz="2000" dirty="0" err="1">
                <a:solidFill>
                  <a:schemeClr val="tx1"/>
                </a:solidFill>
              </a:rPr>
              <a:t>perkebunan</a:t>
            </a:r>
            <a:r>
              <a:rPr lang="en-US" sz="2000" dirty="0">
                <a:solidFill>
                  <a:schemeClr val="tx1"/>
                </a:solidFill>
              </a:rPr>
              <a:t> the)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2. Badan </a:t>
            </a:r>
            <a:r>
              <a:rPr lang="en-US" sz="2000" dirty="0" err="1">
                <a:solidFill>
                  <a:schemeClr val="tx1"/>
                </a:solidFill>
              </a:rPr>
              <a:t>usaha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ekstarktif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mengambil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apa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telah</a:t>
            </a:r>
            <a:r>
              <a:rPr lang="en-US" sz="2000" dirty="0">
                <a:solidFill>
                  <a:schemeClr val="tx1"/>
                </a:solidFill>
              </a:rPr>
              <a:t> di </a:t>
            </a:r>
            <a:r>
              <a:rPr lang="en-US" sz="2000" dirty="0" err="1">
                <a:solidFill>
                  <a:schemeClr val="tx1"/>
                </a:solidFill>
              </a:rPr>
              <a:t>hasilkan</a:t>
            </a:r>
            <a:r>
              <a:rPr lang="en-US" sz="2000" dirty="0">
                <a:solidFill>
                  <a:schemeClr val="tx1"/>
                </a:solidFill>
              </a:rPr>
              <a:t> oleh </a:t>
            </a:r>
            <a:r>
              <a:rPr lang="en-US" sz="2000" dirty="0" err="1">
                <a:solidFill>
                  <a:schemeClr val="tx1"/>
                </a:solidFill>
              </a:rPr>
              <a:t>sumber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alam</a:t>
            </a:r>
            <a:r>
              <a:rPr lang="en-US" sz="2000" dirty="0">
                <a:solidFill>
                  <a:schemeClr val="tx1"/>
                </a:solidFill>
              </a:rPr>
              <a:t> ( </a:t>
            </a:r>
            <a:r>
              <a:rPr lang="en-US" sz="2000" dirty="0" err="1">
                <a:solidFill>
                  <a:schemeClr val="tx1"/>
                </a:solidFill>
              </a:rPr>
              <a:t>hasil</a:t>
            </a:r>
            <a:r>
              <a:rPr lang="en-US" sz="2000" dirty="0">
                <a:solidFill>
                  <a:schemeClr val="tx1"/>
                </a:solidFill>
              </a:rPr>
              <a:t> ikan </a:t>
            </a:r>
            <a:r>
              <a:rPr lang="en-US" sz="2000" dirty="0" err="1">
                <a:solidFill>
                  <a:schemeClr val="tx1"/>
                </a:solidFill>
              </a:rPr>
              <a:t>laut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perusahaan</a:t>
            </a:r>
            <a:r>
              <a:rPr lang="en-US" sz="2000" dirty="0">
                <a:solidFill>
                  <a:schemeClr val="tx1"/>
                </a:solidFill>
              </a:rPr>
              <a:t> rotan)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3. Badan </a:t>
            </a:r>
            <a:r>
              <a:rPr lang="en-US" sz="2000" dirty="0" err="1">
                <a:solidFill>
                  <a:schemeClr val="tx1"/>
                </a:solidFill>
              </a:rPr>
              <a:t>usaha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perdagangan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membeli</a:t>
            </a:r>
            <a:r>
              <a:rPr lang="en-US" sz="2000" dirty="0">
                <a:solidFill>
                  <a:schemeClr val="tx1"/>
                </a:solidFill>
              </a:rPr>
              <a:t> dan </a:t>
            </a:r>
            <a:r>
              <a:rPr lang="en-US" sz="2000" dirty="0" err="1">
                <a:solidFill>
                  <a:schemeClr val="tx1"/>
                </a:solidFill>
              </a:rPr>
              <a:t>menjual</a:t>
            </a:r>
            <a:r>
              <a:rPr lang="en-US" sz="2000" dirty="0">
                <a:solidFill>
                  <a:schemeClr val="tx1"/>
                </a:solidFill>
              </a:rPr>
              <a:t> Kembali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barang</a:t>
            </a:r>
            <a:r>
              <a:rPr lang="en-US" sz="2000" dirty="0">
                <a:solidFill>
                  <a:schemeClr val="tx1"/>
                </a:solidFill>
              </a:rPr>
              <a:t> ( pasar </a:t>
            </a:r>
            <a:r>
              <a:rPr lang="en-US" sz="2000" dirty="0" err="1">
                <a:solidFill>
                  <a:schemeClr val="tx1"/>
                </a:solidFill>
              </a:rPr>
              <a:t>swalayan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tradisional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4. Badan Usaha industry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mengolah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baku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menjadi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barang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5. Badan </a:t>
            </a:r>
            <a:r>
              <a:rPr lang="en-US" sz="2000" dirty="0" err="1">
                <a:solidFill>
                  <a:schemeClr val="tx1"/>
                </a:solidFill>
              </a:rPr>
              <a:t>usaha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memberikan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pelayanan</a:t>
            </a:r>
            <a:r>
              <a:rPr lang="en-US" sz="2000" dirty="0">
                <a:solidFill>
                  <a:schemeClr val="tx1"/>
                </a:solidFill>
              </a:rPr>
              <a:t> dan </a:t>
            </a:r>
            <a:r>
              <a:rPr lang="en-US" sz="2000" dirty="0" err="1">
                <a:solidFill>
                  <a:schemeClr val="tx1"/>
                </a:solidFill>
              </a:rPr>
              <a:t>kemudahan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rangka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memenuhi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kebutuhan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perbankan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konsultan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544616"/>
          </a:xfrm>
        </p:spPr>
        <p:txBody>
          <a:bodyPr>
            <a:noAutofit/>
          </a:bodyPr>
          <a:lstStyle/>
          <a:p>
            <a:pPr algn="l"/>
            <a:r>
              <a:rPr lang="sv-SE" sz="2400" b="1" dirty="0">
                <a:solidFill>
                  <a:schemeClr val="tx1"/>
                </a:solidFill>
              </a:rPr>
              <a:t>Syarat Mendirikan Badan Usaha Swasta</a:t>
            </a:r>
          </a:p>
          <a:p>
            <a:pPr algn="l"/>
            <a:endParaRPr lang="sv-SE" sz="800" b="1" dirty="0">
              <a:solidFill>
                <a:schemeClr val="tx1"/>
              </a:solidFill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</a:rPr>
              <a:t>Beberapa syarat umum mendirikan badan usaha swasta (tergantung bentuk usaha) antara lain: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</a:rPr>
              <a:t> 1. </a:t>
            </a:r>
            <a:r>
              <a:rPr lang="en-ID" sz="2400" dirty="0" err="1">
                <a:solidFill>
                  <a:schemeClr val="tx1"/>
                </a:solidFill>
              </a:rPr>
              <a:t>Pemenuhan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Ketentuan</a:t>
            </a:r>
            <a:r>
              <a:rPr lang="en-ID" sz="2400" dirty="0">
                <a:solidFill>
                  <a:schemeClr val="tx1"/>
                </a:solidFill>
              </a:rPr>
              <a:t> Hukum / </a:t>
            </a:r>
            <a:r>
              <a:rPr lang="en-ID" sz="2400" dirty="0" err="1">
                <a:solidFill>
                  <a:schemeClr val="tx1"/>
                </a:solidFill>
              </a:rPr>
              <a:t>Perundang‑undangan</a:t>
            </a:r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Mematuhi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undang-undang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perizinan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regulasi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sektoral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misal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izin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industri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izin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lingkungan</a:t>
            </a:r>
            <a:r>
              <a:rPr lang="en-ID" sz="2400" dirty="0">
                <a:solidFill>
                  <a:schemeClr val="tx1"/>
                </a:solidFill>
              </a:rPr>
              <a:t>).</a:t>
            </a:r>
            <a:endParaRPr lang="sv-SE" sz="2400" dirty="0">
              <a:solidFill>
                <a:schemeClr val="tx1"/>
              </a:solidFill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</a:rPr>
              <a:t>2. Akta Pendirian / Anggaran Dasar / Anggaran Rumah Tangga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nn-NO" sz="2400" dirty="0">
                <a:solidFill>
                  <a:schemeClr val="tx1"/>
                </a:solidFill>
              </a:rPr>
              <a:t>Dokumen formal yang memuat nama, tujuan, modal, struktur organisasi, tata kelola.</a:t>
            </a:r>
            <a:endParaRPr lang="sv-SE" sz="2400" dirty="0">
              <a:solidFill>
                <a:schemeClr val="tx1"/>
              </a:solidFill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</a:rPr>
              <a:t>3. </a:t>
            </a:r>
            <a:r>
              <a:rPr lang="en-ID" sz="2400" dirty="0">
                <a:solidFill>
                  <a:schemeClr val="tx1"/>
                </a:solidFill>
              </a:rPr>
              <a:t>Modal Minimum</a:t>
            </a:r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Beberapa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terutama</a:t>
            </a:r>
            <a:r>
              <a:rPr lang="en-ID" sz="2400" dirty="0">
                <a:solidFill>
                  <a:schemeClr val="tx1"/>
                </a:solidFill>
              </a:rPr>
              <a:t> PT) </a:t>
            </a:r>
            <a:r>
              <a:rPr lang="en-ID" sz="2400" dirty="0" err="1">
                <a:solidFill>
                  <a:schemeClr val="tx1"/>
                </a:solidFill>
              </a:rPr>
              <a:t>mensyaratkan</a:t>
            </a:r>
            <a:r>
              <a:rPr lang="en-ID" sz="2400" dirty="0">
                <a:solidFill>
                  <a:schemeClr val="tx1"/>
                </a:solidFill>
              </a:rPr>
              <a:t> modal minimum </a:t>
            </a:r>
            <a:r>
              <a:rPr lang="en-ID" sz="2400" dirty="0" err="1">
                <a:solidFill>
                  <a:schemeClr val="tx1"/>
                </a:solidFill>
              </a:rPr>
              <a:t>sesuai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regulasi</a:t>
            </a:r>
            <a:endParaRPr lang="en-ID" sz="2400" dirty="0">
              <a:solidFill>
                <a:schemeClr val="tx1"/>
              </a:solidFill>
            </a:endParaRPr>
          </a:p>
          <a:p>
            <a:pPr algn="l"/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2463602-5A3F-44E7-8405-5E626F892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692696"/>
            <a:ext cx="6912768" cy="5400600"/>
          </a:xfrm>
        </p:spPr>
        <p:txBody>
          <a:bodyPr/>
          <a:lstStyle/>
          <a:p>
            <a:pPr algn="l"/>
            <a:r>
              <a:rPr lang="en-ID" sz="2400" dirty="0">
                <a:solidFill>
                  <a:schemeClr val="tx1"/>
                </a:solidFill>
              </a:rPr>
              <a:t>4.  </a:t>
            </a:r>
            <a:r>
              <a:rPr lang="en-ID" sz="2400" dirty="0" err="1">
                <a:solidFill>
                  <a:schemeClr val="tx1"/>
                </a:solidFill>
              </a:rPr>
              <a:t>Domisili</a:t>
            </a:r>
            <a:r>
              <a:rPr lang="en-ID" sz="2400" dirty="0">
                <a:solidFill>
                  <a:schemeClr val="tx1"/>
                </a:solidFill>
              </a:rPr>
              <a:t> / Alamat Usaha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</a:rPr>
              <a:t>Alamat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harus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jelas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sesuai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persyaratan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pemerintah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daerah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5. </a:t>
            </a:r>
            <a:r>
              <a:rPr lang="en-ID" sz="2400" dirty="0" err="1">
                <a:solidFill>
                  <a:schemeClr val="tx1"/>
                </a:solidFill>
              </a:rPr>
              <a:t>Registrasi</a:t>
            </a:r>
            <a:r>
              <a:rPr lang="en-ID" sz="2400" dirty="0">
                <a:solidFill>
                  <a:schemeClr val="tx1"/>
                </a:solidFill>
              </a:rPr>
              <a:t> / </a:t>
            </a:r>
            <a:r>
              <a:rPr lang="en-ID" sz="2400" dirty="0" err="1">
                <a:solidFill>
                  <a:schemeClr val="tx1"/>
                </a:solidFill>
              </a:rPr>
              <a:t>Pendaftaran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Instansi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Terkait</a:t>
            </a:r>
            <a:endParaRPr lang="en-ID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Misalnya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pendaftaran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</a:t>
            </a:r>
            <a:r>
              <a:rPr lang="en-ID" sz="2400" dirty="0">
                <a:solidFill>
                  <a:schemeClr val="tx1"/>
                </a:solidFill>
              </a:rPr>
              <a:t> Kementerian Hukum dan HAM (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badan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), </a:t>
            </a:r>
            <a:r>
              <a:rPr lang="en-ID" sz="2400" dirty="0" err="1">
                <a:solidFill>
                  <a:schemeClr val="tx1"/>
                </a:solidFill>
              </a:rPr>
              <a:t>nama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, NPWP, </a:t>
            </a:r>
            <a:r>
              <a:rPr lang="en-ID" sz="2400" dirty="0" err="1">
                <a:solidFill>
                  <a:schemeClr val="tx1"/>
                </a:solidFill>
              </a:rPr>
              <a:t>izin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6. </a:t>
            </a:r>
            <a:r>
              <a:rPr lang="en-ID" sz="2400" dirty="0" err="1">
                <a:solidFill>
                  <a:schemeClr val="tx1"/>
                </a:solidFill>
              </a:rPr>
              <a:t>Pengurusan</a:t>
            </a:r>
            <a:r>
              <a:rPr lang="en-ID" sz="2400" dirty="0">
                <a:solidFill>
                  <a:schemeClr val="tx1"/>
                </a:solidFill>
              </a:rPr>
              <a:t> NPWP, </a:t>
            </a:r>
            <a:r>
              <a:rPr lang="en-ID" sz="2400" dirty="0" err="1">
                <a:solidFill>
                  <a:schemeClr val="tx1"/>
                </a:solidFill>
              </a:rPr>
              <a:t>izin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akta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notaris</a:t>
            </a:r>
            <a:endParaRPr lang="en-ID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Nomor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Pokok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Wajib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, SIUP, TDP, NIB, dan </a:t>
            </a:r>
            <a:r>
              <a:rPr lang="en-ID" sz="2400" dirty="0" err="1">
                <a:solidFill>
                  <a:schemeClr val="tx1"/>
                </a:solidFill>
              </a:rPr>
              <a:t>izin-izin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spesifik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sektor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7. </a:t>
            </a:r>
            <a:r>
              <a:rPr lang="en-ID" sz="2400" dirty="0" err="1">
                <a:solidFill>
                  <a:schemeClr val="tx1"/>
                </a:solidFill>
              </a:rPr>
              <a:t>Persyaratan</a:t>
            </a:r>
            <a:r>
              <a:rPr lang="en-ID" sz="2400" dirty="0">
                <a:solidFill>
                  <a:schemeClr val="tx1"/>
                </a:solidFill>
              </a:rPr>
              <a:t> Lain </a:t>
            </a:r>
            <a:r>
              <a:rPr lang="en-ID" sz="2400" dirty="0" err="1">
                <a:solidFill>
                  <a:schemeClr val="tx1"/>
                </a:solidFill>
              </a:rPr>
              <a:t>Terkait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Sektor</a:t>
            </a:r>
            <a:endParaRPr lang="en-ID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Misalnya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standar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teknis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izin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lingkungan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izin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perdagangan</a:t>
            </a:r>
            <a:r>
              <a:rPr lang="en-ID" sz="2400" dirty="0">
                <a:solidFill>
                  <a:schemeClr val="tx1"/>
                </a:solidFill>
              </a:rPr>
              <a:t>, dan /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sertifikasi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tertentu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5798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495AD41-C79B-4B97-A854-A4F9023E9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404664"/>
            <a:ext cx="7200800" cy="5472608"/>
          </a:xfrm>
        </p:spPr>
        <p:txBody>
          <a:bodyPr>
            <a:noAutofit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Keunggulan</a:t>
            </a:r>
            <a:r>
              <a:rPr lang="en-ID" b="1" dirty="0">
                <a:solidFill>
                  <a:schemeClr val="tx1"/>
                </a:solidFill>
              </a:rPr>
              <a:t> &amp; </a:t>
            </a:r>
            <a:r>
              <a:rPr lang="en-ID" b="1" dirty="0" err="1">
                <a:solidFill>
                  <a:schemeClr val="tx1"/>
                </a:solidFill>
              </a:rPr>
              <a:t>Kelemahan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Tiap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Bentuk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b="1" dirty="0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en-ID" sz="2400" b="1" dirty="0">
                <a:solidFill>
                  <a:schemeClr val="tx1"/>
                </a:solidFill>
              </a:rPr>
              <a:t>Usaha </a:t>
            </a:r>
            <a:r>
              <a:rPr lang="en-ID" sz="2400" b="1" dirty="0" err="1">
                <a:solidFill>
                  <a:schemeClr val="tx1"/>
                </a:solidFill>
              </a:rPr>
              <a:t>perseorangan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keunggulan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kemudahan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kontrol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penuh</a:t>
            </a:r>
            <a:r>
              <a:rPr lang="en-ID" sz="2400" dirty="0">
                <a:solidFill>
                  <a:schemeClr val="tx1"/>
                </a:solidFill>
              </a:rPr>
              <a:t>; </a:t>
            </a:r>
            <a:r>
              <a:rPr lang="en-ID" sz="2400" dirty="0" err="1">
                <a:solidFill>
                  <a:schemeClr val="tx1"/>
                </a:solidFill>
              </a:rPr>
              <a:t>kelemahan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risiko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tanggung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jawab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terbatas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</a:rPr>
              <a:t>Firma</a:t>
            </a:r>
            <a:r>
              <a:rPr lang="en-ID" sz="2400" b="1" dirty="0">
                <a:solidFill>
                  <a:schemeClr val="tx1"/>
                </a:solidFill>
              </a:rPr>
              <a:t> / CV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keunggulan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partisipasi</a:t>
            </a:r>
            <a:r>
              <a:rPr lang="en-ID" sz="2400" dirty="0">
                <a:solidFill>
                  <a:schemeClr val="tx1"/>
                </a:solidFill>
              </a:rPr>
              <a:t> modal &amp; </a:t>
            </a:r>
            <a:r>
              <a:rPr lang="en-ID" sz="2400" dirty="0" err="1">
                <a:solidFill>
                  <a:schemeClr val="tx1"/>
                </a:solidFill>
              </a:rPr>
              <a:t>tenaga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fleksibilitas</a:t>
            </a:r>
            <a:r>
              <a:rPr lang="en-ID" sz="2400" dirty="0">
                <a:solidFill>
                  <a:schemeClr val="tx1"/>
                </a:solidFill>
              </a:rPr>
              <a:t>; </a:t>
            </a:r>
            <a:r>
              <a:rPr lang="en-ID" sz="2400" dirty="0" err="1">
                <a:solidFill>
                  <a:schemeClr val="tx1"/>
                </a:solidFill>
              </a:rPr>
              <a:t>kelemahan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risiko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tanggung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jawab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bersama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konflik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antar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sekutu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b="1" dirty="0">
                <a:solidFill>
                  <a:schemeClr val="tx1"/>
                </a:solidFill>
              </a:rPr>
              <a:t>PT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keunggulan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terbatasnya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tanggung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jawab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kemudahan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pendanaan</a:t>
            </a:r>
            <a:r>
              <a:rPr lang="en-ID" sz="2400" dirty="0">
                <a:solidFill>
                  <a:schemeClr val="tx1"/>
                </a:solidFill>
              </a:rPr>
              <a:t> &amp; transfer </a:t>
            </a:r>
            <a:r>
              <a:rPr lang="en-ID" sz="2400" dirty="0" err="1">
                <a:solidFill>
                  <a:schemeClr val="tx1"/>
                </a:solidFill>
              </a:rPr>
              <a:t>saham</a:t>
            </a:r>
            <a:r>
              <a:rPr lang="en-ID" sz="2400" dirty="0">
                <a:solidFill>
                  <a:schemeClr val="tx1"/>
                </a:solidFill>
              </a:rPr>
              <a:t>; </a:t>
            </a:r>
            <a:r>
              <a:rPr lang="en-ID" sz="2400" dirty="0" err="1">
                <a:solidFill>
                  <a:schemeClr val="tx1"/>
                </a:solidFill>
              </a:rPr>
              <a:t>kelemahan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regulasi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lebih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ketat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biaya</a:t>
            </a:r>
            <a:r>
              <a:rPr lang="en-ID" sz="2400" dirty="0">
                <a:solidFill>
                  <a:schemeClr val="tx1"/>
                </a:solidFill>
              </a:rPr>
              <a:t> &amp; </a:t>
            </a:r>
            <a:r>
              <a:rPr lang="en-ID" sz="2400" dirty="0" err="1">
                <a:solidFill>
                  <a:schemeClr val="tx1"/>
                </a:solidFill>
              </a:rPr>
              <a:t>formalitas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tinggi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</a:rPr>
              <a:t>Koperasi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keunggulan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aspek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sosial</a:t>
            </a:r>
            <a:r>
              <a:rPr lang="en-ID" sz="2400" dirty="0">
                <a:solidFill>
                  <a:schemeClr val="tx1"/>
                </a:solidFill>
              </a:rPr>
              <a:t> &amp; </a:t>
            </a:r>
            <a:r>
              <a:rPr lang="en-ID" sz="2400" dirty="0" err="1">
                <a:solidFill>
                  <a:schemeClr val="tx1"/>
                </a:solidFill>
              </a:rPr>
              <a:t>demokrasi</a:t>
            </a:r>
            <a:r>
              <a:rPr lang="en-ID" sz="2400" dirty="0">
                <a:solidFill>
                  <a:schemeClr val="tx1"/>
                </a:solidFill>
              </a:rPr>
              <a:t>; </a:t>
            </a:r>
            <a:r>
              <a:rPr lang="en-ID" sz="2400" dirty="0" err="1">
                <a:solidFill>
                  <a:schemeClr val="tx1"/>
                </a:solidFill>
              </a:rPr>
              <a:t>kelemahan</a:t>
            </a:r>
            <a:r>
              <a:rPr lang="en-ID" sz="2400" dirty="0">
                <a:solidFill>
                  <a:schemeClr val="tx1"/>
                </a:solidFill>
              </a:rPr>
              <a:t>: modal </a:t>
            </a:r>
            <a:r>
              <a:rPr lang="en-ID" sz="2400" dirty="0" err="1">
                <a:solidFill>
                  <a:schemeClr val="tx1"/>
                </a:solidFill>
              </a:rPr>
              <a:t>terbatas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konflik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manajemen</a:t>
            </a: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46535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5955</TotalTime>
  <Words>638</Words>
  <Application>Microsoft Office PowerPoint</Application>
  <PresentationFormat>On-screen Show (4:3)</PresentationFormat>
  <Paragraphs>82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560</cp:revision>
  <cp:lastPrinted>2017-08-29T02:54:51Z</cp:lastPrinted>
  <dcterms:created xsi:type="dcterms:W3CDTF">2010-04-18T12:06:30Z</dcterms:created>
  <dcterms:modified xsi:type="dcterms:W3CDTF">2025-10-05T16:04:21Z</dcterms:modified>
</cp:coreProperties>
</file>