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4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54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2</a:t>
            </a:r>
            <a:endParaRPr lang="en-US" sz="36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192F8A0-EE8F-EEAB-17CB-BFEEEE03945F}"/>
              </a:ext>
            </a:extLst>
          </p:cNvPr>
          <p:cNvSpPr txBox="1"/>
          <p:nvPr/>
        </p:nvSpPr>
        <p:spPr>
          <a:xfrm>
            <a:off x="152400" y="152400"/>
            <a:ext cx="88392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PRINSIP 7</a:t>
            </a:r>
          </a:p>
          <a:p>
            <a:pPr algn="ctr"/>
            <a:r>
              <a:rPr lang="en-US" sz="2800" b="1">
                <a:solidFill>
                  <a:srgbClr val="0F1115"/>
                </a:solidFill>
                <a:effectLst/>
                <a:latin typeface="quote-cjk-patch"/>
              </a:rPr>
              <a:t>PEMUATAN KEPUTUSAN BERDASARKAN FAKTA</a:t>
            </a:r>
          </a:p>
          <a:p>
            <a:pPr algn="ctr"/>
            <a:r>
              <a:rPr lang="en-US" sz="2800" b="1">
                <a:solidFill>
                  <a:srgbClr val="0F1115"/>
                </a:solidFill>
                <a:effectLst/>
                <a:latin typeface="quote-cjk-patch"/>
              </a:rPr>
              <a:t> (FACTUAL APPROACH TO DECISION MAKING)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E00588-A0CA-352C-50FA-02FCFEB31BD2}"/>
              </a:ext>
            </a:extLst>
          </p:cNvPr>
          <p:cNvSpPr txBox="1"/>
          <p:nvPr/>
        </p:nvSpPr>
        <p:spPr>
          <a:xfrm>
            <a:off x="261937" y="1135082"/>
            <a:ext cx="7543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400" b="1" i="0">
              <a:solidFill>
                <a:srgbClr val="0F1115"/>
              </a:solidFill>
              <a:effectLst/>
              <a:latin typeface="quote-cjk-patch"/>
            </a:endParaRPr>
          </a:p>
          <a:p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Menggantikan "Kata Perasaan" dengan "Bahasa Data"</a:t>
            </a:r>
            <a:endParaRPr lang="en-ID"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205143-EA82-573A-A1FF-48C4A5EE0C6F}"/>
              </a:ext>
            </a:extLst>
          </p:cNvPr>
          <p:cNvSpPr txBox="1"/>
          <p:nvPr/>
        </p:nvSpPr>
        <p:spPr>
          <a:xfrm>
            <a:off x="290512" y="1966079"/>
            <a:ext cx="8305800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Keputusan yang efektif didasarkan pada analisis logis dari data dan informasi yang akurat dan dapat diandalkan.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Sumber Data dalam Pariwisata: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Data Kuantitatif: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Tingkat okupansi, Average Daily Rate (ADR), skor kepuasan pelanggan (NPS/CSAT), waktu tunggu layanan.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Data Kualitatif: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Ulasan teks dari TripAdvisor, Google Reviews, komentar media sosial.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Contoh: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Sebuah restoran menganalisis data penjualan dan ulasan untuk menentukan menu mana yang perlu dipertahankan, ditingkatkan, atau dihapus.</a:t>
            </a:r>
          </a:p>
          <a:p>
            <a:pPr>
              <a:buNone/>
            </a:pPr>
            <a:br>
              <a:rPr lang="en-ID" sz="2400"/>
            </a:br>
            <a:endParaRPr lang="en-ID" sz="2400"/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93BF7F2-103F-F9B5-21C7-A83699A65EF3}"/>
              </a:ext>
            </a:extLst>
          </p:cNvPr>
          <p:cNvSpPr txBox="1"/>
          <p:nvPr/>
        </p:nvSpPr>
        <p:spPr>
          <a:xfrm>
            <a:off x="381000" y="152400"/>
            <a:ext cx="8382000" cy="1144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PRINSIP 8: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HUBUNGAN PEMASOK YANG SALING MENGUNTUNGKAN (MUTUALLY BENEFICIAL SUPPLIER RELATIONSHIPS)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BC11C5-C67B-16B8-3321-0E88A8555305}"/>
              </a:ext>
            </a:extLst>
          </p:cNvPr>
          <p:cNvSpPr txBox="1"/>
          <p:nvPr/>
        </p:nvSpPr>
        <p:spPr>
          <a:xfrm>
            <a:off x="228600" y="1524000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Kemitraan Strategis, Basis Transaksional</a:t>
            </a:r>
            <a:endParaRPr lang="en-ID" sz="20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48EA5F-6AE7-FDE1-22BE-48603344D9C1}"/>
              </a:ext>
            </a:extLst>
          </p:cNvPr>
          <p:cNvSpPr txBox="1"/>
          <p:nvPr/>
        </p:nvSpPr>
        <p:spPr>
          <a:xfrm>
            <a:off x="228600" y="1928872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Mengakui bahwa organisasi dan pemasoknya saling bergantung. Hubungan yang saling menguntungkan meningkatkan kemampuan kedua belah pihak untuk menciptakan nilai.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Aplikasi di Pariwisata (Soeroso, 2022):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Kemitraan Jangka Panjang: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Bukan memilih pemasok berdasarkan harga terendah setiap kali, tetapi membangun kemitraan dengan pemasok yang memiliki komitmen mutu sama.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Pelatihan dan Pengembangan Bersama: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Misalnya, hotel bekerja sama dengan pemasok bahan makanan lokal untuk memastikan standar kebersihan dan kesegaran.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Berbagi Informasi: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Berbagi data forecast tamu dengan pemasok tour guide agar mereka dapat mempersiapkan kapasitas dengan baik.</a:t>
            </a:r>
          </a:p>
          <a:p>
            <a:pPr>
              <a:buNone/>
            </a:pPr>
            <a:br>
              <a:rPr lang="en-ID"/>
            </a:b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9544F9-38CE-82BB-BF9E-5CAA246DB956}"/>
              </a:ext>
            </a:extLst>
          </p:cNvPr>
          <p:cNvSpPr txBox="1"/>
          <p:nvPr/>
        </p:nvSpPr>
        <p:spPr>
          <a:xfrm>
            <a:off x="914400" y="567869"/>
            <a:ext cx="7696200" cy="929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INTEGRASI PRINSIP: STUDI KASUS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 PENANGANAN KELUHAN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87FBCC-EFCA-30F3-00CB-03970FA8C2F1}"/>
              </a:ext>
            </a:extLst>
          </p:cNvPr>
          <p:cNvSpPr txBox="1"/>
          <p:nvPr/>
        </p:nvSpPr>
        <p:spPr>
          <a:xfrm>
            <a:off x="457200" y="1497739"/>
            <a:ext cx="5638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Bagaimana 8 Prinsip TQM Bekerja Bersama?</a:t>
            </a:r>
            <a:endParaRPr lang="en-ID" sz="20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09A079-43A6-4E8B-5306-CC0EB48CEAA7}"/>
              </a:ext>
            </a:extLst>
          </p:cNvPr>
          <p:cNvSpPr txBox="1"/>
          <p:nvPr/>
        </p:nvSpPr>
        <p:spPr>
          <a:xfrm>
            <a:off x="190500" y="201428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(Contoh: Keluhan "Kamar Tidak Bersih"):</a:t>
            </a:r>
            <a:endParaRPr lang="en-ID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A8BA70-6EF1-4BA7-C121-77A150A803BF}"/>
              </a:ext>
            </a:extLst>
          </p:cNvPr>
          <p:cNvSpPr txBox="1"/>
          <p:nvPr/>
        </p:nvSpPr>
        <p:spPr>
          <a:xfrm>
            <a:off x="190500" y="2427609"/>
            <a:ext cx="8572499" cy="3182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Fokus Pelanggan &amp; Fakta: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Mencatat dan menganalisis pola keluhan.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Kepemimpinan: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Manajemen menetapkan kebijakan "resolve on the spot".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Keterlibatan Orang: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Memberi wewenang pada resepsionis untuk meng-upgrade kamar.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Pendekatan Proses &amp; Sistem: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Memetakan ulang proses cleaning dan koordinasi antara housekeeping dan front office.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Perbaikan Berkelanjutan: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Memantau penurunan keluhan setelah proses diperbaiki.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Hub. Pemasok: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Mengevaluasi pemasok alat kebersihan jika diperlukan.</a:t>
            </a: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458C0DB-5C49-4D59-C622-F4E14F788992}"/>
              </a:ext>
            </a:extLst>
          </p:cNvPr>
          <p:cNvSpPr txBox="1"/>
          <p:nvPr/>
        </p:nvSpPr>
        <p:spPr>
          <a:xfrm>
            <a:off x="1600200" y="304800"/>
            <a:ext cx="5638800" cy="889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IMPLEMENTASI PRINSIP TQM PADA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 BISNIS PARIWISATA (HOTEL)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E2DDA2-A483-BFD7-9EB8-C855EED9511B}"/>
              </a:ext>
            </a:extLst>
          </p:cNvPr>
          <p:cNvSpPr txBox="1"/>
          <p:nvPr/>
        </p:nvSpPr>
        <p:spPr>
          <a:xfrm>
            <a:off x="152400" y="1371600"/>
            <a:ext cx="6248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Aplikasi di Tingkat Mikro: Operasional Hotel</a:t>
            </a:r>
            <a:endParaRPr lang="en-ID" sz="2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55B5C1-3924-F811-C3B2-238DEF626B35}"/>
              </a:ext>
            </a:extLst>
          </p:cNvPr>
          <p:cNvSpPr txBox="1"/>
          <p:nvPr/>
        </p:nvSpPr>
        <p:spPr>
          <a:xfrm>
            <a:off x="0" y="2247052"/>
            <a:ext cx="8967788" cy="32393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Check-in Process: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Ditingkatkan dengan pendekatan proses dan keterlibatan staf.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Housekeeping Quality: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Dijaga dengan pendekatan sistem (koordinasi FO-HK) dan perbaikan berkelanjutan.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Food and Beverage: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Dikembangkan dengan hubungan pemasok yang baik dan keputusan berbasis fakta (data penjualan).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Customer Service: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Dijalankan dengan fokus pada pelanggan dan empowerment staf.</a:t>
            </a: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BCD1E0A-E609-ACDB-B0FC-AA2C16574AC0}"/>
              </a:ext>
            </a:extLst>
          </p:cNvPr>
          <p:cNvSpPr txBox="1"/>
          <p:nvPr/>
        </p:nvSpPr>
        <p:spPr>
          <a:xfrm>
            <a:off x="381000" y="381000"/>
            <a:ext cx="861060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IMPLEMENTASI PRINSIP TQM PADA DESTINASI PARIWISATA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CB374D-86C3-BD64-3764-C6E35C1C3AC1}"/>
              </a:ext>
            </a:extLst>
          </p:cNvPr>
          <p:cNvSpPr txBox="1"/>
          <p:nvPr/>
        </p:nvSpPr>
        <p:spPr>
          <a:xfrm>
            <a:off x="228600" y="914400"/>
            <a:ext cx="685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Aplikasi di Tingkat Makro: Pengelolaan Destinasi</a:t>
            </a:r>
            <a:endParaRPr lang="en-ID" sz="2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AA8E2C-9887-02D0-0A14-8ECEE5BE10C8}"/>
              </a:ext>
            </a:extLst>
          </p:cNvPr>
          <p:cNvSpPr txBox="1"/>
          <p:nvPr/>
        </p:nvSpPr>
        <p:spPr>
          <a:xfrm>
            <a:off x="228600" y="1763160"/>
            <a:ext cx="8610600" cy="5024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Kepemimpinan: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Pemerintah daerah menetapkan visi destinasi berkualitas.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Pendekatan Sistem: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Mengkoordinasikan semua pemangku kepentingan (hotel, transportasi, atraksi, komunitas).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Fokus Pelanggan: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Membuat pusat informasi dan sistem penanganan keluhan wisatawan.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Perbaikan Berkelanjutan: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Secara berkala menilai daya dukung dan kepuasan wisatawan.</a:t>
            </a:r>
          </a:p>
          <a:p>
            <a:pPr>
              <a:buNone/>
            </a:pPr>
            <a:br>
              <a:rPr lang="en-ID" sz="2800"/>
            </a:br>
            <a:endParaRPr lang="en-ID" sz="2800"/>
          </a:p>
        </p:txBody>
      </p:sp>
    </p:spTree>
    <p:extLst>
      <p:ext uri="{BB962C8B-B14F-4D97-AF65-F5344CB8AC3E}">
        <p14:creationId xmlns:p14="http://schemas.microsoft.com/office/powerpoint/2010/main" val="3133250961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5C8ED01-2F5B-00B6-9D10-0E9A1D72F207}"/>
              </a:ext>
            </a:extLst>
          </p:cNvPr>
          <p:cNvSpPr txBox="1"/>
          <p:nvPr/>
        </p:nvSpPr>
        <p:spPr>
          <a:xfrm>
            <a:off x="1295400" y="381000"/>
            <a:ext cx="678180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HAMBATAAN DALAM MENERAPKAN PRINSIP TQM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D18703-82C3-3D77-8207-3B17EC3CB9F1}"/>
              </a:ext>
            </a:extLst>
          </p:cNvPr>
          <p:cNvSpPr txBox="1"/>
          <p:nvPr/>
        </p:nvSpPr>
        <p:spPr>
          <a:xfrm>
            <a:off x="457200" y="1037345"/>
            <a:ext cx="53768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Tantangan Implementasi Setiap Prinsip</a:t>
            </a:r>
            <a:endParaRPr lang="en-ID" sz="2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4B2206-88EB-CD3C-9806-477111EBB7EC}"/>
              </a:ext>
            </a:extLst>
          </p:cNvPr>
          <p:cNvSpPr txBox="1"/>
          <p:nvPr/>
        </p:nvSpPr>
        <p:spPr>
          <a:xfrm>
            <a:off x="109536" y="1752600"/>
            <a:ext cx="8763000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Prinsip 1 (Fokus Pelanggan):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Kesulitan menginterpretasikan harapan pelanggan yang beragam.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Prinsip 2 (Kepemimpinan):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Komitmen manajemen menengah yang lemah.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Prinsip 3 (Keterlibatan Orang):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Resistensi karyawan terhadap perubahan.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Prinsip 4 &amp; 5 (Proses &amp; Sistem):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Silo departemen yang kaku.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Prinsip 6 (Perbaikan):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Kurangnya waktu dan sumber daya.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Prinsip 7 (Fakta):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Budaya kerja yang masih mengandalkan intuisi.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Prinsip 8 (Pemasok):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Mentalitas mencari harga terendah.</a:t>
            </a:r>
          </a:p>
        </p:txBody>
      </p:sp>
    </p:spTree>
    <p:extLst>
      <p:ext uri="{BB962C8B-B14F-4D97-AF65-F5344CB8AC3E}">
        <p14:creationId xmlns:p14="http://schemas.microsoft.com/office/powerpoint/2010/main" val="296767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00DF1A4-7E65-4AC1-25FC-1C00B882EEF4}"/>
              </a:ext>
            </a:extLst>
          </p:cNvPr>
          <p:cNvSpPr txBox="1"/>
          <p:nvPr/>
        </p:nvSpPr>
        <p:spPr>
          <a:xfrm>
            <a:off x="1485900" y="304800"/>
            <a:ext cx="6172200" cy="389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nb-NO" sz="2800" b="1">
                <a:solidFill>
                  <a:srgbClr val="0F1115"/>
                </a:solidFill>
                <a:effectLst/>
                <a:latin typeface="quote-cjk-patch"/>
              </a:rPr>
              <a:t>MANFAAT PENERAPAN 8 PRINSIP TQM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2D9E59-C690-C2C6-0DA3-BA3D0B80EF3B}"/>
              </a:ext>
            </a:extLst>
          </p:cNvPr>
          <p:cNvSpPr txBox="1"/>
          <p:nvPr/>
        </p:nvSpPr>
        <p:spPr>
          <a:xfrm>
            <a:off x="304800" y="928438"/>
            <a:ext cx="6172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Dampak Strategis bagi Organisasi Pariwisata</a:t>
            </a:r>
            <a:endParaRPr lang="en-ID" sz="2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03B15C-1766-FF44-2B88-17E180228016}"/>
              </a:ext>
            </a:extLst>
          </p:cNvPr>
          <p:cNvSpPr txBox="1"/>
          <p:nvPr/>
        </p:nvSpPr>
        <p:spPr>
          <a:xfrm>
            <a:off x="304800" y="1624660"/>
            <a:ext cx="8458200" cy="4162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Bagi Wisatawan: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Pengalaman yang lebih memuaskan, personal, dan lancar.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Bagi Karyawan: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Semangat kerja dan rasa kepemilikan yang lebih tinggi.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Bagi Organisasi: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Efisiensi operasional yang lebih baik, biaya yang lebih rendah (karena mengurangi kesalahan), reputasi yang kuat, dan keunggulan kompetitif yang berkelanjutan.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Bagi Destinasi: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Meningkatkan daya saing dan citra secara keseluruhan.</a:t>
            </a:r>
          </a:p>
          <a:p>
            <a:pPr>
              <a:buNone/>
            </a:pPr>
            <a:br>
              <a:rPr lang="en-ID"/>
            </a:b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6991487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168EFB9-BB8F-F537-2C56-D9893A3C420D}"/>
              </a:ext>
            </a:extLst>
          </p:cNvPr>
          <p:cNvSpPr txBox="1"/>
          <p:nvPr/>
        </p:nvSpPr>
        <p:spPr>
          <a:xfrm>
            <a:off x="1219200" y="381000"/>
            <a:ext cx="6477000" cy="389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quote-cjk-patch"/>
              </a:rPr>
              <a:t>KESIMPULAN: TQM SEBAGAI SISTEM NILAI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ED233C-B2D2-2395-22B3-A91141BD0128}"/>
              </a:ext>
            </a:extLst>
          </p:cNvPr>
          <p:cNvSpPr txBox="1"/>
          <p:nvPr/>
        </p:nvSpPr>
        <p:spPr>
          <a:xfrm>
            <a:off x="128587" y="1211483"/>
            <a:ext cx="7924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Ringkasan: 8 Prinsip sebagai Pondasi Budaya Mutu</a:t>
            </a:r>
            <a:endParaRPr lang="en-ID" sz="24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4B9F0D-2A31-8659-A6D5-C5EF93475173}"/>
              </a:ext>
            </a:extLst>
          </p:cNvPr>
          <p:cNvSpPr txBox="1"/>
          <p:nvPr/>
        </p:nvSpPr>
        <p:spPr>
          <a:xfrm>
            <a:off x="109536" y="1744585"/>
            <a:ext cx="8653463" cy="360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Kedelapan prinsip TQM bukanlah daftar periksa, tetapi sebuah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kerangka pemikiran (mindset)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dan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sistem nilai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Keberhasilan TQM terletak pada penerapannya yang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terintegrasi dan konsisten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Dalam konteks pariwisata yang sangat dinamis, prinsip-prinsip TQM memberikan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pondasi yang kokoh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untuk beradaptasi dan unggul.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Pesan Penutup: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"Mutu adalah cerminan dari budaya organisasi, dan budaya dibangun dari penerapan prinsip-prinsip dasar yang konsisten."</a:t>
            </a:r>
          </a:p>
        </p:txBody>
      </p:sp>
    </p:spTree>
    <p:extLst>
      <p:ext uri="{BB962C8B-B14F-4D97-AF65-F5344CB8AC3E}">
        <p14:creationId xmlns:p14="http://schemas.microsoft.com/office/powerpoint/2010/main" val="673332672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914400"/>
            <a:ext cx="8610600" cy="1295399"/>
          </a:xfrm>
        </p:spPr>
        <p:txBody>
          <a:bodyPr>
            <a:norm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TOTAL QUALITY MANAGEMEN (TQM)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120646-159D-0AFE-AB26-A738C03077DB}"/>
              </a:ext>
            </a:extLst>
          </p:cNvPr>
          <p:cNvSpPr txBox="1"/>
          <p:nvPr/>
        </p:nvSpPr>
        <p:spPr>
          <a:xfrm>
            <a:off x="304800" y="2349163"/>
            <a:ext cx="8458200" cy="3054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"Total":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Keterlibatan </a:t>
            </a: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seluruh departemen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dan </a:t>
            </a: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setiap individu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dalam organisasi, dari level atas hingga bawah.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"Quality":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Memenuhi dan melebihi </a:t>
            </a: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harapan pelanggan (wisatawan)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secara konsisten.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"Management":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Sistem pengelolaan yang terstruktur untuk mencapai tujuan kualitas.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Kesimpulan Definisi (Menurut Soeroso, 2022):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"Suatu pendekatan manajemen yang berfokus pada kualitas, melibatkan seluruh anggota organisasi, dan bertujuan untuk kesuksesan jangka panjang melalui kepuasan pelanggan."</a:t>
            </a: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8877300" cy="1905000"/>
          </a:xfrm>
        </p:spPr>
        <p:txBody>
          <a:bodyPr>
            <a:noAutofit/>
          </a:bodyPr>
          <a:lstStyle/>
          <a:p>
            <a:pPr algn="l">
              <a:spcBef>
                <a:spcPts val="600"/>
              </a:spcBef>
              <a:spcAft>
                <a:spcPts val="1200"/>
              </a:spcAft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   PRINSIP DASAR TOTAL QUALITY MANAGEMENT (TQM)</a:t>
            </a:r>
            <a:endParaRPr lang="en-ID" sz="2800" b="0" i="0">
              <a:solidFill>
                <a:srgbClr val="0F1115"/>
              </a:solidFill>
              <a:effectLst/>
              <a:latin typeface="quote-cjk-patch"/>
            </a:endParaRPr>
          </a:p>
          <a:p>
            <a:pPr>
              <a:buNone/>
            </a:pPr>
            <a:br>
              <a:rPr lang="en-ID" sz="2800"/>
            </a:b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D2C896-5DC4-8DC9-013D-89759683015C}"/>
              </a:ext>
            </a:extLst>
          </p:cNvPr>
          <p:cNvSpPr txBox="1"/>
          <p:nvPr/>
        </p:nvSpPr>
        <p:spPr>
          <a:xfrm>
            <a:off x="290512" y="1371600"/>
            <a:ext cx="8343900" cy="4329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200" b="1">
                <a:solidFill>
                  <a:srgbClr val="0F1115"/>
                </a:solidFill>
                <a:effectLst/>
                <a:latin typeface="quote-cjk-patch"/>
              </a:rPr>
              <a:t>KEDELAPAN PRINSIP TQM</a:t>
            </a:r>
          </a:p>
          <a:p>
            <a:endParaRPr lang="en-ID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Kepemimpinan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menetapkan fondasi.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Berfokus pada </a:t>
            </a: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Pelanggan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adalah tujuan akhir.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Keterlibatan </a:t>
            </a: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Seluruh Orang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adalah enablenya.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Dicapai melalui </a:t>
            </a: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Pendekatan Proses &amp; Sistem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Didorong oleh </a:t>
            </a: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Perbaikan Berkelanjutan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berbasis </a:t>
            </a: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Fakta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.</a:t>
            </a:r>
          </a:p>
          <a:p>
            <a:pPr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Diperkuat oleh </a:t>
            </a: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Hubungan Pemasok</a:t>
            </a:r>
            <a:r>
              <a:rPr lang="en-ID" sz="2800" b="0" i="0">
                <a:solidFill>
                  <a:srgbClr val="0F1115"/>
                </a:solidFill>
                <a:effectLst/>
                <a:latin typeface="quote-cjk-patch"/>
              </a:rPr>
              <a:t> yang mutualistik.</a:t>
            </a:r>
          </a:p>
          <a:p>
            <a:endParaRPr lang="en-ID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228600"/>
            <a:ext cx="8305800" cy="5638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5100" b="1" i="0">
                <a:solidFill>
                  <a:srgbClr val="0F1115"/>
                </a:solidFill>
                <a:effectLst/>
                <a:latin typeface="quote-cjk-patch"/>
              </a:rPr>
              <a:t>Prinsip 1</a:t>
            </a:r>
          </a:p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pt-BR" sz="3300" b="1">
                <a:solidFill>
                  <a:srgbClr val="0F1115"/>
                </a:solidFill>
                <a:effectLst/>
                <a:latin typeface="quote-cjk-patch"/>
              </a:rPr>
              <a:t>FOKUS PADA PELANGGAN (CUSTOMER FOCUS)</a:t>
            </a:r>
          </a:p>
          <a:p>
            <a:endParaRPr lang="nn-NO">
              <a:solidFill>
                <a:schemeClr val="tx1"/>
              </a:solidFill>
            </a:endParaRPr>
          </a:p>
          <a:p>
            <a:pPr algn="just"/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Pelanggan sebagai Poros Segala Aktivitas</a:t>
            </a:r>
          </a:p>
          <a:p>
            <a:pPr algn="just"/>
            <a:endParaRPr lang="en-ID" b="1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300"/>
              </a:spcBef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Bukan hanya memenuhi, tetapi memahami dan mengantisipasi kebutuhan serta harapan pelanggan (wisatawan) saat ini dan masa depan.</a:t>
            </a:r>
          </a:p>
          <a:p>
            <a:pPr algn="l">
              <a:spcBef>
                <a:spcPts val="300"/>
              </a:spcBef>
            </a:pP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Aplikasi Spesifik dalam Pariwisata: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Voice of the Customer (VoC) System: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Membangun sistem terstruktur untuk menangkap keluhan, pujian, dan saran dari berbagai saluran (survei kepuasan, review online, media sosial).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Customer Journey Mapping: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Memetakan seluruh pengalaman wisatawan (dari sebelum perjalanan, selama di destinasi, hingga setelah pulang) untuk mengidentifikasi titik-titik interaksi kritis (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Siregar, 2025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).</a:t>
            </a:r>
          </a:p>
          <a:p>
            <a:pPr lvl="1" algn="l">
              <a:spcBef>
                <a:spcPts val="450"/>
              </a:spcBef>
            </a:pP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Contoh Nyata: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Sebuah hotel menggunakan data preferensi makan tamu yang berulang untuk menyiapkan makanan favoritnya sejak kedatangan.</a:t>
            </a:r>
          </a:p>
          <a:p>
            <a:pPr algn="just"/>
            <a:endParaRPr lang="en-ID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EE8B46-736E-3EFF-8BDE-A93E216B8A67}"/>
              </a:ext>
            </a:extLst>
          </p:cNvPr>
          <p:cNvSpPr txBox="1"/>
          <p:nvPr/>
        </p:nvSpPr>
        <p:spPr>
          <a:xfrm>
            <a:off x="1143000" y="457200"/>
            <a:ext cx="6858000" cy="929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Prinsip 2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4000" b="1">
                <a:solidFill>
                  <a:srgbClr val="0F1115"/>
                </a:solidFill>
                <a:effectLst/>
                <a:latin typeface="quote-cjk-patch"/>
              </a:rPr>
              <a:t>KEPEMIMPINAN (LEADERSHIP)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ED1CA0-21C7-64AD-D531-33FE13A87EE9}"/>
              </a:ext>
            </a:extLst>
          </p:cNvPr>
          <p:cNvSpPr txBox="1"/>
          <p:nvPr/>
        </p:nvSpPr>
        <p:spPr>
          <a:xfrm>
            <a:off x="457200" y="1358495"/>
            <a:ext cx="8229600" cy="5396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i-FI" sz="2000" b="1" i="0">
                <a:solidFill>
                  <a:srgbClr val="0F1115"/>
                </a:solidFill>
                <a:effectLst/>
                <a:latin typeface="quote-cjk-patch"/>
              </a:rPr>
              <a:t>Pemimpin sebagai Katalisator Budaya Mutu</a:t>
            </a:r>
          </a:p>
          <a:p>
            <a:pPr algn="l">
              <a:spcBef>
                <a:spcPts val="300"/>
              </a:spcBef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Kepemimpinan bukan tentang kekuasaan, tetapi tentang menciptakan visi yang inspiratif, menyelaraskan tujuan organisasi, dan memberdayakan orang untuk mencapai tujuan mutu.</a:t>
            </a:r>
          </a:p>
          <a:p>
            <a:pPr algn="l">
              <a:spcBef>
                <a:spcPts val="450"/>
              </a:spcBef>
              <a:spcAft>
                <a:spcPts val="600"/>
              </a:spcAft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Peran Konkret Pemimpin dalam Pariwisata:</a:t>
            </a:r>
            <a:endParaRPr lang="en-ID" sz="20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Penentu Arah (Direction Setter):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Menetapkan Visi &amp; Misi yang berorientasi mutu dan mengkomunikasikannya secara konsisten.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Pemberdaya (Empowerer):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Memberikan wewenang dan sumber daya yang diperlukan kepada staf untuk mengambil keputusan terkait mutu.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Pembina (Coach):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Membimbing dan mengembangkan kemampuan tim dalam hal mutu.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Contoh: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General Manager secara rutin mengadakan pertemuan "quality briefing" dan berjalan keliling (</a:t>
            </a:r>
            <a:r>
              <a:rPr lang="en-ID" sz="2000" b="0" i="1">
                <a:solidFill>
                  <a:srgbClr val="0F1115"/>
                </a:solidFill>
                <a:effectLst/>
                <a:latin typeface="quote-cjk-patch"/>
              </a:rPr>
              <a:t>management by walking around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) untuk mendengarkan masukan langsung dari staf dan tamu.</a:t>
            </a:r>
          </a:p>
          <a:p>
            <a:pPr>
              <a:buNone/>
            </a:pPr>
            <a:br>
              <a:rPr lang="en-ID"/>
            </a:br>
            <a:endParaRPr lang="fi-FI" sz="2000" b="1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EC14B34-A983-7E29-5093-E06A5B8A9C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52400"/>
            <a:ext cx="6400800" cy="1752600"/>
          </a:xfrm>
        </p:spPr>
        <p:txBody>
          <a:bodyPr/>
          <a:lstStyle/>
          <a:p>
            <a:r>
              <a:rPr lang="en-ID" b="1">
                <a:solidFill>
                  <a:srgbClr val="0F1115"/>
                </a:solidFill>
                <a:effectLst/>
                <a:latin typeface="quote-cjk-patch"/>
              </a:rPr>
              <a:t>PRINSIP 3: KETERLIBATAN SELURUH ORANG (PEOPLE INVOLVEMENT)</a:t>
            </a:r>
          </a:p>
          <a:p>
            <a:endParaRPr lang="en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D025EF-1054-6F18-0FCD-016339DEE37C}"/>
              </a:ext>
            </a:extLst>
          </p:cNvPr>
          <p:cNvSpPr txBox="1"/>
          <p:nvPr/>
        </p:nvSpPr>
        <p:spPr>
          <a:xfrm>
            <a:off x="0" y="114300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Setiap Individu adalah Ahli Mutu</a:t>
            </a:r>
            <a:endParaRPr lang="en-ID" sz="240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2F7FE8D-F5C2-97DB-CDA5-EFCB21A1A502}"/>
              </a:ext>
            </a:extLst>
          </p:cNvPr>
          <p:cNvSpPr txBox="1"/>
          <p:nvPr/>
        </p:nvSpPr>
        <p:spPr>
          <a:xfrm>
            <a:off x="38100" y="1512332"/>
            <a:ext cx="86487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Mengakui bahwa karyawan di garis depan adalah sumber ide perbaikan terbaik. Menciptakan lingkungan dimana setiap orang merasa memiliki (</a:t>
            </a:r>
            <a:r>
              <a:rPr lang="en-ID" sz="2000" b="0" i="1">
                <a:solidFill>
                  <a:srgbClr val="0F1115"/>
                </a:solidFill>
                <a:effectLst/>
                <a:latin typeface="quote-cjk-patch"/>
              </a:rPr>
              <a:t>ownership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) terhadap mutu.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Strategi Penerapan (Merujuk Marhaeni, 2024):</a:t>
            </a:r>
            <a:endParaRPr lang="en-ID" sz="20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Empowerment: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Memberi kewenangan kepada staf untuk menyelesaikan masalah pelanggan hingga nilai tertentu tanpa meminta persetujuan atasan (misalnya, mengganti makanan yang tidak sesuai).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Tim Perbaikan Mutu (Quality Circles):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Membentuk tim kecil dari berbagai departemen untuk memecahkan masalah spesifik (misalnya, tim untuk mengurangi waktu tunggu check-in).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Program Pengakuan (Recognition):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Sistem penghargaan non-finansial dan finansial untuk kontribusi terhadap peningkatan mutu.</a:t>
            </a:r>
          </a:p>
          <a:p>
            <a:pPr>
              <a:buNone/>
            </a:pPr>
            <a:br>
              <a:rPr lang="en-ID" sz="2000"/>
            </a:br>
            <a:endParaRPr lang="en-ID" sz="2000"/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-381000"/>
            <a:ext cx="8915400" cy="1546741"/>
          </a:xfrm>
        </p:spPr>
        <p:txBody>
          <a:bodyPr>
            <a:noAutofit/>
          </a:bodyPr>
          <a:lstStyle/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endParaRPr lang="en-ID" b="1">
              <a:solidFill>
                <a:srgbClr val="0F1115"/>
              </a:solidFill>
              <a:effectLst/>
              <a:latin typeface="quote-cjk-patch"/>
            </a:endParaRPr>
          </a:p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b="1">
                <a:solidFill>
                  <a:srgbClr val="0F1115"/>
                </a:solidFill>
                <a:effectLst/>
                <a:latin typeface="quote-cjk-patch"/>
              </a:rPr>
              <a:t>Prinsip 4</a:t>
            </a:r>
          </a:p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b="1">
                <a:solidFill>
                  <a:srgbClr val="0F1115"/>
                </a:solidFill>
                <a:effectLst/>
                <a:latin typeface="quote-cjk-patch"/>
              </a:rPr>
              <a:t>PENDEKATAN PROSES (PROCESS APPROACH)</a:t>
            </a:r>
          </a:p>
          <a:p>
            <a:pPr>
              <a:buNone/>
            </a:pPr>
            <a:br>
              <a:rPr lang="en-ID" sz="2800"/>
            </a:br>
            <a:endParaRPr lang="en-ID" sz="400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53FA3C-699E-05C0-EEE2-30A43FC9344C}"/>
              </a:ext>
            </a:extLst>
          </p:cNvPr>
          <p:cNvSpPr txBox="1"/>
          <p:nvPr/>
        </p:nvSpPr>
        <p:spPr>
          <a:xfrm>
            <a:off x="228600" y="1336119"/>
            <a:ext cx="8686800" cy="4224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quote-cjk-patch"/>
              </a:rPr>
              <a:t>Hasil yang Konsisten Berasal dari Proses yang Terkelola</a:t>
            </a:r>
            <a:endParaRPr lang="en-ID" sz="28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300"/>
              </a:spcBef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Memahami bahwa semua pekerjaan adalah sekumpulan proses. Mutu output ditentukan oleh mutu prosesnya. Fokus pada pengendalian dan perbaikan proses, bukan hanya pada hasil akhir.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Aplikasi Praktis:</a:t>
            </a:r>
            <a:endParaRPr lang="en-ID" sz="20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Pemetaan Proses (Process Mapping):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Memetakan alur detail proses layanan, seperti proses handling reservation dari inquiry hingga konfirmasi.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Identifikasi Variasi: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Menganalisis dimana proses sering mengalami penyimpangan (misalnya, kesalahan informasi antar shift).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SOP yang Dinamis: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Standard Operating Procedure (SOP) tidak kaku, tetapi selalu ditinjau ulang untuk perbaikan.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6200" y="304800"/>
            <a:ext cx="9220200" cy="1752600"/>
          </a:xfrm>
        </p:spPr>
        <p:txBody>
          <a:bodyPr/>
          <a:lstStyle/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b="1">
                <a:solidFill>
                  <a:srgbClr val="0F1115"/>
                </a:solidFill>
                <a:effectLst/>
                <a:latin typeface="quote-cjk-patch"/>
              </a:rPr>
              <a:t>Prinsip 5 </a:t>
            </a:r>
          </a:p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b="1">
                <a:solidFill>
                  <a:srgbClr val="0F1115"/>
                </a:solidFill>
                <a:effectLst/>
                <a:latin typeface="quote-cjk-patch"/>
              </a:rPr>
              <a:t> PENDEKATAN SISTEM </a:t>
            </a:r>
          </a:p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b="1">
                <a:solidFill>
                  <a:srgbClr val="0F1115"/>
                </a:solidFill>
                <a:effectLst/>
                <a:latin typeface="quote-cjk-patch"/>
              </a:rPr>
              <a:t>(SYSTEM APPROACH TO MANAGEMENT)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FC6082-FCF6-44FA-4509-6873E179FE10}"/>
              </a:ext>
            </a:extLst>
          </p:cNvPr>
          <p:cNvSpPr txBox="1"/>
          <p:nvPr/>
        </p:nvSpPr>
        <p:spPr>
          <a:xfrm>
            <a:off x="304800" y="1447800"/>
            <a:ext cx="8458200" cy="5029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000" b="1" i="0">
              <a:solidFill>
                <a:srgbClr val="0F1115"/>
              </a:solidFill>
              <a:effectLst/>
              <a:latin typeface="quote-cjk-patch"/>
            </a:endParaRPr>
          </a:p>
          <a:p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Memandang Organisasi sebagai Jaringan Proses yang Terintegrasi</a:t>
            </a:r>
          </a:p>
          <a:p>
            <a:endParaRPr lang="en-ID" sz="2000" b="1">
              <a:solidFill>
                <a:srgbClr val="0F1115"/>
              </a:solidFill>
              <a:latin typeface="quote-cjk-patch"/>
            </a:endParaRPr>
          </a:p>
          <a:p>
            <a:pPr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Mengidentifikasi, memahami, dan mengelola proses-proses yang saling bergantung sebagai suatu sistem yang koheren untuk mencapai tujuan organisasi secara efektif dan efisien.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Relevansi Kuat dengan Pariwisata (Kurniansah dkk., 2024):</a:t>
            </a:r>
            <a:endParaRPr lang="en-ID" sz="20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Destinasi pariwisata adalah </a:t>
            </a: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sistem kompleks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. Mutu pengalaman wisatawan adalah hasil dari integrasi subsistem: akomodasi, transportasi, atraksi, F&amp;B, dan keramahan masyarakat.</a:t>
            </a:r>
          </a:p>
          <a:p>
            <a:pPr lvl="1" algn="l">
              <a:spcBef>
                <a:spcPts val="300"/>
              </a:spcBef>
            </a:pPr>
            <a:endParaRPr lang="en-ID" sz="20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quote-cjk-patch"/>
              </a:rPr>
              <a:t>Contoh:</a:t>
            </a:r>
            <a:r>
              <a:rPr lang="en-ID" sz="2000" b="0" i="0">
                <a:solidFill>
                  <a:srgbClr val="0F1115"/>
                </a:solidFill>
                <a:effectLst/>
                <a:latin typeface="quote-cjk-patch"/>
              </a:rPr>
              <a:t> Peningkatan kualitas sebuah hotel akan kurang berdampak jika akses transportasi ke destinasi tersebut buruk dan masyarakat sekitar tidak mendukung. Semua elemen harus sinergis.</a:t>
            </a:r>
          </a:p>
          <a:p>
            <a:endParaRPr lang="en-ID" sz="2000"/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16F7B6A-7698-36B7-3AA7-185F605D8014}"/>
              </a:ext>
            </a:extLst>
          </p:cNvPr>
          <p:cNvSpPr txBox="1"/>
          <p:nvPr/>
        </p:nvSpPr>
        <p:spPr>
          <a:xfrm>
            <a:off x="0" y="335846"/>
            <a:ext cx="9296400" cy="6419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r>
              <a:rPr lang="en-ID" sz="2400" b="1">
                <a:solidFill>
                  <a:srgbClr val="0F1115"/>
                </a:solidFill>
                <a:effectLst/>
                <a:latin typeface="quote-cjk-patch"/>
              </a:rPr>
              <a:t>PRINSIP 6: PERBAIKAN BERKELANJUTAN (CONTINUAL IMPROVEMENT)</a:t>
            </a:r>
          </a:p>
          <a:p>
            <a:endParaRPr lang="en-ID"/>
          </a:p>
          <a:p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Jiwa dari TQM – Kaizen</a:t>
            </a:r>
          </a:p>
          <a:p>
            <a:pPr algn="l">
              <a:spcBef>
                <a:spcPts val="300"/>
              </a:spcBef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Sebuah komitmen untuk meningkatkan kinerja secara berkelanjutan, baik dalam bentuk lompatan inovasi (</a:t>
            </a:r>
            <a:r>
              <a:rPr lang="en-ID" sz="2400" b="0" i="1">
                <a:solidFill>
                  <a:srgbClr val="0F1115"/>
                </a:solidFill>
                <a:effectLst/>
                <a:latin typeface="quote-cjk-patch"/>
              </a:rPr>
              <a:t>breakthrough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) maupun perbaikan kecil yang bertahap (</a:t>
            </a:r>
            <a:r>
              <a:rPr lang="en-ID" sz="2400" b="0" i="1">
                <a:solidFill>
                  <a:srgbClr val="0F1115"/>
                </a:solidFill>
                <a:effectLst/>
                <a:latin typeface="quote-cjk-patch"/>
              </a:rPr>
              <a:t>incremental/Kaizen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).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Model dan Alat: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Siklus PDCA (Plan-Do-Check-Act):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Metodologi sistematis untuk perbaikan.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Benchmarking: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Membandingkan proses dan kinerja dengan kompetitor terbaik atau industri lain.</a:t>
            </a: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Contoh Kaizen: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Staf housekeeping mengusulkan penempatan keranjang sampah tambahan di lorong tertentu berdasarkan pengamatan, sehingga meningkatkan efisiensi.</a:t>
            </a:r>
          </a:p>
          <a:p>
            <a:endParaRPr lang="en-ID" sz="2800"/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4429</TotalTime>
  <Words>1504</Words>
  <Application>Microsoft Office PowerPoint</Application>
  <PresentationFormat>On-screen Show (4:3)</PresentationFormat>
  <Paragraphs>144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533</cp:revision>
  <cp:lastPrinted>2017-08-29T02:54:51Z</cp:lastPrinted>
  <dcterms:created xsi:type="dcterms:W3CDTF">2010-04-18T12:06:30Z</dcterms:created>
  <dcterms:modified xsi:type="dcterms:W3CDTF">2025-09-27T03:31:35Z</dcterms:modified>
</cp:coreProperties>
</file>