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4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54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3</a:t>
            </a:r>
            <a:endParaRPr lang="en-US" sz="36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DB8D47-9653-E8F8-9FFC-903F675A18CE}"/>
              </a:ext>
            </a:extLst>
          </p:cNvPr>
          <p:cNvSpPr txBox="1"/>
          <p:nvPr/>
        </p:nvSpPr>
        <p:spPr>
          <a:xfrm>
            <a:off x="1295400" y="152400"/>
            <a:ext cx="6248400" cy="3947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Integrasi Standar: Sistem Manajemen Terpadu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3F8D5F-1793-C8C4-80F8-895EA71503EA}"/>
              </a:ext>
            </a:extLst>
          </p:cNvPr>
          <p:cNvSpPr txBox="1"/>
          <p:nvPr/>
        </p:nvSpPr>
        <p:spPr>
          <a:xfrm>
            <a:off x="152400" y="827005"/>
            <a:ext cx="8839200" cy="5203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Mengintegrasikan ISO 9001, ISO 14001, dan ISO 45001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Konsep: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Membangun satu sistem manajemen yang mencakup Mutu, Lingkungan, serta K3.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Manfaat bagi Bisnis Pariwisata: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Efisiensi sumber daya dan biaya.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Pendekatan holistik untuk tata kelola yang baik.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Meningkatkan reputasi dan daya saing secara keseluruhan.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Memenuhi berbagai persyaratan regulasi sekaligus.</a:t>
            </a: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9052EB-016C-4636-0FB1-20935A3432D4}"/>
              </a:ext>
            </a:extLst>
          </p:cNvPr>
          <p:cNvSpPr txBox="1"/>
          <p:nvPr/>
        </p:nvSpPr>
        <p:spPr>
          <a:xfrm>
            <a:off x="1447800" y="228600"/>
            <a:ext cx="67056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Manfaat Penerapan Standar Internasional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20A86E-7A9D-8B4E-2F89-AEFF2CF65AF0}"/>
              </a:ext>
            </a:extLst>
          </p:cNvPr>
          <p:cNvSpPr txBox="1"/>
          <p:nvPr/>
        </p:nvSpPr>
        <p:spPr>
          <a:xfrm>
            <a:off x="304800" y="1437429"/>
            <a:ext cx="8534400" cy="4137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Bagi Destinasi dan Bisnis Pariwisata: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i="0">
                <a:solidFill>
                  <a:srgbClr val="0F1115"/>
                </a:solidFill>
                <a:effectLst/>
                <a:latin typeface="quote-cjk-patch"/>
              </a:rPr>
              <a:t>Meningkatkan Kepuasan &amp; Loyalitas Wisatawan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i="0">
                <a:solidFill>
                  <a:srgbClr val="0F1115"/>
                </a:solidFill>
                <a:effectLst/>
                <a:latin typeface="quote-cjk-patch"/>
              </a:rPr>
              <a:t>Meningkatkan Daya Saing Global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i="0">
                <a:solidFill>
                  <a:srgbClr val="0F1115"/>
                </a:solidFill>
                <a:effectLst/>
                <a:latin typeface="quote-cjk-patch"/>
              </a:rPr>
              <a:t>Efisiensi Operasional &amp; Pengurangan Biaya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i="0">
                <a:solidFill>
                  <a:srgbClr val="0F1115"/>
                </a:solidFill>
                <a:effectLst/>
                <a:latin typeface="quote-cjk-patch"/>
              </a:rPr>
              <a:t>Meningkatkan Reputasi dan Citra Brand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i="0">
                <a:solidFill>
                  <a:srgbClr val="0F1115"/>
                </a:solidFill>
                <a:effectLst/>
                <a:latin typeface="quote-cjk-patch"/>
              </a:rPr>
              <a:t>Akses yang Lebih Baik ke Pasar Internasional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i="0">
                <a:solidFill>
                  <a:srgbClr val="0F1115"/>
                </a:solidFill>
                <a:effectLst/>
                <a:latin typeface="quote-cjk-patch"/>
              </a:rPr>
              <a:t>Mendorong Pembangunan yang Berkelanjutan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904BD9-34E8-41CA-E16F-6618C9738DDA}"/>
              </a:ext>
            </a:extLst>
          </p:cNvPr>
          <p:cNvSpPr txBox="1"/>
          <p:nvPr/>
        </p:nvSpPr>
        <p:spPr>
          <a:xfrm>
            <a:off x="1600200" y="304800"/>
            <a:ext cx="64770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Tantangan dalam Penerapan Standar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5EF0BF-2F36-EC15-51DB-3C2DC7834214}"/>
              </a:ext>
            </a:extLst>
          </p:cNvPr>
          <p:cNvSpPr txBox="1"/>
          <p:nvPr/>
        </p:nvSpPr>
        <p:spPr>
          <a:xfrm>
            <a:off x="0" y="1524000"/>
            <a:ext cx="9296400" cy="3549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Hambatan yang Dihadapi: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Biaya Sertifikasi dan Pemeliharaan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yang tinggi, terutama untuk UMKM.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Kompleksitas Dokumentasi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dan prosedur.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Kurangnya Pemahaman dan Komitmen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dari manajemen dan staf.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Budaya Organisasi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yang resisten terhadap perubahan.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Adaptasi dengan Konteks Lokal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yang unik.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2735D0-701F-7BEF-45D2-187086082607}"/>
              </a:ext>
            </a:extLst>
          </p:cNvPr>
          <p:cNvSpPr txBox="1"/>
          <p:nvPr/>
        </p:nvSpPr>
        <p:spPr>
          <a:xfrm>
            <a:off x="1676400" y="228600"/>
            <a:ext cx="59436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it-IT" sz="2800" b="1">
                <a:solidFill>
                  <a:srgbClr val="0F1115"/>
                </a:solidFill>
                <a:effectLst/>
                <a:latin typeface="quote-cjk-patch"/>
              </a:rPr>
              <a:t>Studi Kasus: Penerapan di Indonesia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31E9B9-1439-B51F-447E-FEA19B5D82CF}"/>
              </a:ext>
            </a:extLst>
          </p:cNvPr>
          <p:cNvSpPr txBox="1"/>
          <p:nvPr/>
        </p:nvSpPr>
        <p:spPr>
          <a:xfrm>
            <a:off x="152400" y="685941"/>
            <a:ext cx="8686800" cy="5486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Contoh Inisiatif Menuju Standar Internasional: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Hotel Berbintang:</a:t>
            </a:r>
            <a:endParaRPr lang="en-ID" sz="2400" b="1">
              <a:solidFill>
                <a:srgbClr val="0F1115"/>
              </a:solidFill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Standar pelayanan dan fasilitas yang selaras dengan praktik internasional.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Destinasi Super Prioritas (DSP):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</a:t>
            </a:r>
          </a:p>
          <a:p>
            <a:pPr algn="l">
              <a:spcBef>
                <a:spcPts val="450"/>
              </a:spcBef>
              <a:spcAft>
                <a:spcPts val="1200"/>
              </a:spcAft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Penerapan konsep keberlanjutan dan pengelolaan destinasi yang mengacu pada pedoman UNWTO.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Sertifikasi CHSE (Cleanliness, Health, Safety, Environmental Sustainability):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Inisiatif Kemenparekraf yang terinspirasi dari prinsip-prinsip ISO, untuk membangun kepercayaan wisatawan pasca pandemi.</a:t>
            </a: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33C23A-643F-7269-D694-57533DBD9FCB}"/>
              </a:ext>
            </a:extLst>
          </p:cNvPr>
          <p:cNvSpPr txBox="1"/>
          <p:nvPr/>
        </p:nvSpPr>
        <p:spPr>
          <a:xfrm>
            <a:off x="2057400" y="304800"/>
            <a:ext cx="45720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BA9239-8D57-7883-3FBF-5A3A4058F092}"/>
              </a:ext>
            </a:extLst>
          </p:cNvPr>
          <p:cNvSpPr txBox="1"/>
          <p:nvPr/>
        </p:nvSpPr>
        <p:spPr>
          <a:xfrm>
            <a:off x="800100" y="1024495"/>
            <a:ext cx="7543800" cy="4809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Standar internasional (WTO dan ISO) adalah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pilar penting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untuk membangun pariwisata yang berkualitas, berdaya saing, dan berkelanjutan.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WTO memberikan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kerangka kebijakan dan pedoman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, sementara ISO menyediakan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standar teknis yang dapat disertifikasi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Penerapannya membutuhkan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komitmen kuat, investasi sumber daya, dan perubahan budaya organisasi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Integrasi standar-standar ini merupakan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sebuah keharusan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bagi Indonesia untuk bersaing di kancah pariwisata global.</a:t>
            </a: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381000"/>
            <a:ext cx="8610600" cy="1295399"/>
          </a:xfrm>
        </p:spPr>
        <p:txBody>
          <a:bodyPr>
            <a:norm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4000" b="1" i="0">
                <a:solidFill>
                  <a:srgbClr val="0F1115"/>
                </a:solidFill>
                <a:effectLst/>
                <a:latin typeface="quote-cjk-patch"/>
              </a:rPr>
              <a:t>Standar Internasional 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4000" b="1" i="0">
                <a:solidFill>
                  <a:srgbClr val="0F1115"/>
                </a:solidFill>
                <a:effectLst/>
                <a:latin typeface="quote-cjk-patch"/>
              </a:rPr>
              <a:t>(ISO &amp; WTO)</a:t>
            </a:r>
            <a:endParaRPr lang="en-ID" sz="4000" b="1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024169-6C0C-8D94-CC7A-567AC81EEB72}"/>
              </a:ext>
            </a:extLst>
          </p:cNvPr>
          <p:cNvSpPr txBox="1"/>
          <p:nvPr/>
        </p:nvSpPr>
        <p:spPr>
          <a:xfrm>
            <a:off x="228600" y="1704974"/>
            <a:ext cx="8915400" cy="4378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Mengapa Standar Internasional Diperlukan?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Globalisasi: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Pariwisata adalah industri global yang membutuhkan bahasa dan standar yang sama.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Persaingan: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Destinasi bersaing secara internasional untuk menarik wisatawan.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Jaminan Mutu: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Wisatawan membutuhkan jaminan atas keamanan, kenyamanan, dan kualitas layanan.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Keberlanjutan: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Standar membantu mengelola pariwisata yang berkelanjutan secara ekonomi, sosial, dan lingkungan.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4D87CD5-660C-24EF-E8CD-CAF24F55FD91}"/>
              </a:ext>
            </a:extLst>
          </p:cNvPr>
          <p:cNvSpPr txBox="1"/>
          <p:nvPr/>
        </p:nvSpPr>
        <p:spPr>
          <a:xfrm>
            <a:off x="990600" y="304800"/>
            <a:ext cx="6858000" cy="1192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sz="3600" b="1">
                <a:solidFill>
                  <a:srgbClr val="0F1115"/>
                </a:solidFill>
                <a:effectLst/>
                <a:latin typeface="quote-cjk-patch"/>
              </a:rPr>
              <a:t>Organisasi Internasional: </a:t>
            </a:r>
          </a:p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sz="3600" b="1">
                <a:solidFill>
                  <a:srgbClr val="0F1115"/>
                </a:solidFill>
                <a:effectLst/>
                <a:latin typeface="quote-cjk-patch"/>
              </a:rPr>
              <a:t>WTO (World Tourism Organization)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092D91-EE20-44C6-9E19-01DDEE985BFE}"/>
              </a:ext>
            </a:extLst>
          </p:cNvPr>
          <p:cNvSpPr txBox="1"/>
          <p:nvPr/>
        </p:nvSpPr>
        <p:spPr>
          <a:xfrm>
            <a:off x="357187" y="1905000"/>
            <a:ext cx="8763000" cy="3790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UNWTO (World Tourism Organization)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Definisi: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Badan khusus Perserikatan Bangsa-Bangsa (PBB) yang bertanggung jawab atas promosi pariwisata yang bertanggung jawab, berkelanjutan, dan dapat diakses secara universal.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Peran: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Bukan menetapkan standar teknis seperti ISO, tetapi menetapkan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kerangka kebijakan, pedoman, dan kode etik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global.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Fokus: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Pembangunan berkelanjutan, pengentasan kemiskinan, dan statistik pariwisata.</a:t>
            </a: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2981653-DBC2-9404-0756-4EE5E5C632BF}"/>
              </a:ext>
            </a:extLst>
          </p:cNvPr>
          <p:cNvSpPr txBox="1"/>
          <p:nvPr/>
        </p:nvSpPr>
        <p:spPr>
          <a:xfrm>
            <a:off x="1943100" y="381000"/>
            <a:ext cx="52578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Standar WTO dalam Praktik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82F548-5CD5-DF8C-D664-CE651BEF9E11}"/>
              </a:ext>
            </a:extLst>
          </p:cNvPr>
          <p:cNvSpPr txBox="1"/>
          <p:nvPr/>
        </p:nvSpPr>
        <p:spPr>
          <a:xfrm>
            <a:off x="381000" y="1239939"/>
            <a:ext cx="8458200" cy="44396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Kontribusi UNWTO untuk Mutu Pariwisata: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Global Code of Ethics for Tourism: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Pedoman etika untuk pemerintah, industri, dan wisatawan.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Indicators of Sustainable Development for Tourism Destinations (ISTD):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Alat untuk mengukur keberlanjutan destinasi.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Tourism Satellite Account (TSA):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Sistem untuk mengukur kontribusi ekonomi pariwisata secara akurat.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Pengakuan Destinasi &amp; Sertifikasi: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Seperti UNWTO Best Tourism Villages.</a:t>
            </a: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85C68F-4628-7EE5-C7E9-B93EE489E4E6}"/>
              </a:ext>
            </a:extLst>
          </p:cNvPr>
          <p:cNvSpPr txBox="1"/>
          <p:nvPr/>
        </p:nvSpPr>
        <p:spPr>
          <a:xfrm>
            <a:off x="2286000" y="381000"/>
            <a:ext cx="45720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Pengenalan Standar ISO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C6FED1-B13F-6B7C-21C4-ABFFCF3E844B}"/>
              </a:ext>
            </a:extLst>
          </p:cNvPr>
          <p:cNvSpPr txBox="1"/>
          <p:nvPr/>
        </p:nvSpPr>
        <p:spPr>
          <a:xfrm>
            <a:off x="457200" y="1348944"/>
            <a:ext cx="8305800" cy="47141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ISO (International Organization for Standardization)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Definisi: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Lembaga standar internasional non-pemerintah yang mengembangkan dan menerbitkan standar teknis untuk berbagai industri.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Tujuan: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Memastikan produk dan layanan aman, andal, dan berkualitas baik.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Relevansi untuk Pariwisata: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Standar ISO menyediakan </a:t>
            </a: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kerangka kerja yang spesifik dan dapat disertifikasi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untuk Sistem Manajemen Mutu.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95179C3-6793-D779-65EB-82BE59F05EA1}"/>
              </a:ext>
            </a:extLst>
          </p:cNvPr>
          <p:cNvSpPr txBox="1"/>
          <p:nvPr/>
        </p:nvSpPr>
        <p:spPr>
          <a:xfrm>
            <a:off x="1562100" y="304800"/>
            <a:ext cx="60198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ISO 9001: Sistem Manajemen Mutu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304800" y="1219200"/>
            <a:ext cx="8534400" cy="4221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ISO 9001:2015 - Quality Management Systems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Apa itu?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Standar internasional untuk Sistem Manajemen Mutu (SMK).</a:t>
            </a:r>
          </a:p>
          <a:p>
            <a:pPr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Prinsip Inti: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Fokus pada pelanggan, perbaikan berkelanjutan, dan pendekatan proses.</a:t>
            </a:r>
          </a:p>
          <a:p>
            <a:pPr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Aplikasi di Pariwisata: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Dapat diterapkan oleh hotel, biro perjalanan, tour operator, dan restoran untuk menstandarisasi proses layanan, mengurangi kesalahan, dan meningkatkan kepuasan wisatawan.</a:t>
            </a: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228600"/>
            <a:ext cx="8305800" cy="6055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600" b="1">
                <a:solidFill>
                  <a:srgbClr val="0F1115"/>
                </a:solidFill>
                <a:effectLst/>
                <a:latin typeface="quote-cjk-patch"/>
              </a:rPr>
              <a:t>ISO 14001: Sistem Manajemen Lingkungan</a:t>
            </a:r>
            <a:endParaRPr lang="en-ID" sz="3600" b="1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800" b="1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ISO 14001:2015 - Environmental Management Systems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Apa itu?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Standar untuk membantu organisasi meningkatkan kinerja lingkungan mereka.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Fokus: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Pengelolaan limbah, konsumsi energi dan air, serta dampak terhadap ekosistem.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Aplikasi di Pariwisata: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Sangat relevan untuk hotel, resort, dan destinasi wisata alam (ecotourism) untuk meminimalkan jejak ekologis dan menarik wisatawan yang sadar lingkungan.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F96341B-FB1F-C13F-55E7-B03157DF60F4}"/>
              </a:ext>
            </a:extLst>
          </p:cNvPr>
          <p:cNvSpPr txBox="1"/>
          <p:nvPr/>
        </p:nvSpPr>
        <p:spPr>
          <a:xfrm>
            <a:off x="857250" y="381000"/>
            <a:ext cx="7429500" cy="692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fi-FI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ISO 45001: Sistem Manajemen Kesehatan &amp; Keselamatan Kerja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B5574D-2B43-2850-A888-D2E3A5820D58}"/>
              </a:ext>
            </a:extLst>
          </p:cNvPr>
          <p:cNvSpPr txBox="1"/>
          <p:nvPr/>
        </p:nvSpPr>
        <p:spPr>
          <a:xfrm>
            <a:off x="304800" y="1487443"/>
            <a:ext cx="8458200" cy="3483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ISO 45001:2018 - Occupational Health and Safety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Apa itu?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Standar untuk melindungi tenaga kerja dan pengunjung dari cedera dan penyakit terkait pekerjaan.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Relevansi: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Industri pariwisata padat karya (hotel, restoran, transportasi) membutuhkan lingkungan kerja yang aman.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Manfaat: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Mengurangi risiko kecelakaan kerja, menciptakan budaya safety, dan meningkatkan produktivitas SDM.</a:t>
            </a: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A5E126-868D-83E8-005A-74B5CC20C677}"/>
              </a:ext>
            </a:extLst>
          </p:cNvPr>
          <p:cNvSpPr txBox="1"/>
          <p:nvPr/>
        </p:nvSpPr>
        <p:spPr>
          <a:xfrm>
            <a:off x="1447800" y="228600"/>
            <a:ext cx="6248400" cy="408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Standar Khusus Pariwisata: ISO/TC 228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CD821F-5810-AAD7-2F1D-CA9F134E969F}"/>
              </a:ext>
            </a:extLst>
          </p:cNvPr>
          <p:cNvSpPr txBox="1"/>
          <p:nvPr/>
        </p:nvSpPr>
        <p:spPr>
          <a:xfrm>
            <a:off x="152400" y="1227115"/>
            <a:ext cx="8991600" cy="4403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Fungsi: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Komite khusus yang mengembangkan standar teknis untuk layanan pariwisata.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Contoh Standar yang Dihasilkan: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ISO 18513: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Jasa kepariwisataan - Hotel dan akomodasi lain - Istilah.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ISO 21401: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Akomodasi wisata - Spesifikasi sistem manajemen keberlanjutan.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ISO 13810: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Pedoman pariwisata adventure.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ISO 14785: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Tourist information offices (TIOs).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4484</TotalTime>
  <Words>837</Words>
  <Application>Microsoft Office PowerPoint</Application>
  <PresentationFormat>On-screen Show (4:3)</PresentationFormat>
  <Paragraphs>85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534</cp:revision>
  <cp:lastPrinted>2017-08-29T02:54:51Z</cp:lastPrinted>
  <dcterms:created xsi:type="dcterms:W3CDTF">2010-04-18T12:06:30Z</dcterms:created>
  <dcterms:modified xsi:type="dcterms:W3CDTF">2025-10-06T02:04:04Z</dcterms:modified>
</cp:coreProperties>
</file>