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256" r:id="rId3"/>
    <p:sldId id="299" r:id="rId5"/>
    <p:sldId id="319" r:id="rId6"/>
    <p:sldId id="301" r:id="rId7"/>
    <p:sldId id="321" r:id="rId8"/>
    <p:sldId id="302" r:id="rId9"/>
    <p:sldId id="303" r:id="rId10"/>
    <p:sldId id="304" r:id="rId11"/>
    <p:sldId id="326" r:id="rId12"/>
    <p:sldId id="327" r:id="rId13"/>
    <p:sldId id="328" r:id="rId14"/>
    <p:sldId id="322" r:id="rId15"/>
    <p:sldId id="323" r:id="rId16"/>
    <p:sldId id="318" r:id="rId17"/>
  </p:sldIdLst>
  <p:sldSz cx="9144000" cy="6858000" type="screen4x3"/>
  <p:notesSz cx="7045325" cy="934529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userDrawn="1">
          <p15:clr>
            <a:srgbClr val="A4A3A4"/>
          </p15:clr>
        </p15:guide>
        <p15:guide id="2" pos="28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52"/>
        <p:guide pos="285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32"/>
        <p:guide pos="220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HKB23401</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PENGANTAR ILMU HUKUM</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MENGENAL HUKUM: SUATU PENGANTAR</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HKB23401</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PENGANTAR ILMU HUKUM</a:t>
            </a: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MENGENAL HUKUM: SUATU PENGANTAR</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199635"/>
            <a:ext cx="9144000" cy="1260475"/>
          </a:xfrm>
          <a:prstGeom prst="rect">
            <a:avLst/>
          </a:prstGeom>
          <a:noFill/>
        </p:spPr>
        <p:txBody>
          <a:bodyPr wrap="square" lIns="91440" tIns="45720" rIns="91440" bIns="45720">
            <a:spAutoFit/>
          </a:bodyPr>
          <a:lstStyle/>
          <a:p>
            <a:pPr algn="ctr"/>
            <a:r>
              <a:rPr lang="en-US" alt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TUJUAN HUKUM AGRARIA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3</a:t>
            </a:r>
            <a:endParaRPr lang="en-US" alt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4581128"/>
            <a:ext cx="9144000" cy="645160"/>
          </a:xfrm>
          <a:prstGeom prst="rect">
            <a:avLst/>
          </a:prstGeom>
          <a:noFill/>
        </p:spPr>
        <p:txBody>
          <a:bodyPr wrap="square" lIns="91440" tIns="45720" rIns="91440" bIns="45720">
            <a:spAutoFit/>
          </a:bodyPr>
          <a:lstStyle/>
          <a:p>
            <a:pPr algn="ctr"/>
            <a:r>
              <a:rPr lang="en-US" sz="36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ln/>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64185" y="901065"/>
            <a:ext cx="8183880" cy="4737735"/>
          </a:xfrm>
        </p:spPr>
        <p:txBody>
          <a:bodyPr>
            <a:normAutofit/>
          </a:bodyPr>
          <a:p>
            <a:r>
              <a:rPr lang="en-US" sz="3200">
                <a:solidFill>
                  <a:schemeClr val="tx1"/>
                </a:solidFill>
              </a:rPr>
              <a:t>b. Bersifat Dualisme</a:t>
            </a:r>
            <a:endParaRPr lang="en-US" sz="3200">
              <a:solidFill>
                <a:schemeClr val="tx1"/>
              </a:solidFill>
            </a:endParaRPr>
          </a:p>
          <a:p>
            <a:r>
              <a:rPr lang="en-US" sz="3200">
                <a:solidFill>
                  <a:schemeClr val="tx1"/>
                </a:solidFill>
              </a:rPr>
              <a:t>Selain berlaku peraturan perundang-undangan dari hukum adat, berlaku juga peraturan perundangan dari hukum Barat.</a:t>
            </a:r>
            <a:endParaRPr lang="en-US" sz="3200">
              <a:solidFill>
                <a:schemeClr val="tx1"/>
              </a:solidFill>
            </a:endParaRPr>
          </a:p>
          <a:p>
            <a:endParaRPr lang="en-US" sz="3200">
              <a:solidFill>
                <a:schemeClr val="tx1"/>
              </a:solidFill>
            </a:endParaRPr>
          </a:p>
          <a:p>
            <a:r>
              <a:rPr lang="en-US" sz="3200">
                <a:solidFill>
                  <a:schemeClr val="tx1"/>
                </a:solidFill>
              </a:rPr>
              <a:t>Hal tersebut dapat menimbulkan masalah antar golongan dan ketidaksesuaian dengan cita-cita persatuan bangsa.</a:t>
            </a:r>
            <a:endParaRPr lang="en-US" sz="3200">
              <a:solidFill>
                <a:schemeClr val="tx1"/>
              </a:solidFil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97840" y="828675"/>
            <a:ext cx="7530465" cy="4810125"/>
          </a:xfrm>
        </p:spPr>
        <p:txBody>
          <a:bodyPr/>
          <a:p>
            <a:r>
              <a:rPr lang="en-US" sz="4500">
                <a:solidFill>
                  <a:srgbClr val="FF0000"/>
                </a:solidFill>
                <a:latin typeface="Tahoma" panose="020B0604030504040204" pitchFamily="34" charset="0"/>
                <a:cs typeface="Tahoma" panose="020B0604030504040204" pitchFamily="34" charset="0"/>
              </a:rPr>
              <a:t>c. Hukum Agraria pada waktu itu tidak menjamin kepastian hukum bagi rakyat pribumi (asli), karena tanah miliknya tidak di daftarkan dan tidak diberikan bukti hak</a:t>
            </a:r>
            <a:endParaRPr lang="en-US" sz="4500">
              <a:solidFill>
                <a:srgbClr val="FF0000"/>
              </a:solidFill>
              <a:latin typeface="Tahoma" panose="020B0604030504040204" pitchFamily="34" charset="0"/>
              <a:cs typeface="Tahoma" panose="020B0604030504040204" pitchFamily="3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530"/>
            <a:ext cx="8384540" cy="57327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Hukum Agraria yang baru harus memberikan kemungkinan tercapainya fungsi bumi, air dan ruang angkasa sebagai yang dimaksud dan harus sesuai pula kepentingan rakyat dan Negara serta memenuhi keperluannya menurut permintaan zaman dalam segala soal agraris</a:t>
            </a:r>
            <a:endParaRPr kumimoji="0" lang="en-US" alt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457200" y="784225"/>
            <a:ext cx="8229600" cy="53422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mj-lt"/>
            </a:pPr>
            <a:r>
              <a:rPr lang="en-US" altLang="id-ID" sz="4800" dirty="0">
                <a:solidFill>
                  <a:schemeClr val="tx1"/>
                </a:solidFill>
                <a:latin typeface="Cambria" panose="02040503050406030204" pitchFamily="18" charset="0"/>
                <a:cs typeface="Arial" panose="020B0604020202020204" pitchFamily="34" charset="0"/>
              </a:rPr>
              <a:t>Untuk mencapai kesatuan dan kesederhanaan hukum, dalam UUPA menghendaki adanya suatu konversi hak-hak atas tanah lama menjadi hak-hak atas tanah yang berdasarkan ketentuan UUPA.</a:t>
            </a:r>
            <a:endParaRPr lang="en-US" altLang="id-ID" sz="4800"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1101090"/>
            <a:ext cx="7753985" cy="50253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id-ID" sz="2600" b="1" dirty="0">
                <a:solidFill>
                  <a:schemeClr val="tx1"/>
                </a:solidFill>
                <a:latin typeface="Cambria" panose="02040503050406030204" pitchFamily="18" charset="0"/>
                <a:cs typeface="Arial" panose="020B0604020202020204" pitchFamily="34" charset="0"/>
              </a:rPr>
              <a:t>Tujuan merupakan suatu landasan atau arah apa saja yang ingin di capai terhadap hal tertentu.</a:t>
            </a:r>
            <a:endParaRPr lang="en-US" altLang="id-ID" sz="2600" b="1" dirty="0">
              <a:solidFill>
                <a:schemeClr val="tx1"/>
              </a:solidFill>
              <a:latin typeface="Cambria" panose="02040503050406030204" pitchFamily="18" charset="0"/>
              <a:cs typeface="Arial" panose="020B0604020202020204" pitchFamily="34" charset="0"/>
            </a:endParaRPr>
          </a:p>
          <a:p>
            <a:endParaRPr lang="en-US" altLang="id-ID" sz="2600" b="1" dirty="0">
              <a:solidFill>
                <a:schemeClr val="tx1"/>
              </a:solidFill>
              <a:latin typeface="Cambria" panose="02040503050406030204" pitchFamily="18" charset="0"/>
              <a:cs typeface="Arial" panose="020B0604020202020204" pitchFamily="34" charset="0"/>
            </a:endParaRPr>
          </a:p>
          <a:p>
            <a:r>
              <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rPr>
              <a:t>Tujuan Hukum Agraria di Indonesia?</a:t>
            </a:r>
            <a:endParaRPr lang="en-US" altLang="id-ID" sz="2600" b="1" dirty="0">
              <a:ln w="15875"/>
              <a:gradFill>
                <a:gsLst>
                  <a:gs pos="0">
                    <a:schemeClr val="accent1"/>
                  </a:gs>
                  <a:gs pos="100000">
                    <a:schemeClr val="accent6"/>
                  </a:gs>
                </a:gsLst>
                <a:lin ang="2700000" scaled="0"/>
              </a:gradFill>
              <a:effectLst/>
              <a:latin typeface="Cambria" panose="02040503050406030204" pitchFamily="18" charset="0"/>
              <a:cs typeface="Arial" panose="020B0604020202020204" pitchFamily="34" charset="0"/>
            </a:endParaRPr>
          </a:p>
          <a:p>
            <a:pPr algn="just"/>
            <a:r>
              <a:rPr lang="en-US" altLang="id-ID" sz="2600" b="1" dirty="0">
                <a:solidFill>
                  <a:schemeClr val="tx1"/>
                </a:solidFill>
                <a:latin typeface="Cambria" panose="02040503050406030204" pitchFamily="18" charset="0"/>
                <a:cs typeface="Arial" panose="020B0604020202020204" pitchFamily="34" charset="0"/>
              </a:rPr>
              <a:t>1. </a:t>
            </a:r>
            <a:r>
              <a:rPr lang="en-US" altLang="en-US" sz="2600" b="1" dirty="0">
                <a:solidFill>
                  <a:schemeClr val="tx1"/>
                </a:solidFill>
                <a:latin typeface="Cambria" panose="02040503050406030204" pitchFamily="18" charset="0"/>
                <a:cs typeface="Arial" panose="020B0604020202020204" pitchFamily="34" charset="0"/>
              </a:rPr>
              <a:t> Meletakkan dasar-dasar bagi penyusunan hukum agraria nasional yang merupakan alat untuk membawa kemakmuran, kebahagiaan dan keadilan bagi negara dan rakyat terutama rakyat tani dalam rangka masyarakat adil dan makmur.</a:t>
            </a:r>
            <a:endParaRPr lang="en-US" altLang="en-US" sz="2600" b="1"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buFont typeface="Arial" panose="020B0604020202020204" pitchFamily="34" charset="0"/>
            </a:pPr>
            <a:endParaRPr lang="en-US" altLang="en-US"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endParaRPr>
          </a:p>
          <a:p>
            <a:pPr algn="ctr">
              <a:buFont typeface="Arial" panose="020B0604020202020204" pitchFamily="34" charset="0"/>
            </a:pPr>
            <a:r>
              <a:rPr lang="en-US" altLang="en-US"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rPr>
              <a:t>Tujuan hukum agraria di Indonesia dapat dipahami dari dasar hukum dan kebijakan agraria nasional, khususnya Undang-Undang Pokok Agraria (UUPA) No. 5 Tahun 1960. UUPA menjadi landasan utama dalam mengatur penguasaan, pemilikan, penggunaan, dan pemanfaatan sumber daya agraria (terutama tanah).</a:t>
            </a:r>
            <a:endParaRPr lang="en-US" altLang="en-US"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endParaRPr>
          </a:p>
          <a:p>
            <a:pPr algn="ctr">
              <a:buFont typeface="Arial" panose="020B0604020202020204" pitchFamily="34" charset="0"/>
            </a:pPr>
            <a:endParaRPr lang="en-US" altLang="id-ID"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endParaRPr>
          </a:p>
          <a:p>
            <a:pPr algn="ctr">
              <a:buFont typeface="Arial" panose="020B0604020202020204" pitchFamily="34" charset="0"/>
            </a:pPr>
            <a:endParaRPr lang="en-US" altLang="id-ID"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sym typeface="+mn-ea"/>
              </a:rPr>
              <a:t>2. </a:t>
            </a:r>
            <a:r>
              <a:rPr lang="en-US" altLang="en-US" sz="3400" dirty="0">
                <a:solidFill>
                  <a:schemeClr val="tx1"/>
                </a:solidFill>
                <a:latin typeface="Cambria" panose="02040503050406030204" pitchFamily="18" charset="0"/>
                <a:cs typeface="Arial" panose="020B0604020202020204" pitchFamily="34" charset="0"/>
                <a:sym typeface="+mn-ea"/>
              </a:rPr>
              <a:t>Meletakkan dasar-dasar untuk mengadakan kesatuan dan kesederhanaan dalam hukum pertanahan. Menyederhanakan hukum agraria dan menghilangkan sifat dualisme</a:t>
            </a: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en-US" sz="3400" dirty="0">
                <a:solidFill>
                  <a:schemeClr val="tx1"/>
                </a:solidFill>
                <a:latin typeface="Cambria" panose="02040503050406030204" pitchFamily="18" charset="0"/>
                <a:cs typeface="Arial" panose="020B0604020202020204" pitchFamily="34" charset="0"/>
                <a:sym typeface="+mn-ea"/>
              </a:rPr>
              <a:t>3. Meletakkan dasar-dasar untuk memberikan kepastian hukum mengenai hak-hak atas tanah bagi rakyat Indonesia (Kepastian Hukum).</a:t>
            </a:r>
            <a:endParaRPr lang="id-ID" sz="340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90896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UUD 1945</a:t>
            </a:r>
            <a:endPar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Pasal 33 ayat 3</a:t>
            </a:r>
            <a:endParaRPr kumimoji="0" lang="en-US" altLang="id-ID"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611505" y="2684145"/>
            <a:ext cx="8229600" cy="314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Bumi dan air dan kekayaan alam yang terkandung di dalamnya dikuasai oleh negara dan dipergunakan untuk sebesar-besar kemakmuran rakyat.</a:t>
            </a:r>
            <a:endParaRPr lang="en-US" sz="40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7075805" cy="5346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en-US" sz="3400" dirty="0">
                <a:solidFill>
                  <a:schemeClr val="tx1"/>
                </a:solidFill>
                <a:latin typeface="Cambria" panose="02040503050406030204" pitchFamily="18" charset="0"/>
                <a:cs typeface="Arial" panose="020B0604020202020204" pitchFamily="34" charset="0"/>
              </a:rPr>
              <a:t>4. Mengatur hubungan antara manusia dengan tanah secara adil dan berkelanjutan.</a:t>
            </a:r>
            <a:endParaRPr lang="en-US" altLang="en-US"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rPr>
              <a:t>5. Melindungi hak rakyat atas tanah</a:t>
            </a:r>
            <a:endParaRPr lang="en-US" altLang="id-ID"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rPr>
              <a:t>6. Mendukung Pembangunan Nasional</a:t>
            </a:r>
            <a:endParaRPr lang="en-US" altLang="id-ID"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rPr>
              <a:t>7. Melaksanakan Reforma Agraria</a:t>
            </a:r>
            <a:endParaRPr lang="en-US" altLang="id-ID" sz="3400" dirty="0">
              <a:solidFill>
                <a:schemeClr val="tx1"/>
              </a:solidFill>
              <a:latin typeface="Cambria" panose="02040503050406030204" pitchFamily="18" charset="0"/>
              <a:cs typeface="Arial" panose="020B0604020202020204" pitchFamily="34" charset="0"/>
            </a:endParaRPr>
          </a:p>
          <a:p>
            <a:pPr algn="just">
              <a:buFont typeface="Arial" panose="020B0604020202020204" pitchFamily="34" charset="0"/>
            </a:pPr>
            <a:r>
              <a:rPr lang="en-US" altLang="id-ID" sz="3400" dirty="0">
                <a:solidFill>
                  <a:schemeClr val="tx1"/>
                </a:solidFill>
                <a:latin typeface="Cambria" panose="02040503050406030204" pitchFamily="18" charset="0"/>
                <a:cs typeface="Arial" panose="020B0604020202020204" pitchFamily="34" charset="0"/>
              </a:rPr>
              <a:t>8. Mewujudkan Tata Ruang yang tertib dan berkelanjutan</a:t>
            </a:r>
            <a:endParaRPr lang="en-US" altLang="id-ID" sz="3400" dirty="0">
              <a:solidFill>
                <a:schemeClr val="tx1"/>
              </a:solidFill>
              <a:latin typeface="Cambria" panose="02040503050406030204" pitchFamily="18" charset="0"/>
              <a:cs typeface="Arial" panose="020B0604020202020204" pitchFamily="3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380312" y="1376771"/>
            <a:ext cx="1512168" cy="2052789"/>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611560" y="764704"/>
            <a:ext cx="7632848"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Merujuk</a:t>
            </a:r>
            <a:r>
              <a:rPr lang="en-US" sz="2600" dirty="0">
                <a:solidFill>
                  <a:schemeClr val="tx1"/>
                </a:solidFill>
                <a:latin typeface="Cambria" panose="02040503050406030204" pitchFamily="18" charset="0"/>
                <a:cs typeface="Arial" panose="020B0604020202020204" pitchFamily="34" charset="0"/>
              </a:rPr>
              <a:t> pada beberapa </a:t>
            </a:r>
            <a:r>
              <a:rPr lang="en-US" sz="2600" dirty="0" err="1">
                <a:solidFill>
                  <a:schemeClr val="tx1"/>
                </a:solidFill>
                <a:latin typeface="Cambria" panose="02040503050406030204" pitchFamily="18" charset="0"/>
                <a:cs typeface="Arial" panose="020B0604020202020204" pitchFamily="34" charset="0"/>
              </a:rPr>
              <a:t>peraturan</a:t>
            </a:r>
            <a:r>
              <a:rPr lang="en-US" sz="2600" dirty="0">
                <a:solidFill>
                  <a:schemeClr val="tx1"/>
                </a:solidFill>
                <a:latin typeface="Cambria" panose="02040503050406030204" pitchFamily="18" charset="0"/>
                <a:cs typeface="Arial" panose="020B0604020202020204" pitchFamily="34" charset="0"/>
              </a:rPr>
              <a:t> ada, tujuan dari </a:t>
            </a:r>
            <a:r>
              <a:rPr lang="en-US" sz="2600" dirty="0" err="1">
                <a:solidFill>
                  <a:schemeClr val="tx1"/>
                </a:solidFill>
                <a:latin typeface="Cambria" panose="02040503050406030204" pitchFamily="18" charset="0"/>
                <a:cs typeface="Arial" panose="020B0604020202020204" pitchFamily="34" charset="0"/>
              </a:rPr>
              <a:t>dibuat</a:t>
            </a:r>
            <a:r>
              <a:rPr lang="en-US" sz="2600" dirty="0">
                <a:solidFill>
                  <a:schemeClr val="tx1"/>
                </a:solidFill>
                <a:latin typeface="Cambria" panose="02040503050406030204" pitchFamily="18" charset="0"/>
                <a:cs typeface="Arial" panose="020B0604020202020204" pitchFamily="34" charset="0"/>
              </a:rPr>
              <a:t> landasan Agraria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mengatur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tingkah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laku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resmi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dianggap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mengikat</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dikukuhkan</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penguasa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pemerintah</a:t>
            </a:r>
            <a:r>
              <a:rPr lang="en-US" sz="2600" dirty="0">
                <a:solidFill>
                  <a:schemeClr val="tx1"/>
                </a:solidFill>
                <a:latin typeface="Cambria" panose="02040503050406030204" pitchFamily="18" charset="0"/>
                <a:cs typeface="Arial" panose="020B0604020202020204" pitchFamily="34" charset="0"/>
              </a:rPr>
              <a:t>.</a:t>
            </a:r>
            <a:endParaRPr lang="en-US" sz="2600" dirty="0">
              <a:solidFill>
                <a:schemeClr val="tx1"/>
              </a:solidFill>
              <a:latin typeface="Cambria" panose="02040503050406030204" pitchFamily="18" charset="0"/>
              <a:cs typeface="Arial" panose="020B0604020202020204" pitchFamily="34" charset="0"/>
            </a:endParaRPr>
          </a:p>
          <a:p>
            <a:pPr algn="just"/>
            <a:endParaRPr lang="id-ID" sz="2600" dirty="0">
              <a:solidFill>
                <a:schemeClr val="tx1"/>
              </a:solidFill>
              <a:latin typeface="Cambria" panose="02040503050406030204" pitchFamily="18" charset="0"/>
              <a:cs typeface="Arial" panose="020B0604020202020204" pitchFamily="34" charset="0"/>
            </a:endParaRPr>
          </a:p>
          <a:p>
            <a:pPr algn="just"/>
            <a:r>
              <a:rPr lang="en-US" altLang="id-ID" sz="2600" dirty="0">
                <a:solidFill>
                  <a:schemeClr val="tx1"/>
                </a:solidFill>
                <a:latin typeface="Cambria" panose="02040503050406030204" pitchFamily="18" charset="0"/>
                <a:cs typeface="Arial" panose="020B0604020202020204" pitchFamily="34" charset="0"/>
              </a:rPr>
              <a:t>Agar tertib nya administrasi pertanahan.</a:t>
            </a:r>
            <a:endParaRPr lang="en-US" altLang="id-ID" sz="2600" dirty="0">
              <a:solidFill>
                <a:schemeClr val="tx1"/>
              </a:solidFill>
              <a:latin typeface="Cambria" panose="02040503050406030204" pitchFamily="18" charset="0"/>
              <a:cs typeface="Arial" panose="020B0604020202020204" pitchFamily="3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83968" y="3573016"/>
            <a:ext cx="2119140" cy="3097205"/>
          </a:xfrm>
          <a:prstGeom prst="rect">
            <a:avLst/>
          </a:prstGeom>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16145" y="3573145"/>
            <a:ext cx="1894840" cy="2769235"/>
          </a:xfrm>
          <a:prstGeom prst="rect">
            <a:avLst/>
          </a:prstGeom>
        </p:spPr>
      </p:pic>
      <p:sp>
        <p:nvSpPr>
          <p:cNvPr id="3" name="Title 1"/>
          <p:cNvSpPr txBox="1"/>
          <p:nvPr/>
        </p:nvSpPr>
        <p:spPr>
          <a:xfrm>
            <a:off x="379730" y="621030"/>
            <a:ext cx="8107680" cy="322008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ADANYA KETIDAK SESUAIAN ATAU KESENJANGAN, ANTARA TUJUAN HUKUM AGRARIA BELANDA DAN INDONESIA.</a:t>
            </a:r>
            <a:endParaRPr kumimoji="0" lang="en-US" alt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58775" y="774065"/>
            <a:ext cx="7957820" cy="5243830"/>
          </a:xfrm>
        </p:spPr>
        <p:txBody>
          <a:bodyPr/>
          <a:p>
            <a:r>
              <a:rPr lang="en-US" sz="4800">
                <a:ln>
                  <a:solidFill>
                    <a:srgbClr val="FF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Sebelum adanya UUPA</a:t>
            </a:r>
            <a:endParaRPr lang="en-US" sz="4800">
              <a:ln>
                <a:solidFill>
                  <a:srgbClr val="FF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just"/>
            <a:endParaRPr lang="en-US" sz="2000">
              <a:ln>
                <a:solidFill>
                  <a:srgbClr val="FF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just"/>
            <a:r>
              <a:rPr lang="en-US" sz="4400">
                <a:ln w="15875">
                  <a:solidFill>
                    <a:schemeClr val="accent1"/>
                  </a:solidFill>
                </a:ln>
                <a:solidFill>
                  <a:schemeClr val="tx1">
                    <a:lumMod val="85000"/>
                    <a:lumOff val="15000"/>
                  </a:schemeClr>
                </a:solidFill>
                <a:effectLst/>
                <a:latin typeface="Tempus Sans ITC" panose="04020404030D07020202" charset="0"/>
                <a:cs typeface="Tempus Sans ITC" panose="04020404030D07020202" charset="0"/>
              </a:rPr>
              <a:t>a. Hukum agraria pada waktu itu berdasarkan tujuan dan sendi-sendi dari permerintah Belanda.</a:t>
            </a:r>
            <a:endParaRPr lang="en-US" sz="4400">
              <a:ln w="15875">
                <a:solidFill>
                  <a:schemeClr val="accent1"/>
                </a:solidFill>
              </a:ln>
              <a:solidFill>
                <a:schemeClr val="tx1">
                  <a:lumMod val="85000"/>
                  <a:lumOff val="15000"/>
                </a:schemeClr>
              </a:solidFill>
              <a:effectLst/>
              <a:latin typeface="Tempus Sans ITC" panose="04020404030D07020202" charset="0"/>
              <a:cs typeface="Tempus Sans ITC" panose="04020404030D07020202" charset="0"/>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2670</Words>
  <Application>WPS Presentation</Application>
  <PresentationFormat>On-screen Show (4:3)</PresentationFormat>
  <Paragraphs>56</Paragraphs>
  <Slides>14</Slides>
  <Notes>5</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14</vt:i4>
      </vt:variant>
    </vt:vector>
  </HeadingPairs>
  <TitlesOfParts>
    <vt:vector size="37" baseType="lpstr">
      <vt:lpstr>Arial</vt:lpstr>
      <vt:lpstr>SimSun</vt:lpstr>
      <vt:lpstr>Wingdings</vt:lpstr>
      <vt:lpstr>Calibri</vt:lpstr>
      <vt:lpstr>Times New Roman</vt:lpstr>
      <vt:lpstr>Cambria</vt:lpstr>
      <vt:lpstr>Microsoft YaHei</vt:lpstr>
      <vt:lpstr>Arial Unicode MS</vt:lpstr>
      <vt:lpstr>Berlin Sans FB Demi</vt:lpstr>
      <vt:lpstr>Tahoma</vt:lpstr>
      <vt:lpstr>Book Antiqua</vt:lpstr>
      <vt:lpstr>Bookman Old Style</vt:lpstr>
      <vt:lpstr>Bodoni MT Poster Compressed</vt:lpstr>
      <vt:lpstr>Bradley Hand ITC</vt:lpstr>
      <vt:lpstr>Bernard MT Condensed</vt:lpstr>
      <vt:lpstr>Bodoni MT Black</vt:lpstr>
      <vt:lpstr>STLiti</vt:lpstr>
      <vt:lpstr>STXinwei</vt:lpstr>
      <vt:lpstr>STXingkai</vt:lpstr>
      <vt:lpstr>STZhongsong</vt:lpstr>
      <vt:lpstr>Sylfaen</vt:lpstr>
      <vt:lpstr>Tempus Sans ITC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492</cp:revision>
  <cp:lastPrinted>2017-08-29T02:54:00Z</cp:lastPrinted>
  <dcterms:created xsi:type="dcterms:W3CDTF">2010-04-18T12:06:00Z</dcterms:created>
  <dcterms:modified xsi:type="dcterms:W3CDTF">2025-10-02T15:48:35Z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1033-12.2.0.21931</vt:lpwstr>
  </property>
</Properties>
</file>