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6"/>
  </p:handoutMasterIdLst>
  <p:sldIdLst>
    <p:sldId id="256" r:id="rId3"/>
    <p:sldId id="385" r:id="rId5"/>
    <p:sldId id="386" r:id="rId6"/>
    <p:sldId id="387" r:id="rId7"/>
    <p:sldId id="397" r:id="rId8"/>
    <p:sldId id="388" r:id="rId9"/>
    <p:sldId id="389" r:id="rId10"/>
    <p:sldId id="391" r:id="rId11"/>
    <p:sldId id="392" r:id="rId12"/>
    <p:sldId id="393" r:id="rId13"/>
    <p:sldId id="394" r:id="rId14"/>
    <p:sldId id="300" r:id="rId15"/>
  </p:sldIdLst>
  <p:sldSz cx="9144000" cy="6858000" type="screen4x3"/>
  <p:notesSz cx="7045325" cy="9345295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" initials="R" lastIdx="4" clrIdx="0"/>
  <p:cmAuthor id="2" name="user" initials="u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16" autoAdjust="0"/>
    <p:restoredTop sz="81339" autoAdjust="0"/>
  </p:normalViewPr>
  <p:slideViewPr>
    <p:cSldViewPr showGuides="1">
      <p:cViewPr>
        <p:scale>
          <a:sx n="50" d="100"/>
          <a:sy n="50" d="100"/>
        </p:scale>
        <p:origin x="1584" y="-40"/>
      </p:cViewPr>
      <p:guideLst>
        <p:guide orient="horz" pos="219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46" y="-96"/>
      </p:cViewPr>
      <p:guideLst>
        <p:guide orient="horz" pos="2984"/>
        <p:guide pos="221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ags" Target="tags/tag2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4-30T14:37:44.232" idx="1">
    <p:pos x="10" y="10"/>
    <p:text/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8BA5DDAD-591B-4217-B96A-323B84A14E2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0425" cy="3503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56" tIns="46278" rIns="92556" bIns="462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533" y="4439167"/>
            <a:ext cx="5636260" cy="4205526"/>
          </a:xfrm>
          <a:prstGeom prst="rect">
            <a:avLst/>
          </a:prstGeom>
        </p:spPr>
        <p:txBody>
          <a:bodyPr vert="horz" lIns="92556" tIns="46278" rIns="92556" bIns="46278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Apa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pkpu</a:t>
            </a:r>
            <a:r>
              <a:rPr lang="en-US" dirty="0"/>
              <a:t> </a:t>
            </a:r>
            <a:endParaRPr lang="en-US" dirty="0"/>
          </a:p>
          <a:p>
            <a:r>
              <a:rPr lang="en-US" dirty="0"/>
              <a:t>- </a:t>
            </a:r>
            <a:r>
              <a:rPr lang="en-ID" dirty="0"/>
              <a:t>Fase </a:t>
            </a:r>
            <a:r>
              <a:rPr lang="en-ID" dirty="0" err="1"/>
              <a:t>bagi</a:t>
            </a:r>
            <a:r>
              <a:rPr lang="en-ID" dirty="0"/>
              <a:t> </a:t>
            </a:r>
            <a:r>
              <a:rPr lang="en-ID" b="1" dirty="0" err="1"/>
              <a:t>debitor</a:t>
            </a:r>
            <a:r>
              <a:rPr lang="en-ID" dirty="0"/>
              <a:t> (</a:t>
            </a:r>
            <a:r>
              <a:rPr lang="en-ID" dirty="0" err="1"/>
              <a:t>pihak</a:t>
            </a:r>
            <a:r>
              <a:rPr lang="en-ID" dirty="0"/>
              <a:t> </a:t>
            </a:r>
            <a:r>
              <a:rPr lang="en-ID" dirty="0" err="1"/>
              <a:t>berutang</a:t>
            </a:r>
            <a:r>
              <a:rPr lang="en-ID" dirty="0"/>
              <a:t>) yang </a:t>
            </a:r>
            <a:r>
              <a:rPr lang="en-ID" dirty="0" err="1"/>
              <a:t>kesulitan</a:t>
            </a:r>
            <a:r>
              <a:rPr lang="en-ID" dirty="0"/>
              <a:t> </a:t>
            </a:r>
            <a:r>
              <a:rPr lang="en-ID" dirty="0" err="1"/>
              <a:t>membayar</a:t>
            </a:r>
            <a:r>
              <a:rPr lang="en-ID" dirty="0"/>
              <a:t> utang.</a:t>
            </a:r>
            <a:endParaRPr lang="en-ID" dirty="0"/>
          </a:p>
          <a:p>
            <a:r>
              <a:rPr lang="en-ID" dirty="0"/>
              <a:t>- </a:t>
            </a:r>
            <a:r>
              <a:rPr lang="en-ID" dirty="0" err="1"/>
              <a:t>Diberi</a:t>
            </a:r>
            <a:r>
              <a:rPr lang="en-ID" dirty="0"/>
              <a:t> </a:t>
            </a:r>
            <a:r>
              <a:rPr lang="en-ID" dirty="0" err="1"/>
              <a:t>kesempatan</a:t>
            </a:r>
            <a:r>
              <a:rPr lang="en-ID" dirty="0"/>
              <a:t> </a:t>
            </a:r>
            <a:r>
              <a:rPr lang="en-ID" dirty="0" err="1"/>
              <a:t>bernegosiasi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b="1" dirty="0" err="1"/>
              <a:t>kreditor</a:t>
            </a:r>
            <a:r>
              <a:rPr lang="en-ID" dirty="0"/>
              <a:t> (</a:t>
            </a:r>
            <a:r>
              <a:rPr lang="en-ID" dirty="0" err="1"/>
              <a:t>pihak</a:t>
            </a:r>
            <a:r>
              <a:rPr lang="en-ID" dirty="0"/>
              <a:t> </a:t>
            </a:r>
            <a:r>
              <a:rPr lang="en-ID" dirty="0" err="1"/>
              <a:t>pemberi</a:t>
            </a:r>
            <a:r>
              <a:rPr lang="en-ID" dirty="0"/>
              <a:t> </a:t>
            </a:r>
            <a:r>
              <a:rPr lang="en-ID" dirty="0" err="1"/>
              <a:t>piutang</a:t>
            </a:r>
            <a:r>
              <a:rPr lang="en-ID" dirty="0"/>
              <a:t>).</a:t>
            </a:r>
            <a:endParaRPr lang="en-ID" dirty="0"/>
          </a:p>
          <a:p>
            <a:r>
              <a:rPr lang="en-ID" b="1" dirty="0"/>
              <a:t>- Tujuan </a:t>
            </a:r>
            <a:r>
              <a:rPr lang="en-ID" b="1" dirty="0" err="1"/>
              <a:t>utama</a:t>
            </a:r>
            <a:r>
              <a:rPr lang="en-ID" dirty="0"/>
              <a:t>: </a:t>
            </a:r>
            <a:r>
              <a:rPr lang="en-ID" dirty="0" err="1"/>
              <a:t>Menghindari</a:t>
            </a:r>
            <a:r>
              <a:rPr lang="en-ID" dirty="0"/>
              <a:t> </a:t>
            </a:r>
            <a:r>
              <a:rPr lang="en-ID" dirty="0" err="1"/>
              <a:t>kepailitan</a:t>
            </a:r>
            <a:r>
              <a:rPr lang="en-ID" dirty="0"/>
              <a:t> </a:t>
            </a:r>
            <a:r>
              <a:rPr lang="en-ID" dirty="0" err="1"/>
              <a:t>debitor</a:t>
            </a:r>
            <a:r>
              <a:rPr lang="en-ID" dirty="0"/>
              <a:t>.</a:t>
            </a:r>
            <a:endParaRPr lang="en-ID" dirty="0"/>
          </a:p>
          <a:p>
            <a:endParaRPr lang="en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/>
              <a:t>1. </a:t>
            </a:r>
            <a:r>
              <a:rPr lang="en-ID" dirty="0" err="1">
                <a:solidFill>
                  <a:schemeClr val="tx1"/>
                </a:solidFill>
              </a:rPr>
              <a:t>Setelah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disahkan</a:t>
            </a:r>
            <a:r>
              <a:rPr lang="en-ID" dirty="0">
                <a:solidFill>
                  <a:schemeClr val="tx1"/>
                </a:solidFill>
              </a:rPr>
              <a:t>, </a:t>
            </a:r>
            <a:r>
              <a:rPr lang="en-ID" dirty="0" err="1">
                <a:solidFill>
                  <a:schemeClr val="tx1"/>
                </a:solidFill>
              </a:rPr>
              <a:t>perdamaian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mengikat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semua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kreditor</a:t>
            </a:r>
            <a:r>
              <a:rPr lang="en-ID" dirty="0">
                <a:solidFill>
                  <a:schemeClr val="tx1"/>
                </a:solidFill>
              </a:rPr>
              <a:t>.</a:t>
            </a:r>
            <a:endParaRPr lang="en-ID" dirty="0">
              <a:solidFill>
                <a:schemeClr val="tx1"/>
              </a:solidFill>
            </a:endParaRPr>
          </a:p>
          <a:p>
            <a:endParaRPr lang="en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Kurator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membagikan</a:t>
            </a:r>
            <a:r>
              <a:rPr lang="en-US" dirty="0"/>
              <a:t> </a:t>
            </a:r>
            <a:r>
              <a:rPr lang="en-US" dirty="0" err="1"/>
              <a:t>menjual</a:t>
            </a:r>
            <a:r>
              <a:rPr lang="en-US" dirty="0"/>
              <a:t> </a:t>
            </a:r>
            <a:r>
              <a:rPr lang="en-US" dirty="0" err="1"/>
              <a:t>mendata</a:t>
            </a:r>
            <a:r>
              <a:rPr lang="en-US" dirty="0"/>
              <a:t> asset </a:t>
            </a:r>
            <a:r>
              <a:rPr lang="en-US" dirty="0" err="1"/>
              <a:t>debitur</a:t>
            </a:r>
            <a:endParaRPr lang="en-US" dirty="0"/>
          </a:p>
          <a:p>
            <a:r>
              <a:rPr lang="en-ID" dirty="0" err="1"/>
              <a:t>Tugas</a:t>
            </a:r>
            <a:r>
              <a:rPr lang="en-ID" dirty="0"/>
              <a:t> </a:t>
            </a:r>
            <a:r>
              <a:rPr lang="en-ID" dirty="0" err="1"/>
              <a:t>utamanya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memastikan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semua</a:t>
            </a:r>
            <a:r>
              <a:rPr lang="en-ID" dirty="0"/>
              <a:t> </a:t>
            </a:r>
            <a:r>
              <a:rPr lang="en-ID" dirty="0" err="1"/>
              <a:t>kreditor</a:t>
            </a:r>
            <a:r>
              <a:rPr lang="en-ID" dirty="0"/>
              <a:t> </a:t>
            </a:r>
            <a:r>
              <a:rPr lang="en-ID" dirty="0" err="1"/>
              <a:t>mendapatkan</a:t>
            </a:r>
            <a:r>
              <a:rPr lang="en-ID" dirty="0"/>
              <a:t> </a:t>
            </a:r>
            <a:r>
              <a:rPr lang="en-ID" dirty="0" err="1"/>
              <a:t>haknya</a:t>
            </a:r>
            <a:r>
              <a:rPr lang="en-ID" dirty="0"/>
              <a:t> </a:t>
            </a:r>
            <a:r>
              <a:rPr lang="en-ID" dirty="0" err="1"/>
              <a:t>semaksimal</a:t>
            </a:r>
            <a:r>
              <a:rPr lang="en-ID" dirty="0"/>
              <a:t> </a:t>
            </a:r>
            <a:r>
              <a:rPr lang="en-ID" dirty="0" err="1"/>
              <a:t>mungkin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harta</a:t>
            </a:r>
            <a:r>
              <a:rPr lang="en-ID" dirty="0"/>
              <a:t> yang </a:t>
            </a:r>
            <a:r>
              <a:rPr lang="en-ID" dirty="0" err="1"/>
              <a:t>tersisa</a:t>
            </a:r>
            <a:r>
              <a:rPr lang="en-ID" dirty="0"/>
              <a:t>, dan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ada</a:t>
            </a:r>
            <a:r>
              <a:rPr lang="en-ID" dirty="0"/>
              <a:t> </a:t>
            </a:r>
            <a:r>
              <a:rPr lang="en-ID" dirty="0" err="1"/>
              <a:t>aset</a:t>
            </a:r>
            <a:r>
              <a:rPr lang="en-ID" dirty="0"/>
              <a:t> yang </a:t>
            </a:r>
            <a:r>
              <a:rPr lang="en-ID" dirty="0" err="1"/>
              <a:t>disalahgunakan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dihilangkan</a:t>
            </a:r>
            <a:r>
              <a:rPr lang="en-ID" dirty="0"/>
              <a:t>.</a:t>
            </a:r>
            <a:endParaRPr lang="en-ID" dirty="0"/>
          </a:p>
          <a:p>
            <a:endParaRPr lang="en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dirty="0">
                <a:solidFill>
                  <a:schemeClr val="tx1"/>
                </a:solidFill>
              </a:rPr>
              <a:t>(</a:t>
            </a:r>
            <a:r>
              <a:rPr lang="en-ID" dirty="0" err="1">
                <a:solidFill>
                  <a:schemeClr val="tx1"/>
                </a:solidFill>
              </a:rPr>
              <a:t>misal</a:t>
            </a:r>
            <a:r>
              <a:rPr lang="en-ID" dirty="0">
                <a:solidFill>
                  <a:schemeClr val="tx1"/>
                </a:solidFill>
              </a:rPr>
              <a:t>: </a:t>
            </a:r>
            <a:r>
              <a:rPr lang="en-ID" dirty="0" err="1">
                <a:solidFill>
                  <a:schemeClr val="tx1"/>
                </a:solidFill>
              </a:rPr>
              <a:t>menjual</a:t>
            </a:r>
            <a:r>
              <a:rPr lang="en-ID" dirty="0">
                <a:solidFill>
                  <a:schemeClr val="tx1"/>
                </a:solidFill>
              </a:rPr>
              <a:t> di </a:t>
            </a:r>
            <a:r>
              <a:rPr lang="en-ID" dirty="0" err="1">
                <a:solidFill>
                  <a:schemeClr val="tx1"/>
                </a:solidFill>
              </a:rPr>
              <a:t>bawah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harga</a:t>
            </a:r>
            <a:r>
              <a:rPr lang="en-ID" dirty="0">
                <a:solidFill>
                  <a:schemeClr val="tx1"/>
                </a:solidFill>
              </a:rPr>
              <a:t>, </a:t>
            </a:r>
            <a:r>
              <a:rPr lang="en-ID" dirty="0" err="1">
                <a:solidFill>
                  <a:schemeClr val="tx1"/>
                </a:solidFill>
              </a:rPr>
              <a:t>hibah</a:t>
            </a:r>
            <a:r>
              <a:rPr lang="en-ID" dirty="0">
                <a:solidFill>
                  <a:schemeClr val="tx1"/>
                </a:solidFill>
              </a:rPr>
              <a:t>, </a:t>
            </a:r>
            <a:r>
              <a:rPr lang="en-ID" dirty="0" err="1">
                <a:solidFill>
                  <a:schemeClr val="tx1"/>
                </a:solidFill>
              </a:rPr>
              <a:t>jaminan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fiktif</a:t>
            </a:r>
            <a:r>
              <a:rPr lang="en-ID" dirty="0">
                <a:solidFill>
                  <a:schemeClr val="tx1"/>
                </a:solidFill>
              </a:rPr>
              <a:t>).</a:t>
            </a:r>
            <a:endParaRPr lang="en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120" algn="ctr"/>
                <a:tab pos="5730875" algn="r"/>
              </a:tabLst>
              <a:defRPr/>
            </a:pPr>
            <a:r>
              <a:rPr kumimoji="0" lang="en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HKB24227:</a:t>
            </a: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HUKUM AGRARIA</a:t>
            </a:r>
            <a:endParaRPr kumimoji="0" lang="en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120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00                                     Tanggal Berlaku : 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120" algn="ctr"/>
                <a:tab pos="5730875" algn="r"/>
              </a:tabLst>
              <a:defRPr/>
            </a:pPr>
            <a:r>
              <a:rPr kumimoji="0" lang="en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HKB24227:</a:t>
            </a: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HUKUM AGRARIA</a:t>
            </a:r>
            <a:endParaRPr kumimoji="0" lang="en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120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00                                     Tanggal Berlaku : 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120" algn="ctr"/>
                <a:tab pos="5730875" algn="r"/>
              </a:tabLst>
              <a:defRPr/>
            </a:pPr>
            <a:r>
              <a:rPr kumimoji="0" lang="en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HKB24227:</a:t>
            </a: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HUKUM AGRARIA</a:t>
            </a:r>
            <a:endParaRPr kumimoji="0" lang="en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120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00                                     Tanggal Berlaku : 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6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120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120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00                                     Tanggal Berlaku : 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 spd="slow">
    <p:fade thruBlk="1"/>
  </p:transition>
  <p:hf sldNum="0"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comments" Target="../comments/comment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tags" Target="../tags/tag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2"/>
            </p:custDataLst>
          </p:nvPr>
        </p:nvSpPr>
        <p:spPr>
          <a:xfrm>
            <a:off x="0" y="2276872"/>
            <a:ext cx="9144000" cy="11988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solidFill>
                  <a:srgbClr val="1F1E1E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  <a:sym typeface="+mn-ea"/>
              </a:rPr>
              <a:t>Hukum Agraria: </a:t>
            </a:r>
            <a:endParaRPr lang="en-US" sz="3600" b="1" dirty="0">
              <a:solidFill>
                <a:srgbClr val="1F1E1E"/>
              </a:solidFill>
              <a:latin typeface="Alexandria Semi Bold" pitchFamily="34" charset="0"/>
              <a:ea typeface="Alexandria Semi Bold" pitchFamily="34" charset="-122"/>
              <a:cs typeface="Alexandria Semi Bold" pitchFamily="34" charset="-120"/>
              <a:sym typeface="+mn-ea"/>
            </a:endParaRPr>
          </a:p>
          <a:p>
            <a:pPr algn="ctr"/>
            <a:r>
              <a:rPr lang="en-US" sz="3600" b="1" dirty="0">
                <a:solidFill>
                  <a:srgbClr val="1F1E1E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  <a:sym typeface="+mn-ea"/>
              </a:rPr>
              <a:t>Definisi dan Ruang Lingkupnya</a:t>
            </a:r>
            <a:endParaRPr lang="en-US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 descr="D:\!!!DATA RETNO_QAC\ARSIP Internal Memo\LOGO IM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5303" r="72530" b="16026"/>
          <a:stretch>
            <a:fillRect/>
          </a:stretch>
        </p:blipFill>
        <p:spPr bwMode="auto">
          <a:xfrm>
            <a:off x="7812360" y="60608"/>
            <a:ext cx="1276350" cy="1280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80035" y="762635"/>
            <a:ext cx="8495030" cy="5258435"/>
          </a:xfrm>
        </p:spPr>
        <p:txBody>
          <a:bodyPr>
            <a:noAutofit/>
          </a:bodyPr>
          <a:lstStyle/>
          <a:p>
            <a:r>
              <a:rPr lang="en-US" sz="2100" b="1" dirty="0">
                <a:solidFill>
                  <a:schemeClr val="tx1"/>
                </a:solidFill>
                <a:ea typeface="Alexandria Semi Bold" pitchFamily="34" charset="-122"/>
                <a:sym typeface="+mn-ea"/>
              </a:rPr>
              <a:t>Pentingnya Memahami Hukum Agraria</a:t>
            </a:r>
            <a:endParaRPr lang="en-US" sz="2100" b="1" dirty="0">
              <a:solidFill>
                <a:schemeClr val="tx1"/>
              </a:solidFill>
              <a:ea typeface="Alexandria Semi Bold" pitchFamily="34" charset="-122"/>
              <a:sym typeface="+mn-ea"/>
            </a:endParaRPr>
          </a:p>
          <a:p>
            <a:endParaRPr lang="en-US" sz="2100" dirty="0">
              <a:solidFill>
                <a:schemeClr val="tx1"/>
              </a:solidFill>
              <a:ea typeface="Alexandria Semi Bold" pitchFamily="34" charset="-122"/>
              <a:sym typeface="+mn-ea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sz="2100" dirty="0">
                <a:solidFill>
                  <a:schemeClr val="tx1"/>
                </a:solidFill>
                <a:ea typeface="Alexandria Semi Bold" pitchFamily="34" charset="-122"/>
                <a:sym typeface="+mn-ea"/>
              </a:rPr>
              <a:t>Menjamin Keadilan - </a:t>
            </a:r>
            <a:r>
              <a:rPr lang="en-US" sz="2100" dirty="0">
                <a:solidFill>
                  <a:schemeClr val="tx1"/>
                </a:solidFill>
                <a:ea typeface="Sora Light" pitchFamily="34" charset="-122"/>
                <a:sym typeface="+mn-ea"/>
              </a:rPr>
              <a:t>Hukum Agraria berperan vital dalam memastikan keadilan dalam penguasaan, pemilikan, dan pemanfaatan sumber daya alam, sehingga tidak terjadi monopoli oleh segelintir pihak.</a:t>
            </a:r>
            <a:endParaRPr lang="en-US" sz="2100" dirty="0">
              <a:solidFill>
                <a:schemeClr val="tx1"/>
              </a:solidFill>
              <a:ea typeface="Sora Light" pitchFamily="34" charset="-122"/>
              <a:sym typeface="+mn-ea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altLang="en-ID" sz="2100" dirty="0">
                <a:solidFill>
                  <a:schemeClr val="tx1"/>
                </a:solidFill>
              </a:rPr>
              <a:t>Mencegah Konflik - </a:t>
            </a:r>
            <a:r>
              <a:rPr lang="en-US" sz="2100" dirty="0">
                <a:solidFill>
                  <a:schemeClr val="tx1"/>
                </a:solidFill>
                <a:ea typeface="Sora Light" pitchFamily="34" charset="-122"/>
                <a:sym typeface="+mn-ea"/>
              </a:rPr>
              <a:t>Dengan adanya aturan yang jelas, Hukum Agraria dapat mencegah konflik agraria yang kerap terjadi akibat sengketa batas tanah, tumpang tindih hak, atau penyalahgunaan izin.</a:t>
            </a:r>
            <a:endParaRPr lang="en-US" sz="2100" dirty="0">
              <a:solidFill>
                <a:schemeClr val="tx1"/>
              </a:solidFill>
              <a:ea typeface="Sora Light" pitchFamily="34" charset="-122"/>
              <a:sym typeface="+mn-ea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altLang="en-ID" sz="2100" dirty="0">
                <a:solidFill>
                  <a:schemeClr val="tx1"/>
                </a:solidFill>
              </a:rPr>
              <a:t>Mendukung Pembangunan - </a:t>
            </a:r>
            <a:r>
              <a:rPr lang="en-US" sz="2100" dirty="0">
                <a:solidFill>
                  <a:schemeClr val="tx1"/>
                </a:solidFill>
                <a:ea typeface="Sora Light" pitchFamily="34" charset="-122"/>
                <a:sym typeface="+mn-ea"/>
              </a:rPr>
              <a:t>Pemanfaatan sumber daya agraria yang teratur dan legal mendukung pembangunan berkelanjutan dan menciptakan kesejahteraan masyarakat secara merata.</a:t>
            </a:r>
            <a:endParaRPr lang="en-US" sz="2100" dirty="0">
              <a:solidFill>
                <a:schemeClr val="tx1"/>
              </a:solidFill>
              <a:ea typeface="Sora Light" pitchFamily="34" charset="-122"/>
              <a:sym typeface="+mn-ea"/>
            </a:endParaRPr>
          </a:p>
          <a:p>
            <a:pPr algn="just">
              <a:buFont typeface="+mj-lt"/>
            </a:pPr>
            <a:r>
              <a:rPr lang="en-US" sz="2100" dirty="0">
                <a:solidFill>
                  <a:schemeClr val="tx1"/>
                </a:solidFill>
                <a:ea typeface="Sora Light" pitchFamily="34" charset="-122"/>
                <a:sym typeface="+mn-ea"/>
              </a:rPr>
              <a:t>Memahami Hukum Agraria bukan hanya untuk para praktisi hukum, tetapi juga bagi seluruh masyarakat karena dampaknya yang fundamental terhadap kehidupan.</a:t>
            </a:r>
            <a:endParaRPr lang="en-US" altLang="en-ID" sz="1200" dirty="0">
              <a:solidFill>
                <a:schemeClr val="tx1"/>
              </a:solidFill>
              <a:ea typeface="Sora Light" pitchFamily="34" charset="-122"/>
              <a:sym typeface="+mn-ea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67055" y="692785"/>
            <a:ext cx="7874000" cy="5184775"/>
          </a:xfrm>
        </p:spPr>
        <p:txBody>
          <a:bodyPr>
            <a:noAutofit/>
          </a:bodyPr>
          <a:lstStyle/>
          <a:p>
            <a:r>
              <a:rPr lang="en-US" sz="2100" b="1" dirty="0">
                <a:solidFill>
                  <a:srgbClr val="1F1E1E"/>
                </a:solidFill>
                <a:ea typeface="Alexandria Semi Bold" pitchFamily="34" charset="-122"/>
                <a:sym typeface="+mn-ea"/>
              </a:rPr>
              <a:t>Kesimpulan </a:t>
            </a:r>
            <a:endParaRPr lang="en-US" sz="2100" b="1" dirty="0">
              <a:solidFill>
                <a:srgbClr val="1F1E1E"/>
              </a:solidFill>
              <a:ea typeface="Alexandria Semi Bold" pitchFamily="34" charset="-122"/>
              <a:sym typeface="+mn-ea"/>
            </a:endParaRPr>
          </a:p>
          <a:p>
            <a:r>
              <a:rPr lang="en-US" sz="2100" b="1" dirty="0">
                <a:solidFill>
                  <a:srgbClr val="1F1E1E"/>
                </a:solidFill>
                <a:ea typeface="Alexandria Semi Bold" pitchFamily="34" charset="-122"/>
                <a:sym typeface="+mn-ea"/>
              </a:rPr>
              <a:t>Hukum Agraria sebagai Pilar Pengelolaan Sumber Daya Nasional</a:t>
            </a:r>
            <a:endParaRPr lang="en-US" sz="2100" b="1" dirty="0">
              <a:solidFill>
                <a:srgbClr val="1F1E1E"/>
              </a:solidFill>
              <a:ea typeface="Alexandria Semi Bold" pitchFamily="34" charset="-122"/>
              <a:sym typeface="+mn-ea"/>
            </a:endParaRPr>
          </a:p>
          <a:p>
            <a:endParaRPr lang="en-ID" sz="2100" dirty="0">
              <a:solidFill>
                <a:schemeClr val="tx1"/>
              </a:solidFill>
            </a:endParaRPr>
          </a:p>
          <a:p>
            <a:pPr algn="just"/>
            <a:r>
              <a:rPr lang="en-US" sz="2100" dirty="0">
                <a:solidFill>
                  <a:srgbClr val="3B3535"/>
                </a:solidFill>
                <a:ea typeface="Sora Light" pitchFamily="34" charset="-122"/>
                <a:sym typeface="+mn-ea"/>
              </a:rPr>
              <a:t>Hukum Agraria adalah fondasi yang mengatur hubungan manusia dengan </a:t>
            </a:r>
            <a:r>
              <a:rPr lang="en-US" sz="2100" dirty="0">
                <a:solidFill>
                  <a:srgbClr val="1A2D7A"/>
                </a:solidFill>
                <a:ea typeface="Sora Light" pitchFamily="34" charset="-122"/>
                <a:sym typeface="+mn-ea"/>
              </a:rPr>
              <a:t>bumi, air, ruang angkasa, dan kekayaan alam</a:t>
            </a:r>
            <a:r>
              <a:rPr lang="en-US" sz="2100" dirty="0">
                <a:solidFill>
                  <a:srgbClr val="3B3535"/>
                </a:solidFill>
                <a:ea typeface="Sora Light" pitchFamily="34" charset="-122"/>
                <a:sym typeface="+mn-ea"/>
              </a:rPr>
              <a:t> secara menyeluruh dan berkelanjutan.</a:t>
            </a:r>
            <a:endParaRPr lang="en-US" sz="2100" dirty="0">
              <a:solidFill>
                <a:srgbClr val="3B3535"/>
              </a:solidFill>
              <a:ea typeface="Sora Light" pitchFamily="34" charset="-122"/>
              <a:sym typeface="+mn-ea"/>
            </a:endParaRPr>
          </a:p>
          <a:p>
            <a:pPr marL="457200" indent="-457200" algn="just">
              <a:buFont typeface="Wingdings" panose="05000000000000000000" charset="0"/>
              <a:buChar char="v"/>
            </a:pPr>
            <a:r>
              <a:rPr lang="en-US" sz="2100" dirty="0">
                <a:solidFill>
                  <a:srgbClr val="3B3535"/>
                </a:solidFill>
                <a:ea typeface="Sora Light" pitchFamily="34" charset="-122"/>
                <a:sym typeface="+mn-ea"/>
              </a:rPr>
              <a:t>Ruang lingkupnya yang luas mencakup aspek pertanahan, air, ruang angkasa, serta seluruh sumber daya alam yang terkandung di dalamnya.</a:t>
            </a:r>
            <a:endParaRPr lang="en-US" sz="2100" dirty="0">
              <a:solidFill>
                <a:srgbClr val="3B3535"/>
              </a:solidFill>
              <a:ea typeface="Sora Light" pitchFamily="34" charset="-122"/>
              <a:sym typeface="+mn-ea"/>
            </a:endParaRPr>
          </a:p>
          <a:p>
            <a:pPr marL="457200" indent="-457200" algn="just">
              <a:buFont typeface="Wingdings" panose="05000000000000000000" charset="0"/>
              <a:buChar char="v"/>
            </a:pPr>
            <a:r>
              <a:rPr lang="en-US" sz="2100" dirty="0">
                <a:solidFill>
                  <a:srgbClr val="3B3535"/>
                </a:solidFill>
                <a:ea typeface="Sora Light" pitchFamily="34" charset="-122"/>
                <a:sym typeface="+mn-ea"/>
              </a:rPr>
              <a:t>Melalui UUPA sebagai payung hukum utama, Hukum Agraria menjadi instrumen penting dalam mewujudkan keadilan sosial dan kemakmuran rakyat Indonesia.</a:t>
            </a:r>
            <a:endParaRPr lang="en-US" sz="2100" dirty="0">
              <a:solidFill>
                <a:srgbClr val="3B3535"/>
              </a:solidFill>
              <a:ea typeface="Sora Light" pitchFamily="34" charset="-122"/>
              <a:sym typeface="+mn-ea"/>
            </a:endParaRPr>
          </a:p>
          <a:p>
            <a:pPr marL="457200" indent="-457200" algn="just">
              <a:buFont typeface="Wingdings" panose="05000000000000000000" charset="0"/>
              <a:buChar char="v"/>
            </a:pPr>
            <a:r>
              <a:rPr lang="en-US" sz="2100" dirty="0">
                <a:solidFill>
                  <a:srgbClr val="3B3535"/>
                </a:solidFill>
                <a:ea typeface="Sora Light" pitchFamily="34" charset="-122"/>
                <a:sym typeface="+mn-ea"/>
              </a:rPr>
              <a:t>Pemahaman dan implementasi yang baik terhadap Hukum Agraria akan menjamin pemanfaatan sumber daya yang optimal dan berkeadilan bagi generasi sekarang dan mendatang.</a:t>
            </a:r>
            <a:endParaRPr lang="en-US" sz="2100" dirty="0">
              <a:solidFill>
                <a:srgbClr val="3B3535"/>
              </a:solidFill>
              <a:ea typeface="Sora Light" pitchFamily="34" charset="-122"/>
              <a:sym typeface="+mn-ea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/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/>
              <a:t>	</a:t>
            </a:r>
            <a:endParaRPr lang="en-US" sz="4000" b="1"/>
          </a:p>
          <a:p>
            <a:endParaRPr lang="en-US" sz="4000" b="1"/>
          </a:p>
          <a:p>
            <a:endParaRPr lang="id-ID" sz="2400" b="1">
              <a:sym typeface="Wingdings" panose="05000000000000000000" pitchFamily="2" charset="2"/>
            </a:endParaRPr>
          </a:p>
          <a:p>
            <a:r>
              <a:rPr lang="id-ID" sz="4000" b="1">
                <a:sym typeface="Wingdings" panose="05000000000000000000" pitchFamily="2" charset="2"/>
              </a:rPr>
              <a:t> </a:t>
            </a:r>
            <a:r>
              <a:rPr lang="en-US" sz="4000" b="1"/>
              <a:t>END</a:t>
            </a:r>
            <a:r>
              <a:rPr lang="id-ID" sz="4000" b="1"/>
              <a:t> </a:t>
            </a:r>
            <a:r>
              <a:rPr lang="id-ID" sz="4000" b="1">
                <a:sym typeface="Wingdings" panose="05000000000000000000" pitchFamily="2" charset="2"/>
              </a:rPr>
              <a:t></a:t>
            </a:r>
            <a:endParaRPr lang="en-US" sz="4000" b="1" dirty="0"/>
          </a:p>
        </p:txBody>
      </p:sp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8024" y="3752429"/>
            <a:ext cx="3921359" cy="2844923"/>
          </a:xfrm>
          <a:prstGeom prst="rect">
            <a:avLst/>
          </a:prstGeom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863588" y="1052736"/>
            <a:ext cx="7416824" cy="17526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1F1E1E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Hukum </a:t>
            </a:r>
            <a:r>
              <a:rPr lang="en-US" sz="3600" b="1" dirty="0" err="1">
                <a:solidFill>
                  <a:srgbClr val="1F1E1E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Agraria</a:t>
            </a:r>
            <a:endParaRPr lang="en-US" sz="3600" b="1" dirty="0">
              <a:solidFill>
                <a:srgbClr val="1F1E1E"/>
              </a:solidFill>
              <a:latin typeface="Alexandria Semi Bold" pitchFamily="34" charset="0"/>
              <a:ea typeface="Alexandria Semi Bold" pitchFamily="34" charset="-122"/>
              <a:cs typeface="Alexandria Semi Bold" pitchFamily="34" charset="-120"/>
            </a:endParaRPr>
          </a:p>
          <a:p>
            <a:r>
              <a:rPr lang="en-US" sz="3600" b="1" dirty="0">
                <a:solidFill>
                  <a:srgbClr val="1F1E1E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 </a:t>
            </a:r>
            <a:r>
              <a:rPr lang="en-US" sz="3600" b="1" dirty="0" err="1">
                <a:solidFill>
                  <a:srgbClr val="1F1E1E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Definisi</a:t>
            </a:r>
            <a:r>
              <a:rPr lang="en-US" sz="3600" b="1" dirty="0">
                <a:solidFill>
                  <a:srgbClr val="1F1E1E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 dan Ruang </a:t>
            </a:r>
            <a:r>
              <a:rPr lang="en-US" sz="3600" b="1" dirty="0" err="1">
                <a:solidFill>
                  <a:srgbClr val="1F1E1E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Lingkupnya</a:t>
            </a:r>
            <a:endParaRPr lang="en-US" sz="3600" b="1" dirty="0"/>
          </a:p>
          <a:p>
            <a:endParaRPr lang="pt-BR" sz="3800" b="1" dirty="0">
              <a:solidFill>
                <a:schemeClr val="tx1"/>
              </a:solidFill>
            </a:endParaRPr>
          </a:p>
        </p:txBody>
      </p:sp>
      <p:sp>
        <p:nvSpPr>
          <p:cNvPr id="3" name="Subtitle 1"/>
          <p:cNvSpPr txBox="1"/>
          <p:nvPr/>
        </p:nvSpPr>
        <p:spPr>
          <a:xfrm>
            <a:off x="889619" y="2805336"/>
            <a:ext cx="7416824" cy="212362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2350"/>
              </a:lnSpc>
            </a:pPr>
            <a:r>
              <a:rPr lang="en-US" sz="3600" dirty="0" err="1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Presentasi</a:t>
            </a:r>
            <a:r>
              <a:rPr lang="en-US" sz="36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</a:t>
            </a:r>
            <a:r>
              <a:rPr lang="en-US" sz="3600" dirty="0" err="1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ini</a:t>
            </a:r>
            <a:r>
              <a:rPr lang="en-US" sz="36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</a:t>
            </a:r>
            <a:r>
              <a:rPr lang="en-US" sz="3600" dirty="0" err="1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akan</a:t>
            </a:r>
            <a:r>
              <a:rPr lang="en-US" sz="36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</a:t>
            </a:r>
            <a:r>
              <a:rPr lang="en-US" sz="3600" dirty="0" err="1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mengupas</a:t>
            </a:r>
            <a:r>
              <a:rPr lang="en-US" sz="36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</a:t>
            </a:r>
            <a:r>
              <a:rPr lang="en-US" sz="3600" dirty="0" err="1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tuntas</a:t>
            </a:r>
            <a:r>
              <a:rPr lang="en-US" sz="36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</a:t>
            </a:r>
            <a:r>
              <a:rPr lang="en-US" sz="3600" dirty="0" err="1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tentang</a:t>
            </a:r>
            <a:r>
              <a:rPr lang="en-US" sz="36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Hukum </a:t>
            </a:r>
            <a:r>
              <a:rPr lang="en-US" sz="3600" dirty="0" err="1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Agraria</a:t>
            </a:r>
            <a:r>
              <a:rPr lang="en-US" sz="36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di Indonesia, </a:t>
            </a:r>
            <a:r>
              <a:rPr lang="en-US" sz="3600" dirty="0" err="1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mulai</a:t>
            </a:r>
            <a:r>
              <a:rPr lang="en-US" sz="36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</a:t>
            </a:r>
            <a:r>
              <a:rPr lang="en-US" sz="3600" dirty="0" err="1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dari</a:t>
            </a:r>
            <a:r>
              <a:rPr lang="en-US" sz="36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</a:t>
            </a:r>
            <a:r>
              <a:rPr lang="en-US" sz="3600" dirty="0" err="1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definisi</a:t>
            </a:r>
            <a:r>
              <a:rPr lang="en-US" sz="36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, </a:t>
            </a:r>
            <a:r>
              <a:rPr lang="en-US" sz="3600" dirty="0" err="1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konsep</a:t>
            </a:r>
            <a:r>
              <a:rPr lang="en-US" sz="36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</a:t>
            </a:r>
            <a:r>
              <a:rPr lang="en-US" sz="3600" dirty="0" err="1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dasar</a:t>
            </a:r>
            <a:r>
              <a:rPr lang="en-US" sz="36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, </a:t>
            </a:r>
            <a:r>
              <a:rPr lang="en-US" sz="3600" dirty="0" err="1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hingga</a:t>
            </a:r>
            <a:r>
              <a:rPr lang="en-US" sz="36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</a:t>
            </a:r>
            <a:r>
              <a:rPr lang="en-US" sz="3600" dirty="0" err="1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ruang</a:t>
            </a:r>
            <a:r>
              <a:rPr lang="en-US" sz="36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</a:t>
            </a:r>
            <a:r>
              <a:rPr lang="en-US" sz="3600" dirty="0" err="1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lingkupnya</a:t>
            </a:r>
            <a:r>
              <a:rPr lang="en-US" sz="36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yang </a:t>
            </a:r>
            <a:r>
              <a:rPr lang="en-US" sz="3600" dirty="0" err="1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luas</a:t>
            </a:r>
            <a:r>
              <a:rPr lang="en-US" sz="36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. </a:t>
            </a:r>
            <a:r>
              <a:rPr lang="en-US" sz="3600" dirty="0" err="1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Memahami</a:t>
            </a:r>
            <a:r>
              <a:rPr lang="en-US" sz="36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Hukum </a:t>
            </a:r>
            <a:r>
              <a:rPr lang="en-US" sz="3600" dirty="0" err="1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Agraria</a:t>
            </a:r>
            <a:r>
              <a:rPr lang="en-US" sz="36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sangat </a:t>
            </a:r>
            <a:r>
              <a:rPr lang="en-US" sz="3600" dirty="0" err="1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penting</a:t>
            </a:r>
            <a:r>
              <a:rPr lang="en-US" sz="36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</a:t>
            </a:r>
            <a:r>
              <a:rPr lang="en-US" sz="3600" dirty="0" err="1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untuk</a:t>
            </a:r>
            <a:r>
              <a:rPr lang="en-US" sz="36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</a:t>
            </a:r>
            <a:r>
              <a:rPr lang="en-US" sz="3600" dirty="0" err="1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mewujudkan</a:t>
            </a:r>
            <a:r>
              <a:rPr lang="en-US" sz="36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</a:t>
            </a:r>
            <a:r>
              <a:rPr lang="en-US" sz="3600" dirty="0" err="1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keadilan</a:t>
            </a:r>
            <a:r>
              <a:rPr lang="en-US" sz="36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</a:t>
            </a:r>
            <a:r>
              <a:rPr lang="en-US" sz="3600" dirty="0" err="1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dalam</a:t>
            </a:r>
            <a:r>
              <a:rPr lang="en-US" sz="36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</a:t>
            </a:r>
            <a:r>
              <a:rPr lang="en-US" sz="3600" dirty="0" err="1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pengelolaan</a:t>
            </a:r>
            <a:r>
              <a:rPr lang="en-US" sz="36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</a:t>
            </a:r>
            <a:r>
              <a:rPr lang="en-US" sz="3600" dirty="0" err="1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sumber</a:t>
            </a:r>
            <a:r>
              <a:rPr lang="en-US" sz="36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</a:t>
            </a:r>
            <a:r>
              <a:rPr lang="en-US" sz="3600" dirty="0" err="1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daya</a:t>
            </a:r>
            <a:r>
              <a:rPr lang="en-US" sz="36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</a:t>
            </a:r>
            <a:r>
              <a:rPr lang="en-US" sz="3600" dirty="0" err="1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nasional</a:t>
            </a:r>
            <a:r>
              <a:rPr lang="en-US" sz="36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.</a:t>
            </a:r>
            <a:endParaRPr lang="en-US" sz="3600" dirty="0"/>
          </a:p>
        </p:txBody>
      </p:sp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827584" y="692696"/>
            <a:ext cx="7560840" cy="4514056"/>
          </a:xfrm>
        </p:spPr>
        <p:txBody>
          <a:bodyPr>
            <a:noAutofit/>
          </a:bodyPr>
          <a:lstStyle/>
          <a:p>
            <a:pPr>
              <a:lnSpc>
                <a:spcPts val="1850"/>
              </a:lnSpc>
            </a:pPr>
            <a:r>
              <a:rPr lang="en-US" dirty="0">
                <a:solidFill>
                  <a:schemeClr val="tx1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Apa Itu </a:t>
            </a:r>
            <a:r>
              <a:rPr lang="en-US" dirty="0" err="1">
                <a:solidFill>
                  <a:schemeClr val="tx1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Agraria</a:t>
            </a:r>
            <a:r>
              <a:rPr lang="en-US" dirty="0">
                <a:solidFill>
                  <a:schemeClr val="tx1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?</a:t>
            </a:r>
            <a:endParaRPr lang="en-US" dirty="0">
              <a:solidFill>
                <a:schemeClr val="tx1"/>
              </a:solidFill>
            </a:endParaRPr>
          </a:p>
          <a:p>
            <a:pPr algn="l">
              <a:lnSpc>
                <a:spcPts val="1850"/>
              </a:lnSpc>
            </a:pPr>
            <a:endParaRPr lang="pt-BR" sz="2500" dirty="0">
              <a:solidFill>
                <a:schemeClr val="tx1"/>
              </a:solidFill>
            </a:endParaRPr>
          </a:p>
          <a:p>
            <a:pPr algn="just"/>
            <a:r>
              <a:rPr lang="en-US" sz="2500" dirty="0">
                <a:solidFill>
                  <a:schemeClr val="tx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Kata </a:t>
            </a:r>
            <a:r>
              <a:rPr lang="en-US" sz="2500" b="1" dirty="0" err="1">
                <a:solidFill>
                  <a:schemeClr val="tx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agraria</a:t>
            </a:r>
            <a:r>
              <a:rPr lang="en-US" sz="2500" dirty="0">
                <a:solidFill>
                  <a:schemeClr val="tx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berasal</a:t>
            </a:r>
            <a:r>
              <a:rPr lang="en-US" sz="2500" dirty="0">
                <a:solidFill>
                  <a:schemeClr val="tx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dari</a:t>
            </a:r>
            <a:r>
              <a:rPr lang="en-US" sz="2500" dirty="0">
                <a:solidFill>
                  <a:schemeClr val="tx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bahasa</a:t>
            </a:r>
            <a:r>
              <a:rPr lang="en-US" sz="2500" dirty="0">
                <a:solidFill>
                  <a:schemeClr val="tx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Latin "</a:t>
            </a:r>
            <a:r>
              <a:rPr lang="en-US" sz="2500" b="1" dirty="0">
                <a:solidFill>
                  <a:schemeClr val="tx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ager</a:t>
            </a:r>
            <a:r>
              <a:rPr lang="en-US" sz="2500" dirty="0">
                <a:solidFill>
                  <a:schemeClr val="tx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" yang </a:t>
            </a:r>
            <a:r>
              <a:rPr lang="en-US" sz="2500" dirty="0" err="1">
                <a:solidFill>
                  <a:schemeClr val="tx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berarti</a:t>
            </a:r>
            <a:r>
              <a:rPr lang="en-US" sz="2500" dirty="0">
                <a:solidFill>
                  <a:schemeClr val="tx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tanah</a:t>
            </a:r>
            <a:r>
              <a:rPr lang="en-US" sz="2500" dirty="0">
                <a:solidFill>
                  <a:schemeClr val="tx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, dan "</a:t>
            </a:r>
            <a:r>
              <a:rPr lang="en-US" sz="2500" b="1" dirty="0" err="1">
                <a:solidFill>
                  <a:schemeClr val="tx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agrarius</a:t>
            </a:r>
            <a:r>
              <a:rPr lang="en-US" sz="2500" dirty="0">
                <a:solidFill>
                  <a:schemeClr val="tx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" yang </a:t>
            </a:r>
            <a:r>
              <a:rPr lang="en-US" sz="2500" dirty="0" err="1">
                <a:solidFill>
                  <a:schemeClr val="tx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berarti</a:t>
            </a:r>
            <a:r>
              <a:rPr lang="en-US" sz="2500" dirty="0">
                <a:solidFill>
                  <a:schemeClr val="tx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perladangan</a:t>
            </a:r>
            <a:r>
              <a:rPr lang="en-US" sz="2500" dirty="0">
                <a:solidFill>
                  <a:schemeClr val="tx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. Istilah </a:t>
            </a:r>
            <a:r>
              <a:rPr lang="en-US" sz="2500" dirty="0" err="1">
                <a:solidFill>
                  <a:schemeClr val="tx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ini</a:t>
            </a:r>
            <a:r>
              <a:rPr lang="en-US" sz="2500" dirty="0">
                <a:solidFill>
                  <a:schemeClr val="tx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telah</a:t>
            </a:r>
            <a:r>
              <a:rPr lang="en-US" sz="2500" dirty="0">
                <a:solidFill>
                  <a:schemeClr val="tx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mengalami</a:t>
            </a:r>
            <a:r>
              <a:rPr lang="en-US" sz="2500" dirty="0">
                <a:solidFill>
                  <a:schemeClr val="tx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evolusi</a:t>
            </a:r>
            <a:r>
              <a:rPr lang="en-US" sz="2500" dirty="0">
                <a:solidFill>
                  <a:schemeClr val="tx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makna</a:t>
            </a:r>
            <a:r>
              <a:rPr lang="en-US" sz="2500" dirty="0">
                <a:solidFill>
                  <a:schemeClr val="tx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seiring</a:t>
            </a:r>
            <a:r>
              <a:rPr lang="en-US" sz="2500" dirty="0">
                <a:solidFill>
                  <a:schemeClr val="tx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perkembangan</a:t>
            </a:r>
            <a:r>
              <a:rPr lang="en-US" sz="2500" dirty="0">
                <a:solidFill>
                  <a:schemeClr val="tx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zaman dan </a:t>
            </a:r>
            <a:r>
              <a:rPr lang="en-US" sz="2500" dirty="0" err="1">
                <a:solidFill>
                  <a:schemeClr val="tx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kebutuhan</a:t>
            </a:r>
            <a:r>
              <a:rPr lang="en-US" sz="2500" dirty="0">
                <a:solidFill>
                  <a:schemeClr val="tx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masyarakat</a:t>
            </a:r>
            <a:r>
              <a:rPr lang="en-US" sz="2500" dirty="0">
                <a:solidFill>
                  <a:schemeClr val="tx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.</a:t>
            </a:r>
            <a:endParaRPr lang="en-US" sz="2500" dirty="0">
              <a:solidFill>
                <a:schemeClr val="tx1"/>
              </a:solidFill>
              <a:latin typeface="Sora Light" pitchFamily="34" charset="0"/>
              <a:ea typeface="Sora Light" pitchFamily="34" charset="-122"/>
              <a:cs typeface="Sora Light" pitchFamily="34" charset="-120"/>
            </a:endParaRPr>
          </a:p>
          <a:p>
            <a:pPr algn="just"/>
            <a:endParaRPr lang="en-US" sz="2500" dirty="0">
              <a:solidFill>
                <a:schemeClr val="tx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500" dirty="0">
                <a:solidFill>
                  <a:schemeClr val="tx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Dalam KBBI, </a:t>
            </a:r>
            <a:r>
              <a:rPr lang="en-US" sz="2500" dirty="0" err="1">
                <a:solidFill>
                  <a:schemeClr val="tx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agraria</a:t>
            </a:r>
            <a:r>
              <a:rPr lang="en-US" sz="2500" dirty="0">
                <a:solidFill>
                  <a:schemeClr val="tx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didefinisikan</a:t>
            </a:r>
            <a:r>
              <a:rPr lang="en-US" sz="2500" dirty="0">
                <a:solidFill>
                  <a:schemeClr val="tx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sebagai</a:t>
            </a:r>
            <a:r>
              <a:rPr lang="en-US" sz="2500" dirty="0">
                <a:solidFill>
                  <a:schemeClr val="tx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urusan</a:t>
            </a:r>
            <a:r>
              <a:rPr lang="en-US" sz="2500" dirty="0">
                <a:solidFill>
                  <a:schemeClr val="tx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pertanian</a:t>
            </a:r>
            <a:r>
              <a:rPr lang="en-US" sz="2500" dirty="0">
                <a:solidFill>
                  <a:schemeClr val="tx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atau</a:t>
            </a:r>
            <a:r>
              <a:rPr lang="en-US" sz="2500" dirty="0">
                <a:solidFill>
                  <a:schemeClr val="tx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hal-hal</a:t>
            </a:r>
            <a:r>
              <a:rPr lang="en-US" sz="2500" dirty="0">
                <a:solidFill>
                  <a:schemeClr val="tx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yang </a:t>
            </a:r>
            <a:r>
              <a:rPr lang="en-US" sz="2500" dirty="0" err="1">
                <a:solidFill>
                  <a:schemeClr val="tx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berkaitan</a:t>
            </a:r>
            <a:r>
              <a:rPr lang="en-US" sz="2500" dirty="0">
                <a:solidFill>
                  <a:schemeClr val="tx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dengan</a:t>
            </a:r>
            <a:r>
              <a:rPr lang="en-US" sz="2500" dirty="0">
                <a:solidFill>
                  <a:schemeClr val="tx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pemilikan</a:t>
            </a:r>
            <a:r>
              <a:rPr lang="en-US" sz="2500" dirty="0">
                <a:solidFill>
                  <a:schemeClr val="tx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tanah</a:t>
            </a:r>
            <a:r>
              <a:rPr lang="en-US" sz="2500" dirty="0">
                <a:solidFill>
                  <a:schemeClr val="tx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.</a:t>
            </a:r>
            <a:endParaRPr lang="en-US" sz="2500" dirty="0">
              <a:solidFill>
                <a:schemeClr val="tx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500" dirty="0" err="1">
                <a:solidFill>
                  <a:schemeClr val="tx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Namun</a:t>
            </a:r>
            <a:r>
              <a:rPr lang="en-US" sz="2500" dirty="0">
                <a:solidFill>
                  <a:schemeClr val="tx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, </a:t>
            </a:r>
            <a:r>
              <a:rPr lang="en-US" sz="2500" dirty="0" err="1">
                <a:solidFill>
                  <a:schemeClr val="tx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dalam</a:t>
            </a:r>
            <a:r>
              <a:rPr lang="en-US" sz="2500" dirty="0">
                <a:solidFill>
                  <a:schemeClr val="tx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konteks</a:t>
            </a:r>
            <a:r>
              <a:rPr lang="en-US" sz="2500" dirty="0">
                <a:solidFill>
                  <a:schemeClr val="tx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Undang-Undang</a:t>
            </a:r>
            <a:r>
              <a:rPr lang="en-US" sz="2500" dirty="0">
                <a:solidFill>
                  <a:schemeClr val="tx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Pokok</a:t>
            </a:r>
            <a:r>
              <a:rPr lang="en-US" sz="2500" dirty="0">
                <a:solidFill>
                  <a:schemeClr val="tx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Agraria</a:t>
            </a:r>
            <a:r>
              <a:rPr lang="en-US" sz="2500" dirty="0">
                <a:solidFill>
                  <a:schemeClr val="tx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(UUPA) di Indonesia, </a:t>
            </a:r>
            <a:r>
              <a:rPr lang="en-US" sz="2500" dirty="0" err="1">
                <a:solidFill>
                  <a:schemeClr val="tx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agraria</a:t>
            </a:r>
            <a:r>
              <a:rPr lang="en-US" sz="2500" dirty="0">
                <a:solidFill>
                  <a:schemeClr val="tx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memiliki</a:t>
            </a:r>
            <a:r>
              <a:rPr lang="en-US" sz="2500" dirty="0">
                <a:solidFill>
                  <a:schemeClr val="tx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arti yang </a:t>
            </a:r>
            <a:r>
              <a:rPr lang="en-US" sz="2500" dirty="0" err="1">
                <a:solidFill>
                  <a:schemeClr val="tx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jauh</a:t>
            </a:r>
            <a:r>
              <a:rPr lang="en-US" sz="2500" dirty="0">
                <a:solidFill>
                  <a:schemeClr val="tx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lebih</a:t>
            </a:r>
            <a:r>
              <a:rPr lang="en-US" sz="2500" dirty="0">
                <a:solidFill>
                  <a:schemeClr val="tx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luas</a:t>
            </a:r>
            <a:r>
              <a:rPr lang="en-US" sz="2500" dirty="0">
                <a:solidFill>
                  <a:schemeClr val="tx1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.</a:t>
            </a:r>
            <a:endParaRPr lang="en-US" sz="2500" dirty="0">
              <a:solidFill>
                <a:schemeClr val="tx1"/>
              </a:solidFill>
            </a:endParaRPr>
          </a:p>
          <a:p>
            <a:pPr algn="just"/>
            <a:endParaRPr lang="en-ID" sz="25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827584" y="1052736"/>
            <a:ext cx="7488832" cy="4586064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sz="3400" dirty="0" err="1">
                <a:solidFill>
                  <a:srgbClr val="1F1E1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Definisi</a:t>
            </a:r>
            <a:r>
              <a:rPr lang="en-US" sz="3400" dirty="0">
                <a:solidFill>
                  <a:srgbClr val="1F1E1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Hukum </a:t>
            </a:r>
            <a:r>
              <a:rPr lang="en-US" sz="3400" dirty="0" err="1">
                <a:solidFill>
                  <a:srgbClr val="1F1E1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Agraria</a:t>
            </a:r>
            <a:r>
              <a:rPr lang="en-US" sz="3400" dirty="0">
                <a:solidFill>
                  <a:srgbClr val="1F1E1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dirty="0" err="1">
                <a:solidFill>
                  <a:srgbClr val="1F1E1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Menurut</a:t>
            </a:r>
            <a:r>
              <a:rPr lang="en-US" sz="3400" dirty="0">
                <a:solidFill>
                  <a:srgbClr val="1F1E1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Para Ahli</a:t>
            </a:r>
            <a:endParaRPr lang="en-US" sz="3400" dirty="0">
              <a:solidFill>
                <a:srgbClr val="1F1E1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lnSpc>
                <a:spcPct val="120000"/>
              </a:lnSpc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 algn="l">
              <a:lnSpc>
                <a:spcPct val="120000"/>
              </a:lnSpc>
              <a:buFont typeface="+mj-lt"/>
              <a:buAutoNum type="arabicPeriod"/>
            </a:pPr>
            <a:r>
              <a:rPr lang="en-US" dirty="0">
                <a:solidFill>
                  <a:srgbClr val="3B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Hukum </a:t>
            </a:r>
            <a:r>
              <a:rPr lang="en-US" dirty="0" err="1">
                <a:solidFill>
                  <a:srgbClr val="3B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Agraria</a:t>
            </a:r>
            <a:r>
              <a:rPr lang="en-US" dirty="0">
                <a:solidFill>
                  <a:srgbClr val="3B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3B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adalah</a:t>
            </a:r>
            <a:r>
              <a:rPr lang="en-US" dirty="0">
                <a:solidFill>
                  <a:srgbClr val="3B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3B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keseluruhan</a:t>
            </a:r>
            <a:r>
              <a:rPr lang="en-US" dirty="0">
                <a:solidFill>
                  <a:srgbClr val="3B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3B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ketentuan</a:t>
            </a:r>
            <a:r>
              <a:rPr lang="en-US" dirty="0">
                <a:solidFill>
                  <a:srgbClr val="3B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3B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hukum</a:t>
            </a:r>
            <a:r>
              <a:rPr lang="en-US" dirty="0">
                <a:solidFill>
                  <a:srgbClr val="3B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dirty="0" err="1">
                <a:solidFill>
                  <a:srgbClr val="3B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mengatur</a:t>
            </a:r>
            <a:r>
              <a:rPr lang="en-US" dirty="0">
                <a:solidFill>
                  <a:srgbClr val="3B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3B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hubungan</a:t>
            </a:r>
            <a:r>
              <a:rPr lang="en-US" dirty="0">
                <a:solidFill>
                  <a:srgbClr val="3B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3B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manusia</a:t>
            </a:r>
            <a:r>
              <a:rPr lang="en-US" dirty="0">
                <a:solidFill>
                  <a:srgbClr val="3B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3B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US" dirty="0">
                <a:solidFill>
                  <a:srgbClr val="3B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3B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bumi</a:t>
            </a:r>
            <a:r>
              <a:rPr lang="en-US" dirty="0">
                <a:solidFill>
                  <a:srgbClr val="3B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air, dan </a:t>
            </a:r>
            <a:r>
              <a:rPr lang="en-US" dirty="0" err="1">
                <a:solidFill>
                  <a:srgbClr val="3B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ruang</a:t>
            </a:r>
            <a:r>
              <a:rPr lang="en-US" dirty="0">
                <a:solidFill>
                  <a:srgbClr val="3B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3B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angkasa</a:t>
            </a:r>
            <a:r>
              <a:rPr lang="en-US" dirty="0">
                <a:solidFill>
                  <a:srgbClr val="3B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-Prof. </a:t>
            </a:r>
            <a:r>
              <a:rPr lang="en-US" dirty="0" err="1">
                <a:solidFill>
                  <a:srgbClr val="3B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Subekti</a:t>
            </a:r>
            <a:endParaRPr lang="en-US" dirty="0">
              <a:solidFill>
                <a:srgbClr val="3B353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 algn="l">
              <a:lnSpc>
                <a:spcPct val="120000"/>
              </a:lnSpc>
              <a:buFont typeface="+mj-lt"/>
              <a:buAutoNum type="arabicPeriod"/>
            </a:pPr>
            <a:r>
              <a:rPr lang="en-US" dirty="0">
                <a:solidFill>
                  <a:srgbClr val="3B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Hukum </a:t>
            </a:r>
            <a:r>
              <a:rPr lang="en-US" dirty="0" err="1">
                <a:solidFill>
                  <a:srgbClr val="3B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Agraria</a:t>
            </a:r>
            <a:r>
              <a:rPr lang="en-US" dirty="0">
                <a:solidFill>
                  <a:srgbClr val="3B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3B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merupakan</a:t>
            </a:r>
            <a:r>
              <a:rPr lang="en-US" dirty="0">
                <a:solidFill>
                  <a:srgbClr val="3B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3B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bagian</a:t>
            </a:r>
            <a:r>
              <a:rPr lang="en-US" dirty="0">
                <a:solidFill>
                  <a:srgbClr val="3B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3B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dari</a:t>
            </a:r>
            <a:r>
              <a:rPr lang="en-US" dirty="0">
                <a:solidFill>
                  <a:srgbClr val="3B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3B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hukum</a:t>
            </a:r>
            <a:r>
              <a:rPr lang="en-US" dirty="0">
                <a:solidFill>
                  <a:srgbClr val="3B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tata </a:t>
            </a:r>
            <a:r>
              <a:rPr lang="en-US" dirty="0" err="1">
                <a:solidFill>
                  <a:srgbClr val="3B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usaha</a:t>
            </a:r>
            <a:r>
              <a:rPr lang="en-US" dirty="0">
                <a:solidFill>
                  <a:srgbClr val="3B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negara yang </a:t>
            </a:r>
            <a:r>
              <a:rPr lang="en-US" dirty="0" err="1">
                <a:solidFill>
                  <a:srgbClr val="3B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mengatur</a:t>
            </a:r>
            <a:r>
              <a:rPr lang="en-US" dirty="0">
                <a:solidFill>
                  <a:srgbClr val="3B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3B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hubungan</a:t>
            </a:r>
            <a:r>
              <a:rPr lang="en-US" dirty="0">
                <a:solidFill>
                  <a:srgbClr val="3B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3B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hukum</a:t>
            </a:r>
            <a:r>
              <a:rPr lang="en-US" dirty="0">
                <a:solidFill>
                  <a:srgbClr val="3B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3B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antara</a:t>
            </a:r>
            <a:r>
              <a:rPr lang="en-US" dirty="0">
                <a:solidFill>
                  <a:srgbClr val="3B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3B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manusia</a:t>
            </a:r>
            <a:r>
              <a:rPr lang="en-US" dirty="0">
                <a:solidFill>
                  <a:srgbClr val="3B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US" dirty="0" err="1">
                <a:solidFill>
                  <a:srgbClr val="3B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sumber</a:t>
            </a:r>
            <a:r>
              <a:rPr lang="en-US" dirty="0">
                <a:solidFill>
                  <a:srgbClr val="3B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3B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daya</a:t>
            </a:r>
            <a:r>
              <a:rPr lang="en-US" dirty="0">
                <a:solidFill>
                  <a:srgbClr val="3B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3B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agraria</a:t>
            </a:r>
            <a:r>
              <a:rPr lang="en-US" dirty="0">
                <a:solidFill>
                  <a:srgbClr val="3B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3B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US" dirty="0">
                <a:solidFill>
                  <a:srgbClr val="3B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3B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pejabat</a:t>
            </a:r>
            <a:r>
              <a:rPr lang="en-US" dirty="0">
                <a:solidFill>
                  <a:srgbClr val="3B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3B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administrasi</a:t>
            </a:r>
            <a:r>
              <a:rPr lang="en-US" dirty="0">
                <a:solidFill>
                  <a:srgbClr val="3B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-Prof. E. Utrecht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 algn="l">
              <a:lnSpc>
                <a:spcPct val="120000"/>
              </a:lnSpc>
              <a:buFont typeface="+mj-lt"/>
              <a:buAutoNum type="arabicPeriod"/>
            </a:pPr>
            <a:r>
              <a:rPr lang="en-US" dirty="0">
                <a:solidFill>
                  <a:srgbClr val="3B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Hukum </a:t>
            </a:r>
            <a:r>
              <a:rPr lang="en-US" dirty="0" err="1">
                <a:solidFill>
                  <a:srgbClr val="3B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Agraria</a:t>
            </a:r>
            <a:r>
              <a:rPr lang="en-US" dirty="0">
                <a:solidFill>
                  <a:srgbClr val="3B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3B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adalah</a:t>
            </a:r>
            <a:r>
              <a:rPr lang="en-US" dirty="0">
                <a:solidFill>
                  <a:srgbClr val="3B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3B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keseluruhan</a:t>
            </a:r>
            <a:r>
              <a:rPr lang="en-US" dirty="0">
                <a:solidFill>
                  <a:srgbClr val="3B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3B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kaidah</a:t>
            </a:r>
            <a:r>
              <a:rPr lang="en-US" dirty="0">
                <a:solidFill>
                  <a:srgbClr val="3B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3B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hukum</a:t>
            </a:r>
            <a:r>
              <a:rPr lang="en-US" dirty="0">
                <a:solidFill>
                  <a:srgbClr val="3B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3B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tertulis</a:t>
            </a:r>
            <a:r>
              <a:rPr lang="en-US" dirty="0">
                <a:solidFill>
                  <a:srgbClr val="3B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US" dirty="0" err="1">
                <a:solidFill>
                  <a:srgbClr val="3B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tidak</a:t>
            </a:r>
            <a:r>
              <a:rPr lang="en-US" dirty="0">
                <a:solidFill>
                  <a:srgbClr val="3B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3B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tertulis</a:t>
            </a:r>
            <a:r>
              <a:rPr lang="en-US" dirty="0">
                <a:solidFill>
                  <a:srgbClr val="3B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dirty="0" err="1">
                <a:solidFill>
                  <a:srgbClr val="3B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mengatur</a:t>
            </a:r>
            <a:r>
              <a:rPr lang="en-US" dirty="0">
                <a:solidFill>
                  <a:srgbClr val="3B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3B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bumi</a:t>
            </a:r>
            <a:r>
              <a:rPr lang="en-US" dirty="0">
                <a:solidFill>
                  <a:srgbClr val="3B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air, </a:t>
            </a:r>
            <a:r>
              <a:rPr lang="en-US" dirty="0" err="1">
                <a:solidFill>
                  <a:srgbClr val="3B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ruang</a:t>
            </a:r>
            <a:r>
              <a:rPr lang="en-US" dirty="0">
                <a:solidFill>
                  <a:srgbClr val="3B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3B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angkasa</a:t>
            </a:r>
            <a:r>
              <a:rPr lang="en-US" dirty="0">
                <a:solidFill>
                  <a:srgbClr val="3B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dan </a:t>
            </a:r>
            <a:r>
              <a:rPr lang="en-US" dirty="0" err="1">
                <a:solidFill>
                  <a:srgbClr val="3B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kekayaan</a:t>
            </a:r>
            <a:r>
              <a:rPr lang="en-US" dirty="0">
                <a:solidFill>
                  <a:srgbClr val="3B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3B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alam</a:t>
            </a:r>
            <a:r>
              <a:rPr lang="en-US" dirty="0">
                <a:solidFill>
                  <a:srgbClr val="3B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-Prof. </a:t>
            </a:r>
            <a:r>
              <a:rPr lang="en-US" dirty="0" err="1">
                <a:solidFill>
                  <a:srgbClr val="3B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Boedi</a:t>
            </a:r>
            <a:r>
              <a:rPr lang="en-US" dirty="0">
                <a:solidFill>
                  <a:srgbClr val="3B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3B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Harsono</a:t>
            </a:r>
            <a:endParaRPr lang="en-US" dirty="0">
              <a:solidFill>
                <a:srgbClr val="3B353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lnSpc>
                <a:spcPct val="120000"/>
              </a:lnSpc>
            </a:pPr>
            <a:endParaRPr lang="en-US" dirty="0">
              <a:solidFill>
                <a:srgbClr val="3B353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dirty="0" err="1">
                <a:solidFill>
                  <a:srgbClr val="3B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Definisi</a:t>
            </a:r>
            <a:r>
              <a:rPr lang="en-US" dirty="0">
                <a:solidFill>
                  <a:srgbClr val="3B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3B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dari</a:t>
            </a:r>
            <a:r>
              <a:rPr lang="en-US" dirty="0">
                <a:solidFill>
                  <a:srgbClr val="3B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para </a:t>
            </a:r>
            <a:r>
              <a:rPr lang="en-US" dirty="0" err="1">
                <a:solidFill>
                  <a:srgbClr val="3B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ahli</a:t>
            </a:r>
            <a:r>
              <a:rPr lang="en-US" dirty="0">
                <a:solidFill>
                  <a:srgbClr val="3B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3B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ini</a:t>
            </a:r>
            <a:r>
              <a:rPr lang="en-US" dirty="0">
                <a:solidFill>
                  <a:srgbClr val="3B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3B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menunjukkan</a:t>
            </a:r>
            <a:r>
              <a:rPr lang="en-US" dirty="0">
                <a:solidFill>
                  <a:srgbClr val="3B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3B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cakupan</a:t>
            </a:r>
            <a:r>
              <a:rPr lang="en-US" dirty="0">
                <a:solidFill>
                  <a:srgbClr val="3B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Hukum </a:t>
            </a:r>
            <a:r>
              <a:rPr lang="en-US" dirty="0" err="1">
                <a:solidFill>
                  <a:srgbClr val="3B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Agraria</a:t>
            </a:r>
            <a:r>
              <a:rPr lang="en-US" dirty="0">
                <a:solidFill>
                  <a:srgbClr val="3B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dirty="0" err="1">
                <a:solidFill>
                  <a:srgbClr val="3B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luas</a:t>
            </a:r>
            <a:r>
              <a:rPr lang="en-US" dirty="0">
                <a:solidFill>
                  <a:srgbClr val="3B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>
                <a:solidFill>
                  <a:srgbClr val="3B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tidak</a:t>
            </a:r>
            <a:r>
              <a:rPr lang="en-US" dirty="0">
                <a:solidFill>
                  <a:srgbClr val="3B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3B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hanya</a:t>
            </a:r>
            <a:r>
              <a:rPr lang="en-US" dirty="0">
                <a:solidFill>
                  <a:srgbClr val="3B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3B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terbatas</a:t>
            </a:r>
            <a:r>
              <a:rPr lang="en-US" dirty="0">
                <a:solidFill>
                  <a:srgbClr val="3B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pada </a:t>
            </a:r>
            <a:r>
              <a:rPr lang="en-US" dirty="0" err="1">
                <a:solidFill>
                  <a:srgbClr val="3B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tanah</a:t>
            </a:r>
            <a:r>
              <a:rPr lang="en-US" dirty="0">
                <a:solidFill>
                  <a:srgbClr val="3B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>
                <a:solidFill>
                  <a:srgbClr val="3B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tetapi</a:t>
            </a:r>
            <a:r>
              <a:rPr lang="en-US" dirty="0">
                <a:solidFill>
                  <a:srgbClr val="3B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juga </a:t>
            </a:r>
            <a:r>
              <a:rPr lang="en-US" dirty="0" err="1">
                <a:solidFill>
                  <a:srgbClr val="3B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mencakup</a:t>
            </a:r>
            <a:r>
              <a:rPr lang="en-US" dirty="0">
                <a:solidFill>
                  <a:srgbClr val="3B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3B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elemen-elemen</a:t>
            </a:r>
            <a:r>
              <a:rPr lang="en-US" dirty="0">
                <a:solidFill>
                  <a:srgbClr val="3B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3B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alam</a:t>
            </a:r>
            <a:r>
              <a:rPr lang="en-US" dirty="0">
                <a:solidFill>
                  <a:srgbClr val="3B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3B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lainnya</a:t>
            </a:r>
            <a:r>
              <a:rPr lang="en-US" dirty="0">
                <a:solidFill>
                  <a:srgbClr val="3B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dirty="0" err="1">
                <a:solidFill>
                  <a:srgbClr val="3B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menjadi</a:t>
            </a:r>
            <a:r>
              <a:rPr lang="en-US" dirty="0">
                <a:solidFill>
                  <a:srgbClr val="3B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3B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hajat</a:t>
            </a:r>
            <a:r>
              <a:rPr lang="en-US" dirty="0">
                <a:solidFill>
                  <a:srgbClr val="3B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3B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hidup</a:t>
            </a:r>
            <a:r>
              <a:rPr lang="en-US" dirty="0">
                <a:solidFill>
                  <a:srgbClr val="3B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orang </a:t>
            </a:r>
            <a:r>
              <a:rPr lang="en-US" dirty="0" err="1">
                <a:solidFill>
                  <a:srgbClr val="3B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banyak</a:t>
            </a:r>
            <a:r>
              <a:rPr lang="en-US" dirty="0">
                <a:solidFill>
                  <a:srgbClr val="3B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lnSpc>
                <a:spcPct val="120000"/>
              </a:lnSpc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 algn="l">
              <a:lnSpc>
                <a:spcPct val="120000"/>
              </a:lnSpc>
              <a:buFont typeface="+mj-lt"/>
              <a:buAutoNum type="arabicPeriod"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 algn="l">
              <a:lnSpc>
                <a:spcPct val="120000"/>
              </a:lnSpc>
              <a:buFont typeface="+mj-lt"/>
              <a:buAutoNum type="arabicPeriod"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lnSpc>
                <a:spcPct val="120000"/>
              </a:lnSpc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lnSpc>
                <a:spcPct val="120000"/>
              </a:lnSpc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11560" y="908720"/>
            <a:ext cx="7920880" cy="4730080"/>
          </a:xfrm>
        </p:spPr>
        <p:txBody>
          <a:bodyPr>
            <a:normAutofit fontScale="62500" lnSpcReduction="20000"/>
          </a:bodyPr>
          <a:lstStyle/>
          <a:p>
            <a:r>
              <a:rPr lang="en-US" sz="4000" dirty="0" err="1">
                <a:solidFill>
                  <a:srgbClr val="1F1E1E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Definisi</a:t>
            </a:r>
            <a:r>
              <a:rPr lang="en-US" sz="4000" dirty="0">
                <a:solidFill>
                  <a:srgbClr val="1F1E1E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 Hukum </a:t>
            </a:r>
            <a:r>
              <a:rPr lang="en-US" sz="4000" dirty="0" err="1">
                <a:solidFill>
                  <a:srgbClr val="1F1E1E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Agraria</a:t>
            </a:r>
            <a:r>
              <a:rPr lang="en-US" sz="4000" dirty="0">
                <a:solidFill>
                  <a:srgbClr val="1F1E1E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 </a:t>
            </a:r>
            <a:r>
              <a:rPr lang="en-US" sz="4000" dirty="0" err="1">
                <a:solidFill>
                  <a:srgbClr val="1F1E1E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Menurut</a:t>
            </a:r>
            <a:r>
              <a:rPr lang="en-US" sz="4000" dirty="0">
                <a:solidFill>
                  <a:srgbClr val="1F1E1E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 UUPA (UU No. 5 </a:t>
            </a:r>
            <a:r>
              <a:rPr lang="en-US" sz="4000" dirty="0" err="1">
                <a:solidFill>
                  <a:srgbClr val="1F1E1E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Tahun</a:t>
            </a:r>
            <a:r>
              <a:rPr lang="en-US" sz="4000" dirty="0">
                <a:solidFill>
                  <a:srgbClr val="1F1E1E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 1960)</a:t>
            </a:r>
            <a:endParaRPr lang="en-US" sz="4000" dirty="0">
              <a:solidFill>
                <a:srgbClr val="1F1E1E"/>
              </a:solidFill>
              <a:latin typeface="Alexandria Semi Bold" pitchFamily="34" charset="0"/>
              <a:ea typeface="Alexandria Semi Bold" pitchFamily="34" charset="-122"/>
              <a:cs typeface="Alexandria Semi Bold" pitchFamily="34" charset="-120"/>
            </a:endParaRPr>
          </a:p>
          <a:p>
            <a:endParaRPr lang="en-US" dirty="0"/>
          </a:p>
          <a:p>
            <a:pPr algn="just"/>
            <a:r>
              <a:rPr lang="en-US" dirty="0" err="1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Undang-Undang</a:t>
            </a:r>
            <a:r>
              <a:rPr lang="en-US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</a:t>
            </a:r>
            <a:r>
              <a:rPr lang="en-US" dirty="0" err="1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Pokok</a:t>
            </a:r>
            <a:r>
              <a:rPr lang="en-US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</a:t>
            </a:r>
            <a:r>
              <a:rPr lang="en-US" dirty="0" err="1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Agraria</a:t>
            </a:r>
            <a:r>
              <a:rPr lang="en-US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(UUPA) </a:t>
            </a:r>
            <a:r>
              <a:rPr lang="en-US" dirty="0" err="1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Nomor</a:t>
            </a:r>
            <a:r>
              <a:rPr lang="en-US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5 </a:t>
            </a:r>
            <a:r>
              <a:rPr lang="en-US" dirty="0" err="1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Tahun</a:t>
            </a:r>
            <a:r>
              <a:rPr lang="en-US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1960 </a:t>
            </a:r>
            <a:r>
              <a:rPr lang="en-US" dirty="0" err="1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merupakan</a:t>
            </a:r>
            <a:r>
              <a:rPr lang="en-US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</a:t>
            </a:r>
            <a:r>
              <a:rPr lang="en-US" dirty="0" err="1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tonggak</a:t>
            </a:r>
            <a:r>
              <a:rPr lang="en-US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</a:t>
            </a:r>
            <a:r>
              <a:rPr lang="en-US" dirty="0" err="1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sejarah</a:t>
            </a:r>
            <a:r>
              <a:rPr lang="en-US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</a:t>
            </a:r>
            <a:r>
              <a:rPr lang="en-US" dirty="0" err="1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pengaturan</a:t>
            </a:r>
            <a:r>
              <a:rPr lang="en-US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</a:t>
            </a:r>
            <a:r>
              <a:rPr lang="en-US" dirty="0" err="1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agraria</a:t>
            </a:r>
            <a:r>
              <a:rPr lang="en-US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di Indonesia. UUPA </a:t>
            </a:r>
            <a:r>
              <a:rPr lang="en-US" dirty="0" err="1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memberikan</a:t>
            </a:r>
            <a:r>
              <a:rPr lang="en-US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</a:t>
            </a:r>
            <a:r>
              <a:rPr lang="en-US" dirty="0" err="1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definisi</a:t>
            </a:r>
            <a:r>
              <a:rPr lang="en-US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yang </a:t>
            </a:r>
            <a:r>
              <a:rPr lang="en-US" dirty="0" err="1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komprehensif</a:t>
            </a:r>
            <a:r>
              <a:rPr lang="en-US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:</a:t>
            </a:r>
            <a:endParaRPr lang="en-US" dirty="0">
              <a:solidFill>
                <a:srgbClr val="3B3535"/>
              </a:solidFill>
              <a:latin typeface="Sora Light" pitchFamily="34" charset="0"/>
              <a:ea typeface="Sora Light" pitchFamily="34" charset="-122"/>
              <a:cs typeface="Sora Light" pitchFamily="34" charset="-120"/>
            </a:endParaRPr>
          </a:p>
          <a:p>
            <a:pPr algn="just"/>
            <a:endParaRPr lang="en-US" dirty="0"/>
          </a:p>
          <a:p>
            <a:pPr algn="just"/>
            <a:r>
              <a:rPr lang="en-US" b="1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Dalam arti </a:t>
            </a:r>
            <a:r>
              <a:rPr lang="en-US" b="1" dirty="0" err="1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luas</a:t>
            </a:r>
            <a:r>
              <a:rPr lang="en-US" b="1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:</a:t>
            </a:r>
            <a:r>
              <a:rPr lang="en-US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Hukum </a:t>
            </a:r>
            <a:r>
              <a:rPr lang="en-US" dirty="0" err="1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Agraria</a:t>
            </a:r>
            <a:r>
              <a:rPr lang="en-US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</a:t>
            </a:r>
            <a:r>
              <a:rPr lang="en-US" dirty="0" err="1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adalah</a:t>
            </a:r>
            <a:r>
              <a:rPr lang="en-US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</a:t>
            </a:r>
            <a:r>
              <a:rPr lang="en-US" dirty="0" err="1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hukum</a:t>
            </a:r>
            <a:r>
              <a:rPr lang="en-US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yang </a:t>
            </a:r>
            <a:r>
              <a:rPr lang="en-US" dirty="0" err="1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mengatur</a:t>
            </a:r>
            <a:r>
              <a:rPr lang="en-US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</a:t>
            </a:r>
            <a:r>
              <a:rPr lang="en-US" dirty="0" err="1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hak</a:t>
            </a:r>
            <a:r>
              <a:rPr lang="en-US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</a:t>
            </a:r>
            <a:r>
              <a:rPr lang="en-US" dirty="0" err="1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penguasa</a:t>
            </a:r>
            <a:r>
              <a:rPr lang="en-US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</a:t>
            </a:r>
            <a:r>
              <a:rPr lang="en-US" dirty="0" err="1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atas</a:t>
            </a:r>
            <a:r>
              <a:rPr lang="en-US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</a:t>
            </a:r>
            <a:r>
              <a:rPr lang="en-US" dirty="0" err="1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bumi</a:t>
            </a:r>
            <a:r>
              <a:rPr lang="en-US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, air, </a:t>
            </a:r>
            <a:r>
              <a:rPr lang="en-US" dirty="0" err="1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ruang</a:t>
            </a:r>
            <a:r>
              <a:rPr lang="en-US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</a:t>
            </a:r>
            <a:r>
              <a:rPr lang="en-US" dirty="0" err="1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angkasa</a:t>
            </a:r>
            <a:r>
              <a:rPr lang="en-US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, dan </a:t>
            </a:r>
            <a:r>
              <a:rPr lang="en-US" dirty="0" err="1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kekayaan</a:t>
            </a:r>
            <a:r>
              <a:rPr lang="en-US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</a:t>
            </a:r>
            <a:r>
              <a:rPr lang="en-US" dirty="0" err="1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alam</a:t>
            </a:r>
            <a:r>
              <a:rPr lang="en-US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yang </a:t>
            </a:r>
            <a:r>
              <a:rPr lang="en-US" dirty="0" err="1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terkandung</a:t>
            </a:r>
            <a:r>
              <a:rPr lang="en-US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di </a:t>
            </a:r>
            <a:r>
              <a:rPr lang="en-US" dirty="0" err="1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dalamnya</a:t>
            </a:r>
            <a:r>
              <a:rPr lang="en-US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. Ini </a:t>
            </a:r>
            <a:r>
              <a:rPr lang="en-US" dirty="0" err="1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mencerminkan</a:t>
            </a:r>
            <a:r>
              <a:rPr lang="en-US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</a:t>
            </a:r>
            <a:r>
              <a:rPr lang="en-US" dirty="0" err="1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pandangan</a:t>
            </a:r>
            <a:r>
              <a:rPr lang="en-US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</a:t>
            </a:r>
            <a:r>
              <a:rPr lang="en-US" dirty="0" err="1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holistik</a:t>
            </a:r>
            <a:r>
              <a:rPr lang="en-US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</a:t>
            </a:r>
            <a:r>
              <a:rPr lang="en-US" dirty="0" err="1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terhadap</a:t>
            </a:r>
            <a:r>
              <a:rPr lang="en-US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</a:t>
            </a:r>
            <a:r>
              <a:rPr lang="en-US" dirty="0" err="1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sumber</a:t>
            </a:r>
            <a:r>
              <a:rPr lang="en-US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</a:t>
            </a:r>
            <a:r>
              <a:rPr lang="en-US" dirty="0" err="1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daya</a:t>
            </a:r>
            <a:r>
              <a:rPr lang="en-US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</a:t>
            </a:r>
            <a:r>
              <a:rPr lang="en-US" dirty="0" err="1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alam</a:t>
            </a:r>
            <a:r>
              <a:rPr lang="en-US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.</a:t>
            </a:r>
            <a:endParaRPr lang="en-US" dirty="0">
              <a:solidFill>
                <a:srgbClr val="3B3535"/>
              </a:solidFill>
              <a:latin typeface="Sora Light" pitchFamily="34" charset="0"/>
              <a:ea typeface="Sora Light" pitchFamily="34" charset="-122"/>
              <a:cs typeface="Sora Light" pitchFamily="34" charset="-120"/>
            </a:endParaRPr>
          </a:p>
          <a:p>
            <a:pPr algn="just"/>
            <a:endParaRPr lang="en-US" dirty="0"/>
          </a:p>
          <a:p>
            <a:pPr algn="just"/>
            <a:r>
              <a:rPr lang="en-US" b="1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Dalam arti </a:t>
            </a:r>
            <a:r>
              <a:rPr lang="en-US" b="1" dirty="0" err="1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sempit</a:t>
            </a:r>
            <a:r>
              <a:rPr lang="en-US" b="1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:</a:t>
            </a:r>
            <a:r>
              <a:rPr lang="en-US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Hukum </a:t>
            </a:r>
            <a:r>
              <a:rPr lang="en-US" dirty="0" err="1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Agraria</a:t>
            </a:r>
            <a:r>
              <a:rPr lang="en-US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</a:t>
            </a:r>
            <a:r>
              <a:rPr lang="en-US" dirty="0" err="1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seringkali</a:t>
            </a:r>
            <a:r>
              <a:rPr lang="en-US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</a:t>
            </a:r>
            <a:r>
              <a:rPr lang="en-US" dirty="0" err="1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diartikan</a:t>
            </a:r>
            <a:r>
              <a:rPr lang="en-US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</a:t>
            </a:r>
            <a:r>
              <a:rPr lang="en-US" dirty="0" err="1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hanya</a:t>
            </a:r>
            <a:r>
              <a:rPr lang="en-US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</a:t>
            </a:r>
            <a:r>
              <a:rPr lang="en-US" dirty="0" err="1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mencakup</a:t>
            </a:r>
            <a:r>
              <a:rPr lang="en-US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</a:t>
            </a:r>
            <a:r>
              <a:rPr lang="en-US" dirty="0" err="1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hukum</a:t>
            </a:r>
            <a:r>
              <a:rPr lang="en-US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</a:t>
            </a:r>
            <a:r>
              <a:rPr lang="en-US" dirty="0" err="1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pertanahan</a:t>
            </a:r>
            <a:r>
              <a:rPr lang="en-US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, </a:t>
            </a:r>
            <a:r>
              <a:rPr lang="en-US" dirty="0" err="1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yaitu</a:t>
            </a:r>
            <a:r>
              <a:rPr lang="en-US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</a:t>
            </a:r>
            <a:r>
              <a:rPr lang="en-US" dirty="0" err="1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hak</a:t>
            </a:r>
            <a:r>
              <a:rPr lang="en-US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</a:t>
            </a:r>
            <a:r>
              <a:rPr lang="en-US" dirty="0" err="1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penguasaan</a:t>
            </a:r>
            <a:r>
              <a:rPr lang="en-US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</a:t>
            </a:r>
            <a:r>
              <a:rPr lang="en-US" dirty="0" err="1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atas</a:t>
            </a:r>
            <a:r>
              <a:rPr lang="en-US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</a:t>
            </a:r>
            <a:r>
              <a:rPr lang="en-US" dirty="0" err="1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tanah</a:t>
            </a:r>
            <a:r>
              <a:rPr lang="en-US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dan </a:t>
            </a:r>
            <a:r>
              <a:rPr lang="en-US" dirty="0" err="1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penggunaannya</a:t>
            </a:r>
            <a:r>
              <a:rPr lang="en-US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.</a:t>
            </a:r>
            <a:endParaRPr lang="en-US" dirty="0"/>
          </a:p>
          <a:p>
            <a:pPr algn="just"/>
            <a:r>
              <a:rPr lang="en-US" dirty="0" err="1">
                <a:solidFill>
                  <a:srgbClr val="000000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Menurut</a:t>
            </a:r>
            <a:r>
              <a:rPr lang="en-US" dirty="0">
                <a:solidFill>
                  <a:srgbClr val="000000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Pasal 4 </a:t>
            </a:r>
            <a:r>
              <a:rPr lang="en-US" dirty="0" err="1">
                <a:solidFill>
                  <a:srgbClr val="000000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ayat</a:t>
            </a:r>
            <a:r>
              <a:rPr lang="en-US" dirty="0">
                <a:solidFill>
                  <a:srgbClr val="000000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(1) UUPA, </a:t>
            </a:r>
            <a:r>
              <a:rPr lang="en-US" dirty="0" err="1">
                <a:solidFill>
                  <a:srgbClr val="000000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tanah</a:t>
            </a:r>
            <a:r>
              <a:rPr lang="en-US" dirty="0">
                <a:solidFill>
                  <a:srgbClr val="000000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didefinisikan</a:t>
            </a:r>
            <a:r>
              <a:rPr lang="en-US" dirty="0">
                <a:solidFill>
                  <a:srgbClr val="000000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secara</a:t>
            </a:r>
            <a:r>
              <a:rPr lang="en-US" dirty="0">
                <a:solidFill>
                  <a:srgbClr val="000000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luas</a:t>
            </a:r>
            <a:r>
              <a:rPr lang="en-US" dirty="0">
                <a:solidFill>
                  <a:srgbClr val="000000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mencakup</a:t>
            </a:r>
            <a:r>
              <a:rPr lang="en-US" dirty="0">
                <a:solidFill>
                  <a:srgbClr val="000000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permukaan</a:t>
            </a:r>
            <a:r>
              <a:rPr lang="en-US" dirty="0">
                <a:solidFill>
                  <a:srgbClr val="000000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bumi</a:t>
            </a:r>
            <a:r>
              <a:rPr lang="en-US" dirty="0">
                <a:solidFill>
                  <a:srgbClr val="000000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tubuh</a:t>
            </a:r>
            <a:r>
              <a:rPr lang="en-US" dirty="0">
                <a:solidFill>
                  <a:srgbClr val="000000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bumi</a:t>
            </a:r>
            <a:r>
              <a:rPr lang="en-US" dirty="0">
                <a:solidFill>
                  <a:srgbClr val="000000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di </a:t>
            </a:r>
            <a:r>
              <a:rPr lang="en-US" dirty="0" err="1">
                <a:solidFill>
                  <a:srgbClr val="000000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bawahnya</a:t>
            </a:r>
            <a:r>
              <a:rPr lang="en-US" dirty="0">
                <a:solidFill>
                  <a:srgbClr val="000000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, air, dan </a:t>
            </a:r>
            <a:r>
              <a:rPr lang="en-US" dirty="0" err="1">
                <a:solidFill>
                  <a:srgbClr val="000000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ruang</a:t>
            </a:r>
            <a:r>
              <a:rPr lang="en-US" dirty="0">
                <a:solidFill>
                  <a:srgbClr val="000000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angkasa</a:t>
            </a:r>
            <a:r>
              <a:rPr lang="en-US" dirty="0">
                <a:solidFill>
                  <a:srgbClr val="000000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yang </a:t>
            </a:r>
            <a:r>
              <a:rPr lang="en-US" dirty="0" err="1">
                <a:solidFill>
                  <a:srgbClr val="000000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diperlukan</a:t>
            </a:r>
            <a:r>
              <a:rPr lang="en-US" dirty="0">
                <a:solidFill>
                  <a:srgbClr val="000000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untuk</a:t>
            </a:r>
            <a:r>
              <a:rPr lang="en-US" dirty="0">
                <a:solidFill>
                  <a:srgbClr val="000000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kepentingan</a:t>
            </a:r>
            <a:r>
              <a:rPr lang="en-US" dirty="0">
                <a:solidFill>
                  <a:srgbClr val="000000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penggunaan</a:t>
            </a:r>
            <a:r>
              <a:rPr lang="en-US" dirty="0">
                <a:solidFill>
                  <a:srgbClr val="000000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tanah</a:t>
            </a:r>
            <a:r>
              <a:rPr lang="en-US" dirty="0">
                <a:solidFill>
                  <a:srgbClr val="000000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.</a:t>
            </a:r>
            <a:endParaRPr lang="en-US" dirty="0"/>
          </a:p>
        </p:txBody>
      </p:sp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755650" y="612140"/>
            <a:ext cx="7776845" cy="5553075"/>
          </a:xfrm>
        </p:spPr>
        <p:txBody>
          <a:bodyPr>
            <a:normAutofit fontScale="77500" lnSpcReduction="20000"/>
          </a:bodyPr>
          <a:lstStyle/>
          <a:p>
            <a:pPr algn="ctr">
              <a:lnSpc>
                <a:spcPts val="4900"/>
              </a:lnSpc>
            </a:pPr>
            <a:r>
              <a:rPr lang="en-US" sz="3600" dirty="0">
                <a:solidFill>
                  <a:srgbClr val="1F1E1E"/>
                </a:solidFill>
                <a:ea typeface="Alexandria Semi Bold" pitchFamily="34" charset="-122"/>
              </a:rPr>
              <a:t>Ruang </a:t>
            </a:r>
            <a:r>
              <a:rPr lang="en-US" sz="3600" dirty="0" err="1">
                <a:solidFill>
                  <a:srgbClr val="1F1E1E"/>
                </a:solidFill>
                <a:ea typeface="Alexandria Semi Bold" pitchFamily="34" charset="-122"/>
              </a:rPr>
              <a:t>Lingkup</a:t>
            </a:r>
            <a:r>
              <a:rPr lang="en-US" sz="3600" dirty="0">
                <a:solidFill>
                  <a:srgbClr val="1F1E1E"/>
                </a:solidFill>
                <a:ea typeface="Alexandria Semi Bold" pitchFamily="34" charset="-122"/>
              </a:rPr>
              <a:t> Hukum </a:t>
            </a:r>
            <a:r>
              <a:rPr lang="en-US" sz="3600" dirty="0" err="1">
                <a:solidFill>
                  <a:srgbClr val="1F1E1E"/>
                </a:solidFill>
                <a:ea typeface="Alexandria Semi Bold" pitchFamily="34" charset="-122"/>
              </a:rPr>
              <a:t>Agraria</a:t>
            </a:r>
            <a:endParaRPr lang="en-US" sz="3600" dirty="0" err="1">
              <a:solidFill>
                <a:srgbClr val="1F1E1E"/>
              </a:solidFill>
              <a:ea typeface="Alexandria Semi Bold" pitchFamily="34" charset="-122"/>
            </a:endParaRPr>
          </a:p>
          <a:p>
            <a:pPr algn="l">
              <a:lnSpc>
                <a:spcPts val="4900"/>
              </a:lnSpc>
            </a:pPr>
            <a:endParaRPr lang="en-US" sz="3600" dirty="0"/>
          </a:p>
          <a:p>
            <a:pPr algn="just"/>
            <a:r>
              <a:rPr lang="en-US" dirty="0">
                <a:solidFill>
                  <a:srgbClr val="3B3535"/>
                </a:solidFill>
                <a:ea typeface="Sora Light" pitchFamily="34" charset="-122"/>
              </a:rPr>
              <a:t>Ruang </a:t>
            </a:r>
            <a:r>
              <a:rPr lang="en-US" dirty="0" err="1">
                <a:solidFill>
                  <a:srgbClr val="3B3535"/>
                </a:solidFill>
                <a:ea typeface="Sora Light" pitchFamily="34" charset="-122"/>
              </a:rPr>
              <a:t>lingkup</a:t>
            </a:r>
            <a:r>
              <a:rPr lang="en-US" dirty="0">
                <a:solidFill>
                  <a:srgbClr val="3B3535"/>
                </a:solidFill>
                <a:ea typeface="Sora Light" pitchFamily="34" charset="-122"/>
              </a:rPr>
              <a:t> Hukum </a:t>
            </a:r>
            <a:r>
              <a:rPr lang="en-US" dirty="0" err="1">
                <a:solidFill>
                  <a:srgbClr val="3B3535"/>
                </a:solidFill>
                <a:ea typeface="Sora Light" pitchFamily="34" charset="-122"/>
              </a:rPr>
              <a:t>Agraria</a:t>
            </a:r>
            <a:r>
              <a:rPr lang="en-US" dirty="0">
                <a:solidFill>
                  <a:srgbClr val="3B3535"/>
                </a:solidFill>
                <a:ea typeface="Sora Light" pitchFamily="34" charset="-122"/>
              </a:rPr>
              <a:t> sangat </a:t>
            </a:r>
            <a:r>
              <a:rPr lang="en-US" dirty="0" err="1">
                <a:solidFill>
                  <a:srgbClr val="3B3535"/>
                </a:solidFill>
                <a:ea typeface="Sora Light" pitchFamily="34" charset="-122"/>
              </a:rPr>
              <a:t>luas</a:t>
            </a:r>
            <a:r>
              <a:rPr lang="en-US" dirty="0">
                <a:solidFill>
                  <a:srgbClr val="3B3535"/>
                </a:solidFill>
                <a:ea typeface="Sora Light" pitchFamily="34" charset="-122"/>
              </a:rPr>
              <a:t>, </a:t>
            </a:r>
            <a:r>
              <a:rPr lang="en-US" dirty="0" err="1">
                <a:solidFill>
                  <a:srgbClr val="3B3535"/>
                </a:solidFill>
                <a:ea typeface="Sora Light" pitchFamily="34" charset="-122"/>
              </a:rPr>
              <a:t>meliputi</a:t>
            </a:r>
            <a:r>
              <a:rPr lang="en-US" dirty="0">
                <a:solidFill>
                  <a:srgbClr val="3B3535"/>
                </a:solidFill>
                <a:ea typeface="Sora Light" pitchFamily="34" charset="-122"/>
              </a:rPr>
              <a:t> </a:t>
            </a:r>
            <a:r>
              <a:rPr lang="en-US" dirty="0" err="1">
                <a:solidFill>
                  <a:srgbClr val="3B3535"/>
                </a:solidFill>
                <a:ea typeface="Sora Light" pitchFamily="34" charset="-122"/>
              </a:rPr>
              <a:t>seluruh</a:t>
            </a:r>
            <a:r>
              <a:rPr lang="en-US" dirty="0">
                <a:solidFill>
                  <a:srgbClr val="3B3535"/>
                </a:solidFill>
                <a:ea typeface="Sora Light" pitchFamily="34" charset="-122"/>
              </a:rPr>
              <a:t> </a:t>
            </a:r>
            <a:r>
              <a:rPr lang="en-US" dirty="0" err="1">
                <a:solidFill>
                  <a:srgbClr val="3B3535"/>
                </a:solidFill>
                <a:ea typeface="Sora Light" pitchFamily="34" charset="-122"/>
              </a:rPr>
              <a:t>aspek</a:t>
            </a:r>
            <a:r>
              <a:rPr lang="en-US" dirty="0">
                <a:solidFill>
                  <a:srgbClr val="3B3535"/>
                </a:solidFill>
                <a:ea typeface="Sora Light" pitchFamily="34" charset="-122"/>
              </a:rPr>
              <a:t> </a:t>
            </a:r>
            <a:r>
              <a:rPr lang="en-US" dirty="0" err="1">
                <a:solidFill>
                  <a:srgbClr val="3B3535"/>
                </a:solidFill>
                <a:ea typeface="Sora Light" pitchFamily="34" charset="-122"/>
              </a:rPr>
              <a:t>pengelolaan</a:t>
            </a:r>
            <a:r>
              <a:rPr lang="en-US" dirty="0">
                <a:solidFill>
                  <a:srgbClr val="3B3535"/>
                </a:solidFill>
                <a:ea typeface="Sora Light" pitchFamily="34" charset="-122"/>
              </a:rPr>
              <a:t> dan </a:t>
            </a:r>
            <a:r>
              <a:rPr lang="en-US" dirty="0" err="1">
                <a:solidFill>
                  <a:srgbClr val="3B3535"/>
                </a:solidFill>
                <a:ea typeface="Sora Light" pitchFamily="34" charset="-122"/>
              </a:rPr>
              <a:t>pemanfaatan</a:t>
            </a:r>
            <a:r>
              <a:rPr lang="en-US" dirty="0">
                <a:solidFill>
                  <a:srgbClr val="3B3535"/>
                </a:solidFill>
                <a:ea typeface="Sora Light" pitchFamily="34" charset="-122"/>
              </a:rPr>
              <a:t> </a:t>
            </a:r>
            <a:r>
              <a:rPr lang="en-US" dirty="0" err="1">
                <a:solidFill>
                  <a:srgbClr val="3B3535"/>
                </a:solidFill>
                <a:ea typeface="Sora Light" pitchFamily="34" charset="-122"/>
              </a:rPr>
              <a:t>sumber</a:t>
            </a:r>
            <a:r>
              <a:rPr lang="en-US" dirty="0">
                <a:solidFill>
                  <a:srgbClr val="3B3535"/>
                </a:solidFill>
                <a:ea typeface="Sora Light" pitchFamily="34" charset="-122"/>
              </a:rPr>
              <a:t> </a:t>
            </a:r>
            <a:r>
              <a:rPr lang="en-US" dirty="0" err="1">
                <a:solidFill>
                  <a:srgbClr val="3B3535"/>
                </a:solidFill>
                <a:ea typeface="Sora Light" pitchFamily="34" charset="-122"/>
              </a:rPr>
              <a:t>daya</a:t>
            </a:r>
            <a:r>
              <a:rPr lang="en-US" dirty="0">
                <a:solidFill>
                  <a:srgbClr val="3B3535"/>
                </a:solidFill>
                <a:ea typeface="Sora Light" pitchFamily="34" charset="-122"/>
              </a:rPr>
              <a:t> </a:t>
            </a:r>
            <a:r>
              <a:rPr lang="en-US" dirty="0" err="1">
                <a:solidFill>
                  <a:srgbClr val="3B3535"/>
                </a:solidFill>
                <a:ea typeface="Sora Light" pitchFamily="34" charset="-122"/>
              </a:rPr>
              <a:t>alam</a:t>
            </a:r>
            <a:r>
              <a:rPr lang="en-US" dirty="0">
                <a:solidFill>
                  <a:srgbClr val="3B3535"/>
                </a:solidFill>
                <a:ea typeface="Sora Light" pitchFamily="34" charset="-122"/>
              </a:rPr>
              <a:t>. Ini </a:t>
            </a:r>
            <a:r>
              <a:rPr lang="en-US" dirty="0" err="1">
                <a:solidFill>
                  <a:srgbClr val="3B3535"/>
                </a:solidFill>
                <a:ea typeface="Sora Light" pitchFamily="34" charset="-122"/>
              </a:rPr>
              <a:t>adalah</a:t>
            </a:r>
            <a:r>
              <a:rPr lang="en-US" dirty="0">
                <a:solidFill>
                  <a:srgbClr val="3B3535"/>
                </a:solidFill>
                <a:ea typeface="Sora Light" pitchFamily="34" charset="-122"/>
              </a:rPr>
              <a:t> pilar </a:t>
            </a:r>
            <a:r>
              <a:rPr lang="en-US" dirty="0" err="1">
                <a:solidFill>
                  <a:srgbClr val="3B3535"/>
                </a:solidFill>
                <a:ea typeface="Sora Light" pitchFamily="34" charset="-122"/>
              </a:rPr>
              <a:t>utama</a:t>
            </a:r>
            <a:r>
              <a:rPr lang="en-US" dirty="0">
                <a:solidFill>
                  <a:srgbClr val="3B3535"/>
                </a:solidFill>
                <a:ea typeface="Sora Light" pitchFamily="34" charset="-122"/>
              </a:rPr>
              <a:t> </a:t>
            </a:r>
            <a:r>
              <a:rPr lang="en-US" dirty="0" err="1">
                <a:solidFill>
                  <a:srgbClr val="3B3535"/>
                </a:solidFill>
                <a:ea typeface="Sora Light" pitchFamily="34" charset="-122"/>
              </a:rPr>
              <a:t>dalam</a:t>
            </a:r>
            <a:r>
              <a:rPr lang="en-US" dirty="0">
                <a:solidFill>
                  <a:srgbClr val="3B3535"/>
                </a:solidFill>
                <a:ea typeface="Sora Light" pitchFamily="34" charset="-122"/>
              </a:rPr>
              <a:t> </a:t>
            </a:r>
            <a:r>
              <a:rPr lang="en-US" dirty="0" err="1">
                <a:solidFill>
                  <a:srgbClr val="3B3535"/>
                </a:solidFill>
                <a:ea typeface="Sora Light" pitchFamily="34" charset="-122"/>
              </a:rPr>
              <a:t>menjaga</a:t>
            </a:r>
            <a:r>
              <a:rPr lang="en-US" dirty="0">
                <a:solidFill>
                  <a:srgbClr val="3B3535"/>
                </a:solidFill>
                <a:ea typeface="Sora Light" pitchFamily="34" charset="-122"/>
              </a:rPr>
              <a:t> </a:t>
            </a:r>
            <a:r>
              <a:rPr lang="en-US" dirty="0" err="1">
                <a:solidFill>
                  <a:srgbClr val="3B3535"/>
                </a:solidFill>
                <a:ea typeface="Sora Light" pitchFamily="34" charset="-122"/>
              </a:rPr>
              <a:t>kedaulatan</a:t>
            </a:r>
            <a:r>
              <a:rPr lang="en-US" dirty="0">
                <a:solidFill>
                  <a:srgbClr val="3B3535"/>
                </a:solidFill>
                <a:ea typeface="Sora Light" pitchFamily="34" charset="-122"/>
              </a:rPr>
              <a:t> negara </a:t>
            </a:r>
            <a:r>
              <a:rPr lang="en-US" dirty="0" err="1">
                <a:solidFill>
                  <a:srgbClr val="3B3535"/>
                </a:solidFill>
                <a:ea typeface="Sora Light" pitchFamily="34" charset="-122"/>
              </a:rPr>
              <a:t>atas</a:t>
            </a:r>
            <a:r>
              <a:rPr lang="en-US" dirty="0">
                <a:solidFill>
                  <a:srgbClr val="3B3535"/>
                </a:solidFill>
                <a:ea typeface="Sora Light" pitchFamily="34" charset="-122"/>
              </a:rPr>
              <a:t> </a:t>
            </a:r>
            <a:r>
              <a:rPr lang="en-US" dirty="0" err="1">
                <a:solidFill>
                  <a:srgbClr val="3B3535"/>
                </a:solidFill>
                <a:ea typeface="Sora Light" pitchFamily="34" charset="-122"/>
              </a:rPr>
              <a:t>sumber</a:t>
            </a:r>
            <a:r>
              <a:rPr lang="en-US" dirty="0">
                <a:solidFill>
                  <a:srgbClr val="3B3535"/>
                </a:solidFill>
                <a:ea typeface="Sora Light" pitchFamily="34" charset="-122"/>
              </a:rPr>
              <a:t> </a:t>
            </a:r>
            <a:r>
              <a:rPr lang="en-US" dirty="0" err="1">
                <a:solidFill>
                  <a:srgbClr val="3B3535"/>
                </a:solidFill>
                <a:ea typeface="Sora Light" pitchFamily="34" charset="-122"/>
              </a:rPr>
              <a:t>daya</a:t>
            </a:r>
            <a:r>
              <a:rPr lang="en-US" dirty="0">
                <a:solidFill>
                  <a:srgbClr val="3B3535"/>
                </a:solidFill>
                <a:ea typeface="Sora Light" pitchFamily="34" charset="-122"/>
              </a:rPr>
              <a:t> vital.</a:t>
            </a:r>
            <a:endParaRPr lang="en-US" dirty="0"/>
          </a:p>
          <a:p>
            <a:pPr marL="514350" indent="-514350" algn="just">
              <a:buFont typeface="+mj-lt"/>
              <a:buAutoNum type="arabicPeriod"/>
            </a:pPr>
            <a:r>
              <a:rPr lang="en-ID" dirty="0">
                <a:solidFill>
                  <a:schemeClr val="tx1"/>
                </a:solidFill>
              </a:rPr>
              <a:t>Bumi - </a:t>
            </a:r>
            <a:r>
              <a:rPr lang="en-US" dirty="0" err="1">
                <a:solidFill>
                  <a:srgbClr val="3B3535"/>
                </a:solidFill>
                <a:ea typeface="Sora Light" pitchFamily="34" charset="-122"/>
              </a:rPr>
              <a:t>Termasuk</a:t>
            </a:r>
            <a:r>
              <a:rPr lang="en-US" dirty="0">
                <a:solidFill>
                  <a:srgbClr val="3B3535"/>
                </a:solidFill>
                <a:ea typeface="Sora Light" pitchFamily="34" charset="-122"/>
              </a:rPr>
              <a:t> </a:t>
            </a:r>
            <a:r>
              <a:rPr lang="en-US" dirty="0" err="1">
                <a:solidFill>
                  <a:srgbClr val="3B3535"/>
                </a:solidFill>
                <a:ea typeface="Sora Light" pitchFamily="34" charset="-122"/>
              </a:rPr>
              <a:t>permukaan</a:t>
            </a:r>
            <a:r>
              <a:rPr lang="en-US" dirty="0">
                <a:solidFill>
                  <a:srgbClr val="3B3535"/>
                </a:solidFill>
                <a:ea typeface="Sora Light" pitchFamily="34" charset="-122"/>
              </a:rPr>
              <a:t> </a:t>
            </a:r>
            <a:r>
              <a:rPr lang="en-US" dirty="0" err="1">
                <a:solidFill>
                  <a:srgbClr val="3B3535"/>
                </a:solidFill>
                <a:ea typeface="Sora Light" pitchFamily="34" charset="-122"/>
              </a:rPr>
              <a:t>bumi</a:t>
            </a:r>
            <a:r>
              <a:rPr lang="en-US" dirty="0">
                <a:solidFill>
                  <a:srgbClr val="3B3535"/>
                </a:solidFill>
                <a:ea typeface="Sora Light" pitchFamily="34" charset="-122"/>
              </a:rPr>
              <a:t>, </a:t>
            </a:r>
            <a:r>
              <a:rPr lang="en-US" dirty="0" err="1">
                <a:solidFill>
                  <a:srgbClr val="3B3535"/>
                </a:solidFill>
                <a:ea typeface="Sora Light" pitchFamily="34" charset="-122"/>
              </a:rPr>
              <a:t>tubuh</a:t>
            </a:r>
            <a:r>
              <a:rPr lang="en-US" dirty="0">
                <a:solidFill>
                  <a:srgbClr val="3B3535"/>
                </a:solidFill>
                <a:ea typeface="Sora Light" pitchFamily="34" charset="-122"/>
              </a:rPr>
              <a:t> </a:t>
            </a:r>
            <a:r>
              <a:rPr lang="en-US" dirty="0" err="1">
                <a:solidFill>
                  <a:srgbClr val="3B3535"/>
                </a:solidFill>
                <a:ea typeface="Sora Light" pitchFamily="34" charset="-122"/>
              </a:rPr>
              <a:t>bumi</a:t>
            </a:r>
            <a:r>
              <a:rPr lang="en-US" dirty="0">
                <a:solidFill>
                  <a:srgbClr val="3B3535"/>
                </a:solidFill>
                <a:ea typeface="Sora Light" pitchFamily="34" charset="-122"/>
              </a:rPr>
              <a:t> di </a:t>
            </a:r>
            <a:r>
              <a:rPr lang="en-US" dirty="0" err="1">
                <a:solidFill>
                  <a:srgbClr val="3B3535"/>
                </a:solidFill>
                <a:ea typeface="Sora Light" pitchFamily="34" charset="-122"/>
              </a:rPr>
              <a:t>bawahnya</a:t>
            </a:r>
            <a:r>
              <a:rPr lang="en-US" dirty="0">
                <a:solidFill>
                  <a:srgbClr val="3B3535"/>
                </a:solidFill>
                <a:ea typeface="Sora Light" pitchFamily="34" charset="-122"/>
              </a:rPr>
              <a:t>, dan yang </a:t>
            </a:r>
            <a:r>
              <a:rPr lang="en-US" dirty="0" err="1">
                <a:solidFill>
                  <a:srgbClr val="3B3535"/>
                </a:solidFill>
                <a:ea typeface="Sora Light" pitchFamily="34" charset="-122"/>
              </a:rPr>
              <a:t>berada</a:t>
            </a:r>
            <a:r>
              <a:rPr lang="en-US" dirty="0">
                <a:solidFill>
                  <a:srgbClr val="3B3535"/>
                </a:solidFill>
                <a:ea typeface="Sora Light" pitchFamily="34" charset="-122"/>
              </a:rPr>
              <a:t> di </a:t>
            </a:r>
            <a:r>
              <a:rPr lang="en-US" dirty="0" err="1">
                <a:solidFill>
                  <a:srgbClr val="3B3535"/>
                </a:solidFill>
                <a:ea typeface="Sora Light" pitchFamily="34" charset="-122"/>
              </a:rPr>
              <a:t>bawah</a:t>
            </a:r>
            <a:r>
              <a:rPr lang="en-US" dirty="0">
                <a:solidFill>
                  <a:srgbClr val="3B3535"/>
                </a:solidFill>
                <a:ea typeface="Sora Light" pitchFamily="34" charset="-122"/>
              </a:rPr>
              <a:t> air (Pasal 1 </a:t>
            </a:r>
            <a:r>
              <a:rPr lang="en-US" dirty="0" err="1">
                <a:solidFill>
                  <a:srgbClr val="3B3535"/>
                </a:solidFill>
                <a:ea typeface="Sora Light" pitchFamily="34" charset="-122"/>
              </a:rPr>
              <a:t>ayat</a:t>
            </a:r>
            <a:r>
              <a:rPr lang="en-US" dirty="0">
                <a:solidFill>
                  <a:srgbClr val="3B3535"/>
                </a:solidFill>
                <a:ea typeface="Sora Light" pitchFamily="34" charset="-122"/>
              </a:rPr>
              <a:t> 4 UUPA). Ini </a:t>
            </a:r>
            <a:r>
              <a:rPr lang="en-US" dirty="0" err="1">
                <a:solidFill>
                  <a:srgbClr val="3B3535"/>
                </a:solidFill>
                <a:ea typeface="Sora Light" pitchFamily="34" charset="-122"/>
              </a:rPr>
              <a:t>mencakup</a:t>
            </a:r>
            <a:r>
              <a:rPr lang="en-US" dirty="0">
                <a:solidFill>
                  <a:srgbClr val="3B3535"/>
                </a:solidFill>
                <a:ea typeface="Sora Light" pitchFamily="34" charset="-122"/>
              </a:rPr>
              <a:t> </a:t>
            </a:r>
            <a:r>
              <a:rPr lang="en-US" dirty="0" err="1">
                <a:solidFill>
                  <a:srgbClr val="3B3535"/>
                </a:solidFill>
                <a:ea typeface="Sora Light" pitchFamily="34" charset="-122"/>
              </a:rPr>
              <a:t>tanah</a:t>
            </a:r>
            <a:r>
              <a:rPr lang="en-US" dirty="0">
                <a:solidFill>
                  <a:srgbClr val="3B3535"/>
                </a:solidFill>
                <a:ea typeface="Sora Light" pitchFamily="34" charset="-122"/>
              </a:rPr>
              <a:t> </a:t>
            </a:r>
            <a:r>
              <a:rPr lang="en-US" dirty="0" err="1">
                <a:solidFill>
                  <a:srgbClr val="3B3535"/>
                </a:solidFill>
                <a:ea typeface="Sora Light" pitchFamily="34" charset="-122"/>
              </a:rPr>
              <a:t>untuk</a:t>
            </a:r>
            <a:r>
              <a:rPr lang="en-US" dirty="0">
                <a:solidFill>
                  <a:srgbClr val="3B3535"/>
                </a:solidFill>
                <a:ea typeface="Sora Light" pitchFamily="34" charset="-122"/>
              </a:rPr>
              <a:t> </a:t>
            </a:r>
            <a:r>
              <a:rPr lang="en-US" dirty="0" err="1">
                <a:solidFill>
                  <a:srgbClr val="3B3535"/>
                </a:solidFill>
                <a:ea typeface="Sora Light" pitchFamily="34" charset="-122"/>
              </a:rPr>
              <a:t>pertanian</a:t>
            </a:r>
            <a:r>
              <a:rPr lang="en-US" dirty="0">
                <a:solidFill>
                  <a:srgbClr val="3B3535"/>
                </a:solidFill>
                <a:ea typeface="Sora Light" pitchFamily="34" charset="-122"/>
              </a:rPr>
              <a:t>, </a:t>
            </a:r>
            <a:r>
              <a:rPr lang="en-US" dirty="0" err="1">
                <a:solidFill>
                  <a:srgbClr val="3B3535"/>
                </a:solidFill>
                <a:ea typeface="Sora Light" pitchFamily="34" charset="-122"/>
              </a:rPr>
              <a:t>permukiman</a:t>
            </a:r>
            <a:r>
              <a:rPr lang="en-US" dirty="0">
                <a:solidFill>
                  <a:srgbClr val="3B3535"/>
                </a:solidFill>
                <a:ea typeface="Sora Light" pitchFamily="34" charset="-122"/>
              </a:rPr>
              <a:t>, </a:t>
            </a:r>
            <a:r>
              <a:rPr lang="en-US" dirty="0" err="1">
                <a:solidFill>
                  <a:srgbClr val="3B3535"/>
                </a:solidFill>
                <a:ea typeface="Sora Light" pitchFamily="34" charset="-122"/>
              </a:rPr>
              <a:t>industri</a:t>
            </a:r>
            <a:r>
              <a:rPr lang="en-US" dirty="0">
                <a:solidFill>
                  <a:srgbClr val="3B3535"/>
                </a:solidFill>
                <a:ea typeface="Sora Light" pitchFamily="34" charset="-122"/>
              </a:rPr>
              <a:t>, </a:t>
            </a:r>
            <a:r>
              <a:rPr lang="en-US" dirty="0" err="1">
                <a:solidFill>
                  <a:srgbClr val="3B3535"/>
                </a:solidFill>
                <a:ea typeface="Sora Light" pitchFamily="34" charset="-122"/>
              </a:rPr>
              <a:t>hingga</a:t>
            </a:r>
            <a:r>
              <a:rPr lang="en-US" dirty="0">
                <a:solidFill>
                  <a:srgbClr val="3B3535"/>
                </a:solidFill>
                <a:ea typeface="Sora Light" pitchFamily="34" charset="-122"/>
              </a:rPr>
              <a:t> </a:t>
            </a:r>
            <a:r>
              <a:rPr lang="en-US" dirty="0" err="1">
                <a:solidFill>
                  <a:srgbClr val="3B3535"/>
                </a:solidFill>
                <a:ea typeface="Sora Light" pitchFamily="34" charset="-122"/>
              </a:rPr>
              <a:t>pertambangan</a:t>
            </a:r>
            <a:r>
              <a:rPr lang="en-US" dirty="0">
                <a:solidFill>
                  <a:srgbClr val="3B3535"/>
                </a:solidFill>
                <a:ea typeface="Sora Light" pitchFamily="34" charset="-122"/>
              </a:rPr>
              <a:t>.</a:t>
            </a:r>
            <a:endParaRPr lang="en-ID" dirty="0">
              <a:solidFill>
                <a:schemeClr val="tx1"/>
              </a:solidFill>
              <a:ea typeface="Sora Light" pitchFamily="34" charset="-122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dirty="0">
                <a:solidFill>
                  <a:srgbClr val="3B3535"/>
                </a:solidFill>
                <a:ea typeface="Sora Light" pitchFamily="34" charset="-122"/>
              </a:rPr>
              <a:t>Air - Meliputi air di </a:t>
            </a:r>
            <a:r>
              <a:rPr lang="en-US" dirty="0" err="1">
                <a:solidFill>
                  <a:srgbClr val="3B3535"/>
                </a:solidFill>
                <a:ea typeface="Sora Light" pitchFamily="34" charset="-122"/>
              </a:rPr>
              <a:t>perairan</a:t>
            </a:r>
            <a:r>
              <a:rPr lang="en-US" dirty="0">
                <a:solidFill>
                  <a:srgbClr val="3B3535"/>
                </a:solidFill>
                <a:ea typeface="Sora Light" pitchFamily="34" charset="-122"/>
              </a:rPr>
              <a:t> </a:t>
            </a:r>
            <a:r>
              <a:rPr lang="en-US" dirty="0" err="1">
                <a:solidFill>
                  <a:srgbClr val="3B3535"/>
                </a:solidFill>
                <a:ea typeface="Sora Light" pitchFamily="34" charset="-122"/>
              </a:rPr>
              <a:t>pedalaman</a:t>
            </a:r>
            <a:r>
              <a:rPr lang="en-US" dirty="0">
                <a:solidFill>
                  <a:srgbClr val="3B3535"/>
                </a:solidFill>
                <a:ea typeface="Sora Light" pitchFamily="34" charset="-122"/>
              </a:rPr>
              <a:t> dan </a:t>
            </a:r>
            <a:r>
              <a:rPr lang="en-US" dirty="0" err="1">
                <a:solidFill>
                  <a:srgbClr val="3B3535"/>
                </a:solidFill>
                <a:ea typeface="Sora Light" pitchFamily="34" charset="-122"/>
              </a:rPr>
              <a:t>laut</a:t>
            </a:r>
            <a:r>
              <a:rPr lang="en-US" dirty="0">
                <a:solidFill>
                  <a:srgbClr val="3B3535"/>
                </a:solidFill>
                <a:ea typeface="Sora Light" pitchFamily="34" charset="-122"/>
              </a:rPr>
              <a:t> wilayah Indonesia (Pasal 1 </a:t>
            </a:r>
            <a:r>
              <a:rPr lang="en-US" dirty="0" err="1">
                <a:solidFill>
                  <a:srgbClr val="3B3535"/>
                </a:solidFill>
                <a:ea typeface="Sora Light" pitchFamily="34" charset="-122"/>
              </a:rPr>
              <a:t>ayat</a:t>
            </a:r>
            <a:r>
              <a:rPr lang="en-US" dirty="0">
                <a:solidFill>
                  <a:srgbClr val="3B3535"/>
                </a:solidFill>
                <a:ea typeface="Sora Light" pitchFamily="34" charset="-122"/>
              </a:rPr>
              <a:t> 5 UUPA). </a:t>
            </a:r>
            <a:r>
              <a:rPr lang="en-US" dirty="0" err="1">
                <a:solidFill>
                  <a:srgbClr val="3B3535"/>
                </a:solidFill>
                <a:ea typeface="Sora Light" pitchFamily="34" charset="-122"/>
              </a:rPr>
              <a:t>Pengaturan</a:t>
            </a:r>
            <a:r>
              <a:rPr lang="en-US" dirty="0">
                <a:solidFill>
                  <a:srgbClr val="3B3535"/>
                </a:solidFill>
                <a:ea typeface="Sora Light" pitchFamily="34" charset="-122"/>
              </a:rPr>
              <a:t> air </a:t>
            </a:r>
            <a:r>
              <a:rPr lang="en-US" dirty="0" err="1">
                <a:solidFill>
                  <a:srgbClr val="3B3535"/>
                </a:solidFill>
                <a:ea typeface="Sora Light" pitchFamily="34" charset="-122"/>
              </a:rPr>
              <a:t>penting</a:t>
            </a:r>
            <a:r>
              <a:rPr lang="en-US" dirty="0">
                <a:solidFill>
                  <a:srgbClr val="3B3535"/>
                </a:solidFill>
                <a:ea typeface="Sora Light" pitchFamily="34" charset="-122"/>
              </a:rPr>
              <a:t> </a:t>
            </a:r>
            <a:r>
              <a:rPr lang="en-US" dirty="0" err="1">
                <a:solidFill>
                  <a:srgbClr val="3B3535"/>
                </a:solidFill>
                <a:ea typeface="Sora Light" pitchFamily="34" charset="-122"/>
              </a:rPr>
              <a:t>untuk</a:t>
            </a:r>
            <a:r>
              <a:rPr lang="en-US" dirty="0">
                <a:solidFill>
                  <a:srgbClr val="3B3535"/>
                </a:solidFill>
                <a:ea typeface="Sora Light" pitchFamily="34" charset="-122"/>
              </a:rPr>
              <a:t> </a:t>
            </a:r>
            <a:r>
              <a:rPr lang="en-US" dirty="0" err="1">
                <a:solidFill>
                  <a:srgbClr val="3B3535"/>
                </a:solidFill>
                <a:ea typeface="Sora Light" pitchFamily="34" charset="-122"/>
              </a:rPr>
              <a:t>irigasi</a:t>
            </a:r>
            <a:r>
              <a:rPr lang="en-US" dirty="0">
                <a:solidFill>
                  <a:srgbClr val="3B3535"/>
                </a:solidFill>
                <a:ea typeface="Sora Light" pitchFamily="34" charset="-122"/>
              </a:rPr>
              <a:t>, </a:t>
            </a:r>
            <a:r>
              <a:rPr lang="en-US" dirty="0" err="1">
                <a:solidFill>
                  <a:srgbClr val="3B3535"/>
                </a:solidFill>
                <a:ea typeface="Sora Light" pitchFamily="34" charset="-122"/>
              </a:rPr>
              <a:t>perikanan</a:t>
            </a:r>
            <a:r>
              <a:rPr lang="en-US" dirty="0">
                <a:solidFill>
                  <a:srgbClr val="3B3535"/>
                </a:solidFill>
                <a:ea typeface="Sora Light" pitchFamily="34" charset="-122"/>
              </a:rPr>
              <a:t>, </a:t>
            </a:r>
            <a:r>
              <a:rPr lang="en-US" dirty="0" err="1">
                <a:solidFill>
                  <a:srgbClr val="3B3535"/>
                </a:solidFill>
                <a:ea typeface="Sora Light" pitchFamily="34" charset="-122"/>
              </a:rPr>
              <a:t>transportasi</a:t>
            </a:r>
            <a:r>
              <a:rPr lang="en-US" dirty="0">
                <a:solidFill>
                  <a:srgbClr val="3B3535"/>
                </a:solidFill>
                <a:ea typeface="Sora Light" pitchFamily="34" charset="-122"/>
              </a:rPr>
              <a:t>, dan </a:t>
            </a:r>
            <a:r>
              <a:rPr lang="en-US" dirty="0" err="1">
                <a:solidFill>
                  <a:srgbClr val="3B3535"/>
                </a:solidFill>
                <a:ea typeface="Sora Light" pitchFamily="34" charset="-122"/>
              </a:rPr>
              <a:t>sumber</a:t>
            </a:r>
            <a:r>
              <a:rPr lang="en-US" dirty="0">
                <a:solidFill>
                  <a:srgbClr val="3B3535"/>
                </a:solidFill>
                <a:ea typeface="Sora Light" pitchFamily="34" charset="-122"/>
              </a:rPr>
              <a:t> </a:t>
            </a:r>
            <a:r>
              <a:rPr lang="en-US" dirty="0" err="1">
                <a:solidFill>
                  <a:srgbClr val="3B3535"/>
                </a:solidFill>
                <a:ea typeface="Sora Light" pitchFamily="34" charset="-122"/>
              </a:rPr>
              <a:t>daya</a:t>
            </a:r>
            <a:r>
              <a:rPr lang="en-US" dirty="0">
                <a:solidFill>
                  <a:srgbClr val="3B3535"/>
                </a:solidFill>
                <a:ea typeface="Sora Light" pitchFamily="34" charset="-122"/>
              </a:rPr>
              <a:t> </a:t>
            </a:r>
            <a:r>
              <a:rPr lang="en-US" dirty="0" err="1">
                <a:solidFill>
                  <a:srgbClr val="3B3535"/>
                </a:solidFill>
                <a:ea typeface="Sora Light" pitchFamily="34" charset="-122"/>
              </a:rPr>
              <a:t>energyi</a:t>
            </a:r>
            <a:r>
              <a:rPr lang="en-US" dirty="0">
                <a:solidFill>
                  <a:srgbClr val="3B3535"/>
                </a:solidFill>
                <a:ea typeface="Sora Light" pitchFamily="34" charset="-122"/>
              </a:rPr>
              <a:t>.</a:t>
            </a:r>
            <a:endParaRPr lang="en-US" dirty="0">
              <a:solidFill>
                <a:srgbClr val="3B3535"/>
              </a:solidFill>
              <a:ea typeface="Sora Light" pitchFamily="34" charset="-122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dirty="0">
                <a:solidFill>
                  <a:srgbClr val="3B3535"/>
                </a:solidFill>
                <a:ea typeface="Sora Light" pitchFamily="34" charset="-122"/>
              </a:rPr>
              <a:t>Ruang Angkasa - Meliputi air di </a:t>
            </a:r>
            <a:r>
              <a:rPr lang="en-US" dirty="0" err="1">
                <a:solidFill>
                  <a:srgbClr val="3B3535"/>
                </a:solidFill>
                <a:ea typeface="Sora Light" pitchFamily="34" charset="-122"/>
              </a:rPr>
              <a:t>perairan</a:t>
            </a:r>
            <a:r>
              <a:rPr lang="en-US" dirty="0">
                <a:solidFill>
                  <a:srgbClr val="3B3535"/>
                </a:solidFill>
                <a:ea typeface="Sora Light" pitchFamily="34" charset="-122"/>
              </a:rPr>
              <a:t> </a:t>
            </a:r>
            <a:r>
              <a:rPr lang="en-US" dirty="0" err="1">
                <a:solidFill>
                  <a:srgbClr val="3B3535"/>
                </a:solidFill>
                <a:ea typeface="Sora Light" pitchFamily="34" charset="-122"/>
              </a:rPr>
              <a:t>pedalaman</a:t>
            </a:r>
            <a:r>
              <a:rPr lang="en-US" dirty="0">
                <a:solidFill>
                  <a:srgbClr val="3B3535"/>
                </a:solidFill>
                <a:ea typeface="Sora Light" pitchFamily="34" charset="-122"/>
              </a:rPr>
              <a:t> dan </a:t>
            </a:r>
            <a:r>
              <a:rPr lang="en-US" dirty="0" err="1">
                <a:solidFill>
                  <a:srgbClr val="3B3535"/>
                </a:solidFill>
                <a:ea typeface="Sora Light" pitchFamily="34" charset="-122"/>
              </a:rPr>
              <a:t>laut</a:t>
            </a:r>
            <a:r>
              <a:rPr lang="en-US" dirty="0">
                <a:solidFill>
                  <a:srgbClr val="3B3535"/>
                </a:solidFill>
                <a:ea typeface="Sora Light" pitchFamily="34" charset="-122"/>
              </a:rPr>
              <a:t> wilayah Indonesia (Pasal 1 </a:t>
            </a:r>
            <a:r>
              <a:rPr lang="en-US" dirty="0" err="1">
                <a:solidFill>
                  <a:srgbClr val="3B3535"/>
                </a:solidFill>
                <a:ea typeface="Sora Light" pitchFamily="34" charset="-122"/>
              </a:rPr>
              <a:t>ayat</a:t>
            </a:r>
            <a:r>
              <a:rPr lang="en-US" dirty="0">
                <a:solidFill>
                  <a:srgbClr val="3B3535"/>
                </a:solidFill>
                <a:ea typeface="Sora Light" pitchFamily="34" charset="-122"/>
              </a:rPr>
              <a:t> 5 UUPA). </a:t>
            </a:r>
            <a:r>
              <a:rPr lang="en-US" dirty="0" err="1">
                <a:solidFill>
                  <a:srgbClr val="3B3535"/>
                </a:solidFill>
                <a:ea typeface="Sora Light" pitchFamily="34" charset="-122"/>
              </a:rPr>
              <a:t>Pengaturan</a:t>
            </a:r>
            <a:r>
              <a:rPr lang="en-US" dirty="0">
                <a:solidFill>
                  <a:srgbClr val="3B3535"/>
                </a:solidFill>
                <a:ea typeface="Sora Light" pitchFamily="34" charset="-122"/>
              </a:rPr>
              <a:t> air </a:t>
            </a:r>
            <a:r>
              <a:rPr lang="en-US" dirty="0" err="1">
                <a:solidFill>
                  <a:srgbClr val="3B3535"/>
                </a:solidFill>
                <a:ea typeface="Sora Light" pitchFamily="34" charset="-122"/>
              </a:rPr>
              <a:t>penting</a:t>
            </a:r>
            <a:r>
              <a:rPr lang="en-US" dirty="0">
                <a:solidFill>
                  <a:srgbClr val="3B3535"/>
                </a:solidFill>
                <a:ea typeface="Sora Light" pitchFamily="34" charset="-122"/>
              </a:rPr>
              <a:t> </a:t>
            </a:r>
            <a:r>
              <a:rPr lang="en-US" dirty="0" err="1">
                <a:solidFill>
                  <a:srgbClr val="3B3535"/>
                </a:solidFill>
                <a:ea typeface="Sora Light" pitchFamily="34" charset="-122"/>
              </a:rPr>
              <a:t>untuk</a:t>
            </a:r>
            <a:r>
              <a:rPr lang="en-US" dirty="0">
                <a:solidFill>
                  <a:srgbClr val="3B3535"/>
                </a:solidFill>
                <a:ea typeface="Sora Light" pitchFamily="34" charset="-122"/>
              </a:rPr>
              <a:t> </a:t>
            </a:r>
            <a:r>
              <a:rPr lang="en-US" dirty="0" err="1">
                <a:solidFill>
                  <a:srgbClr val="3B3535"/>
                </a:solidFill>
                <a:ea typeface="Sora Light" pitchFamily="34" charset="-122"/>
              </a:rPr>
              <a:t>irigasi</a:t>
            </a:r>
            <a:r>
              <a:rPr lang="en-US" dirty="0">
                <a:solidFill>
                  <a:srgbClr val="3B3535"/>
                </a:solidFill>
                <a:ea typeface="Sora Light" pitchFamily="34" charset="-122"/>
              </a:rPr>
              <a:t>, </a:t>
            </a:r>
            <a:r>
              <a:rPr lang="en-US" dirty="0" err="1">
                <a:solidFill>
                  <a:srgbClr val="3B3535"/>
                </a:solidFill>
                <a:ea typeface="Sora Light" pitchFamily="34" charset="-122"/>
              </a:rPr>
              <a:t>perikanan</a:t>
            </a:r>
            <a:r>
              <a:rPr lang="en-US" dirty="0">
                <a:solidFill>
                  <a:srgbClr val="3B3535"/>
                </a:solidFill>
                <a:ea typeface="Sora Light" pitchFamily="34" charset="-122"/>
              </a:rPr>
              <a:t>, </a:t>
            </a:r>
            <a:r>
              <a:rPr lang="en-US" dirty="0" err="1">
                <a:solidFill>
                  <a:srgbClr val="3B3535"/>
                </a:solidFill>
                <a:ea typeface="Sora Light" pitchFamily="34" charset="-122"/>
              </a:rPr>
              <a:t>transportasi</a:t>
            </a:r>
            <a:r>
              <a:rPr lang="en-US" dirty="0">
                <a:solidFill>
                  <a:srgbClr val="3B3535"/>
                </a:solidFill>
                <a:ea typeface="Sora Light" pitchFamily="34" charset="-122"/>
              </a:rPr>
              <a:t>, dan </a:t>
            </a:r>
            <a:r>
              <a:rPr lang="en-US" dirty="0" err="1">
                <a:solidFill>
                  <a:srgbClr val="3B3535"/>
                </a:solidFill>
                <a:ea typeface="Sora Light" pitchFamily="34" charset="-122"/>
              </a:rPr>
              <a:t>sumber</a:t>
            </a:r>
            <a:r>
              <a:rPr lang="en-US" dirty="0">
                <a:solidFill>
                  <a:srgbClr val="3B3535"/>
                </a:solidFill>
                <a:ea typeface="Sora Light" pitchFamily="34" charset="-122"/>
              </a:rPr>
              <a:t> </a:t>
            </a:r>
            <a:r>
              <a:rPr lang="en-US" dirty="0" err="1">
                <a:solidFill>
                  <a:srgbClr val="3B3535"/>
                </a:solidFill>
                <a:ea typeface="Sora Light" pitchFamily="34" charset="-122"/>
              </a:rPr>
              <a:t>daya</a:t>
            </a:r>
            <a:r>
              <a:rPr lang="en-US" dirty="0">
                <a:solidFill>
                  <a:srgbClr val="3B3535"/>
                </a:solidFill>
                <a:ea typeface="Sora Light" pitchFamily="34" charset="-122"/>
              </a:rPr>
              <a:t> </a:t>
            </a:r>
            <a:r>
              <a:rPr lang="en-US" dirty="0" err="1">
                <a:solidFill>
                  <a:srgbClr val="3B3535"/>
                </a:solidFill>
                <a:ea typeface="Sora Light" pitchFamily="34" charset="-122"/>
              </a:rPr>
              <a:t>energi</a:t>
            </a:r>
            <a:r>
              <a:rPr lang="en-US" dirty="0">
                <a:solidFill>
                  <a:srgbClr val="3B3535"/>
                </a:solidFill>
                <a:ea typeface="Sora Light" pitchFamily="34" charset="-122"/>
              </a:rPr>
              <a:t>.</a:t>
            </a:r>
            <a:endParaRPr lang="en-US" dirty="0"/>
          </a:p>
          <a:p>
            <a:pPr marL="514350" indent="-514350" algn="just">
              <a:buFont typeface="+mj-lt"/>
              <a:buAutoNum type="arabicPeriod"/>
            </a:pPr>
            <a:endParaRPr lang="en-US" dirty="0"/>
          </a:p>
          <a:p>
            <a:pPr marL="514350" indent="-514350" algn="just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971600" y="1268760"/>
            <a:ext cx="7272808" cy="4680520"/>
          </a:xfrm>
        </p:spPr>
        <p:txBody>
          <a:bodyPr/>
          <a:lstStyle/>
          <a:p>
            <a:pPr>
              <a:lnSpc>
                <a:spcPts val="2800"/>
              </a:lnSpc>
            </a:pPr>
            <a:r>
              <a:rPr lang="en-US" dirty="0" err="1">
                <a:solidFill>
                  <a:srgbClr val="1F1E1E"/>
                </a:solidFill>
                <a:ea typeface="Alexandria Semi Bold" pitchFamily="34" charset="-122"/>
              </a:rPr>
              <a:t>Kekayaan</a:t>
            </a:r>
            <a:r>
              <a:rPr lang="en-US" dirty="0">
                <a:solidFill>
                  <a:srgbClr val="1F1E1E"/>
                </a:solidFill>
                <a:ea typeface="Alexandria Semi Bold" pitchFamily="34" charset="-122"/>
              </a:rPr>
              <a:t> Alam </a:t>
            </a:r>
            <a:r>
              <a:rPr lang="en-US" dirty="0" err="1">
                <a:solidFill>
                  <a:srgbClr val="1F1E1E"/>
                </a:solidFill>
                <a:ea typeface="Alexandria Semi Bold" pitchFamily="34" charset="-122"/>
              </a:rPr>
              <a:t>dalam</a:t>
            </a:r>
            <a:r>
              <a:rPr lang="en-US" dirty="0">
                <a:solidFill>
                  <a:srgbClr val="1F1E1E"/>
                </a:solidFill>
                <a:ea typeface="Alexandria Semi Bold" pitchFamily="34" charset="-122"/>
              </a:rPr>
              <a:t> Hukum </a:t>
            </a:r>
            <a:r>
              <a:rPr lang="en-US" dirty="0" err="1">
                <a:solidFill>
                  <a:srgbClr val="1F1E1E"/>
                </a:solidFill>
                <a:ea typeface="Alexandria Semi Bold" pitchFamily="34" charset="-122"/>
              </a:rPr>
              <a:t>Agraria</a:t>
            </a:r>
            <a:endParaRPr lang="en-US" dirty="0">
              <a:solidFill>
                <a:srgbClr val="1F1E1E"/>
              </a:solidFill>
              <a:ea typeface="Alexandria Semi Bold" pitchFamily="34" charset="-122"/>
            </a:endParaRPr>
          </a:p>
          <a:p>
            <a:pPr algn="l">
              <a:lnSpc>
                <a:spcPts val="2800"/>
              </a:lnSpc>
            </a:pPr>
            <a:endParaRPr lang="en-US" dirty="0">
              <a:solidFill>
                <a:srgbClr val="1F1E1E"/>
              </a:solidFill>
              <a:ea typeface="Alexandria Semi Bold" pitchFamily="34" charset="-122"/>
            </a:endParaRPr>
          </a:p>
          <a:p>
            <a:pPr algn="just">
              <a:lnSpc>
                <a:spcPts val="2800"/>
              </a:lnSpc>
            </a:pPr>
            <a:r>
              <a:rPr lang="en-US" dirty="0">
                <a:solidFill>
                  <a:srgbClr val="3B3535"/>
                </a:solidFill>
                <a:ea typeface="Sora Light" pitchFamily="34" charset="-122"/>
              </a:rPr>
              <a:t>Selain </a:t>
            </a:r>
            <a:r>
              <a:rPr lang="en-US" dirty="0" err="1">
                <a:solidFill>
                  <a:srgbClr val="3B3535"/>
                </a:solidFill>
                <a:ea typeface="Sora Light" pitchFamily="34" charset="-122"/>
              </a:rPr>
              <a:t>bumi</a:t>
            </a:r>
            <a:r>
              <a:rPr lang="en-US" dirty="0">
                <a:solidFill>
                  <a:srgbClr val="3B3535"/>
                </a:solidFill>
                <a:ea typeface="Sora Light" pitchFamily="34" charset="-122"/>
              </a:rPr>
              <a:t>, air, dan </a:t>
            </a:r>
            <a:r>
              <a:rPr lang="en-US" dirty="0" err="1">
                <a:solidFill>
                  <a:srgbClr val="3B3535"/>
                </a:solidFill>
                <a:ea typeface="Sora Light" pitchFamily="34" charset="-122"/>
              </a:rPr>
              <a:t>ruang</a:t>
            </a:r>
            <a:r>
              <a:rPr lang="en-US" dirty="0">
                <a:solidFill>
                  <a:srgbClr val="3B3535"/>
                </a:solidFill>
                <a:ea typeface="Sora Light" pitchFamily="34" charset="-122"/>
              </a:rPr>
              <a:t> </a:t>
            </a:r>
            <a:r>
              <a:rPr lang="en-US" dirty="0" err="1">
                <a:solidFill>
                  <a:srgbClr val="3B3535"/>
                </a:solidFill>
                <a:ea typeface="Sora Light" pitchFamily="34" charset="-122"/>
              </a:rPr>
              <a:t>angkasa</a:t>
            </a:r>
            <a:r>
              <a:rPr lang="en-US" dirty="0">
                <a:solidFill>
                  <a:srgbClr val="3B3535"/>
                </a:solidFill>
                <a:ea typeface="Sora Light" pitchFamily="34" charset="-122"/>
              </a:rPr>
              <a:t>, Hukum </a:t>
            </a:r>
            <a:r>
              <a:rPr lang="en-US" dirty="0" err="1">
                <a:solidFill>
                  <a:srgbClr val="3B3535"/>
                </a:solidFill>
                <a:ea typeface="Sora Light" pitchFamily="34" charset="-122"/>
              </a:rPr>
              <a:t>Agraria</a:t>
            </a:r>
            <a:r>
              <a:rPr lang="en-US" dirty="0">
                <a:solidFill>
                  <a:srgbClr val="3B3535"/>
                </a:solidFill>
                <a:ea typeface="Sora Light" pitchFamily="34" charset="-122"/>
              </a:rPr>
              <a:t> juga </a:t>
            </a:r>
            <a:r>
              <a:rPr lang="en-US" dirty="0" err="1">
                <a:solidFill>
                  <a:srgbClr val="3B3535"/>
                </a:solidFill>
                <a:ea typeface="Sora Light" pitchFamily="34" charset="-122"/>
              </a:rPr>
              <a:t>mengatur</a:t>
            </a:r>
            <a:r>
              <a:rPr lang="en-US" dirty="0">
                <a:solidFill>
                  <a:srgbClr val="3B3535"/>
                </a:solidFill>
                <a:ea typeface="Sora Light" pitchFamily="34" charset="-122"/>
              </a:rPr>
              <a:t> </a:t>
            </a:r>
            <a:r>
              <a:rPr lang="en-US" dirty="0" err="1">
                <a:solidFill>
                  <a:srgbClr val="3B3535"/>
                </a:solidFill>
                <a:ea typeface="Sora Light" pitchFamily="34" charset="-122"/>
              </a:rPr>
              <a:t>kekayaan</a:t>
            </a:r>
            <a:r>
              <a:rPr lang="en-US" dirty="0">
                <a:solidFill>
                  <a:srgbClr val="3B3535"/>
                </a:solidFill>
                <a:ea typeface="Sora Light" pitchFamily="34" charset="-122"/>
              </a:rPr>
              <a:t> </a:t>
            </a:r>
            <a:r>
              <a:rPr lang="en-US" dirty="0" err="1">
                <a:solidFill>
                  <a:srgbClr val="3B3535"/>
                </a:solidFill>
                <a:ea typeface="Sora Light" pitchFamily="34" charset="-122"/>
              </a:rPr>
              <a:t>alam</a:t>
            </a:r>
            <a:r>
              <a:rPr lang="en-US" dirty="0">
                <a:solidFill>
                  <a:srgbClr val="3B3535"/>
                </a:solidFill>
                <a:ea typeface="Sora Light" pitchFamily="34" charset="-122"/>
              </a:rPr>
              <a:t> yang </a:t>
            </a:r>
            <a:r>
              <a:rPr lang="en-US" dirty="0" err="1">
                <a:solidFill>
                  <a:srgbClr val="3B3535"/>
                </a:solidFill>
                <a:ea typeface="Sora Light" pitchFamily="34" charset="-122"/>
              </a:rPr>
              <a:t>terkandung</a:t>
            </a:r>
            <a:r>
              <a:rPr lang="en-US" dirty="0">
                <a:solidFill>
                  <a:srgbClr val="3B3535"/>
                </a:solidFill>
                <a:ea typeface="Sora Light" pitchFamily="34" charset="-122"/>
              </a:rPr>
              <a:t> di </a:t>
            </a:r>
            <a:r>
              <a:rPr lang="en-US" dirty="0" err="1">
                <a:solidFill>
                  <a:srgbClr val="3B3535"/>
                </a:solidFill>
                <a:ea typeface="Sora Light" pitchFamily="34" charset="-122"/>
              </a:rPr>
              <a:t>dalamnya</a:t>
            </a:r>
            <a:r>
              <a:rPr lang="en-US" dirty="0">
                <a:solidFill>
                  <a:srgbClr val="3B3535"/>
                </a:solidFill>
                <a:ea typeface="Sora Light" pitchFamily="34" charset="-122"/>
              </a:rPr>
              <a:t>. </a:t>
            </a:r>
            <a:r>
              <a:rPr lang="en-US" dirty="0" err="1">
                <a:solidFill>
                  <a:srgbClr val="3B3535"/>
                </a:solidFill>
                <a:ea typeface="Sora Light" pitchFamily="34" charset="-122"/>
              </a:rPr>
              <a:t>Kekayaan</a:t>
            </a:r>
            <a:r>
              <a:rPr lang="en-US" dirty="0">
                <a:solidFill>
                  <a:srgbClr val="3B3535"/>
                </a:solidFill>
                <a:ea typeface="Sora Light" pitchFamily="34" charset="-122"/>
              </a:rPr>
              <a:t> </a:t>
            </a:r>
            <a:r>
              <a:rPr lang="en-US" dirty="0" err="1">
                <a:solidFill>
                  <a:srgbClr val="3B3535"/>
                </a:solidFill>
                <a:ea typeface="Sora Light" pitchFamily="34" charset="-122"/>
              </a:rPr>
              <a:t>alam</a:t>
            </a:r>
            <a:r>
              <a:rPr lang="en-US" dirty="0">
                <a:solidFill>
                  <a:srgbClr val="3B3535"/>
                </a:solidFill>
                <a:ea typeface="Sora Light" pitchFamily="34" charset="-122"/>
              </a:rPr>
              <a:t> </a:t>
            </a:r>
            <a:r>
              <a:rPr lang="en-US" dirty="0" err="1">
                <a:solidFill>
                  <a:srgbClr val="3B3535"/>
                </a:solidFill>
                <a:ea typeface="Sora Light" pitchFamily="34" charset="-122"/>
              </a:rPr>
              <a:t>ini</a:t>
            </a:r>
            <a:r>
              <a:rPr lang="en-US" dirty="0">
                <a:solidFill>
                  <a:srgbClr val="3B3535"/>
                </a:solidFill>
                <a:ea typeface="Sora Light" pitchFamily="34" charset="-122"/>
              </a:rPr>
              <a:t> </a:t>
            </a:r>
            <a:r>
              <a:rPr lang="en-US" dirty="0" err="1">
                <a:solidFill>
                  <a:srgbClr val="3B3535"/>
                </a:solidFill>
                <a:ea typeface="Sora Light" pitchFamily="34" charset="-122"/>
              </a:rPr>
              <a:t>merupakan</a:t>
            </a:r>
            <a:r>
              <a:rPr lang="en-US" dirty="0">
                <a:solidFill>
                  <a:srgbClr val="3B3535"/>
                </a:solidFill>
                <a:ea typeface="Sora Light" pitchFamily="34" charset="-122"/>
              </a:rPr>
              <a:t> </a:t>
            </a:r>
            <a:r>
              <a:rPr lang="en-US" dirty="0" err="1">
                <a:solidFill>
                  <a:srgbClr val="3B3535"/>
                </a:solidFill>
                <a:ea typeface="Sora Light" pitchFamily="34" charset="-122"/>
              </a:rPr>
              <a:t>anugerah</a:t>
            </a:r>
            <a:r>
              <a:rPr lang="en-US" dirty="0">
                <a:solidFill>
                  <a:srgbClr val="3B3535"/>
                </a:solidFill>
                <a:ea typeface="Sora Light" pitchFamily="34" charset="-122"/>
              </a:rPr>
              <a:t> yang </a:t>
            </a:r>
            <a:r>
              <a:rPr lang="en-US" dirty="0" err="1">
                <a:solidFill>
                  <a:srgbClr val="3B3535"/>
                </a:solidFill>
                <a:ea typeface="Sora Light" pitchFamily="34" charset="-122"/>
              </a:rPr>
              <a:t>harus</a:t>
            </a:r>
            <a:r>
              <a:rPr lang="en-US" dirty="0">
                <a:solidFill>
                  <a:srgbClr val="3B3535"/>
                </a:solidFill>
                <a:ea typeface="Sora Light" pitchFamily="34" charset="-122"/>
              </a:rPr>
              <a:t> </a:t>
            </a:r>
            <a:r>
              <a:rPr lang="en-US" dirty="0" err="1">
                <a:solidFill>
                  <a:srgbClr val="3B3535"/>
                </a:solidFill>
                <a:ea typeface="Sora Light" pitchFamily="34" charset="-122"/>
              </a:rPr>
              <a:t>dikelola</a:t>
            </a:r>
            <a:r>
              <a:rPr lang="en-US" dirty="0">
                <a:solidFill>
                  <a:srgbClr val="3B3535"/>
                </a:solidFill>
                <a:ea typeface="Sora Light" pitchFamily="34" charset="-122"/>
              </a:rPr>
              <a:t> </a:t>
            </a:r>
            <a:r>
              <a:rPr lang="en-US" dirty="0" err="1">
                <a:solidFill>
                  <a:srgbClr val="3B3535"/>
                </a:solidFill>
                <a:ea typeface="Sora Light" pitchFamily="34" charset="-122"/>
              </a:rPr>
              <a:t>secara</a:t>
            </a:r>
            <a:r>
              <a:rPr lang="en-US" dirty="0">
                <a:solidFill>
                  <a:srgbClr val="3B3535"/>
                </a:solidFill>
                <a:ea typeface="Sora Light" pitchFamily="34" charset="-122"/>
              </a:rPr>
              <a:t> </a:t>
            </a:r>
            <a:r>
              <a:rPr lang="en-US" dirty="0" err="1">
                <a:solidFill>
                  <a:srgbClr val="3B3535"/>
                </a:solidFill>
                <a:ea typeface="Sora Light" pitchFamily="34" charset="-122"/>
              </a:rPr>
              <a:t>bijaksana</a:t>
            </a:r>
            <a:r>
              <a:rPr lang="en-US" dirty="0">
                <a:solidFill>
                  <a:srgbClr val="3B3535"/>
                </a:solidFill>
                <a:ea typeface="Sora Light" pitchFamily="34" charset="-122"/>
              </a:rPr>
              <a:t> </a:t>
            </a:r>
            <a:r>
              <a:rPr lang="en-US" dirty="0" err="1">
                <a:solidFill>
                  <a:srgbClr val="3B3535"/>
                </a:solidFill>
                <a:ea typeface="Sora Light" pitchFamily="34" charset="-122"/>
              </a:rPr>
              <a:t>untuk</a:t>
            </a:r>
            <a:r>
              <a:rPr lang="en-US" dirty="0">
                <a:solidFill>
                  <a:srgbClr val="3B3535"/>
                </a:solidFill>
                <a:ea typeface="Sora Light" pitchFamily="34" charset="-122"/>
              </a:rPr>
              <a:t> </a:t>
            </a:r>
            <a:r>
              <a:rPr lang="en-US" dirty="0" err="1">
                <a:solidFill>
                  <a:srgbClr val="3B3535"/>
                </a:solidFill>
                <a:ea typeface="Sora Light" pitchFamily="34" charset="-122"/>
              </a:rPr>
              <a:t>sebesar-besar</a:t>
            </a:r>
            <a:r>
              <a:rPr lang="en-US" dirty="0">
                <a:solidFill>
                  <a:srgbClr val="3B3535"/>
                </a:solidFill>
                <a:ea typeface="Sora Light" pitchFamily="34" charset="-122"/>
              </a:rPr>
              <a:t> </a:t>
            </a:r>
            <a:r>
              <a:rPr lang="en-US" dirty="0" err="1">
                <a:solidFill>
                  <a:srgbClr val="3B3535"/>
                </a:solidFill>
                <a:ea typeface="Sora Light" pitchFamily="34" charset="-122"/>
              </a:rPr>
              <a:t>kemakmuran</a:t>
            </a:r>
            <a:r>
              <a:rPr lang="en-US" dirty="0">
                <a:solidFill>
                  <a:srgbClr val="3B3535"/>
                </a:solidFill>
                <a:ea typeface="Sora Light" pitchFamily="34" charset="-122"/>
              </a:rPr>
              <a:t> rakyat.</a:t>
            </a:r>
            <a:endParaRPr lang="en-US" dirty="0"/>
          </a:p>
          <a:p>
            <a:pPr algn="l">
              <a:lnSpc>
                <a:spcPts val="2800"/>
              </a:lnSpc>
            </a:pPr>
            <a:endParaRPr lang="en-US" dirty="0"/>
          </a:p>
        </p:txBody>
      </p:sp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11560" y="764704"/>
            <a:ext cx="7992888" cy="5328592"/>
          </a:xfrm>
        </p:spPr>
        <p:txBody>
          <a:bodyPr>
            <a:noAutofit/>
          </a:bodyPr>
          <a:lstStyle/>
          <a:p>
            <a:r>
              <a:rPr lang="en-ID" sz="2000" b="1" dirty="0">
                <a:solidFill>
                  <a:schemeClr val="tx1"/>
                </a:solidFill>
              </a:rPr>
              <a:t>Hukum </a:t>
            </a:r>
            <a:r>
              <a:rPr lang="en-ID" sz="2000" b="1" dirty="0" err="1">
                <a:solidFill>
                  <a:schemeClr val="tx1"/>
                </a:solidFill>
              </a:rPr>
              <a:t>Agraria</a:t>
            </a:r>
            <a:r>
              <a:rPr lang="en-ID" sz="2000" b="1" dirty="0">
                <a:solidFill>
                  <a:schemeClr val="tx1"/>
                </a:solidFill>
              </a:rPr>
              <a:t> dan Politik </a:t>
            </a:r>
            <a:r>
              <a:rPr lang="en-ID" sz="2000" b="1" dirty="0" err="1">
                <a:solidFill>
                  <a:schemeClr val="tx1"/>
                </a:solidFill>
              </a:rPr>
              <a:t>Agraria</a:t>
            </a:r>
            <a:r>
              <a:rPr lang="en-ID" sz="2000" b="1" dirty="0">
                <a:solidFill>
                  <a:schemeClr val="tx1"/>
                </a:solidFill>
              </a:rPr>
              <a:t> Nasional</a:t>
            </a:r>
            <a:endParaRPr lang="en-ID" sz="2000" b="1" dirty="0">
              <a:solidFill>
                <a:schemeClr val="tx1"/>
              </a:solidFill>
            </a:endParaRPr>
          </a:p>
          <a:p>
            <a:endParaRPr lang="en-ID" sz="2000" b="1" dirty="0">
              <a:solidFill>
                <a:schemeClr val="tx1"/>
              </a:solidFill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ID" sz="2000" dirty="0">
                <a:solidFill>
                  <a:schemeClr val="tx1"/>
                </a:solidFill>
              </a:rPr>
              <a:t>UUPA </a:t>
            </a:r>
            <a:r>
              <a:rPr lang="en-ID" sz="2000" dirty="0" err="1">
                <a:solidFill>
                  <a:schemeClr val="tx1"/>
                </a:solidFill>
              </a:rPr>
              <a:t>menjadi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landasan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filosofis</a:t>
            </a:r>
            <a:r>
              <a:rPr lang="en-ID" sz="2000" dirty="0">
                <a:solidFill>
                  <a:schemeClr val="tx1"/>
                </a:solidFill>
              </a:rPr>
              <a:t> dan </a:t>
            </a:r>
            <a:r>
              <a:rPr lang="en-ID" sz="2000" dirty="0" err="1">
                <a:solidFill>
                  <a:schemeClr val="tx1"/>
                </a:solidFill>
              </a:rPr>
              <a:t>yuridis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bagi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politik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agraria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nasional</a:t>
            </a:r>
            <a:r>
              <a:rPr lang="en-ID" sz="2000" dirty="0">
                <a:solidFill>
                  <a:schemeClr val="tx1"/>
                </a:solidFill>
              </a:rPr>
              <a:t> Indonesia, </a:t>
            </a:r>
            <a:r>
              <a:rPr lang="en-ID" sz="2000" dirty="0" err="1">
                <a:solidFill>
                  <a:schemeClr val="tx1"/>
                </a:solidFill>
              </a:rPr>
              <a:t>menggantikan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sistem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hukum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agraria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kolonial</a:t>
            </a:r>
            <a:r>
              <a:rPr lang="en-ID" sz="2000" dirty="0">
                <a:solidFill>
                  <a:schemeClr val="tx1"/>
                </a:solidFill>
              </a:rPr>
              <a:t> yang </a:t>
            </a:r>
            <a:r>
              <a:rPr lang="en-ID" sz="2000" dirty="0" err="1">
                <a:solidFill>
                  <a:schemeClr val="tx1"/>
                </a:solidFill>
              </a:rPr>
              <a:t>diskriminatif</a:t>
            </a:r>
            <a:r>
              <a:rPr lang="en-ID" sz="2000" dirty="0">
                <a:solidFill>
                  <a:schemeClr val="tx1"/>
                </a:solidFill>
              </a:rPr>
              <a:t>.</a:t>
            </a:r>
            <a:endParaRPr lang="en-ID" sz="2000" dirty="0">
              <a:solidFill>
                <a:schemeClr val="tx1"/>
              </a:solidFill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  <a:ea typeface="Sora Light" pitchFamily="34" charset="-122"/>
              </a:rPr>
              <a:t>Tujuan </a:t>
            </a:r>
            <a:r>
              <a:rPr lang="en-US" sz="2000" dirty="0" err="1">
                <a:solidFill>
                  <a:schemeClr val="tx1"/>
                </a:solidFill>
                <a:ea typeface="Sora Light" pitchFamily="34" charset="-122"/>
              </a:rPr>
              <a:t>utama</a:t>
            </a:r>
            <a:r>
              <a:rPr lang="en-US" sz="2000" dirty="0">
                <a:solidFill>
                  <a:schemeClr val="tx1"/>
                </a:solidFill>
                <a:ea typeface="Sora Light" pitchFamily="34" charset="-122"/>
              </a:rPr>
              <a:t> UUPA </a:t>
            </a:r>
            <a:r>
              <a:rPr lang="en-US" sz="2000" dirty="0" err="1">
                <a:solidFill>
                  <a:schemeClr val="tx1"/>
                </a:solidFill>
                <a:ea typeface="Sora Light" pitchFamily="34" charset="-122"/>
              </a:rPr>
              <a:t>adalah</a:t>
            </a:r>
            <a:r>
              <a:rPr lang="en-US" sz="2000" dirty="0">
                <a:solidFill>
                  <a:schemeClr val="tx1"/>
                </a:solidFill>
                <a:ea typeface="Sora Light" pitchFamily="34" charset="-122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Sora Light" pitchFamily="34" charset="-122"/>
              </a:rPr>
              <a:t>mengatur</a:t>
            </a:r>
            <a:r>
              <a:rPr lang="en-US" sz="2000" dirty="0">
                <a:solidFill>
                  <a:schemeClr val="tx1"/>
                </a:solidFill>
                <a:ea typeface="Sora Light" pitchFamily="34" charset="-122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Sora Light" pitchFamily="34" charset="-122"/>
              </a:rPr>
              <a:t>penguasaan</a:t>
            </a:r>
            <a:r>
              <a:rPr lang="en-US" sz="2000" dirty="0">
                <a:solidFill>
                  <a:schemeClr val="tx1"/>
                </a:solidFill>
                <a:ea typeface="Sora Light" pitchFamily="34" charset="-122"/>
              </a:rPr>
              <a:t>, </a:t>
            </a:r>
            <a:r>
              <a:rPr lang="en-US" sz="2000" dirty="0" err="1">
                <a:solidFill>
                  <a:schemeClr val="tx1"/>
                </a:solidFill>
                <a:ea typeface="Sora Light" pitchFamily="34" charset="-122"/>
              </a:rPr>
              <a:t>pemilikan</a:t>
            </a:r>
            <a:r>
              <a:rPr lang="en-US" sz="2000" dirty="0">
                <a:solidFill>
                  <a:schemeClr val="tx1"/>
                </a:solidFill>
                <a:ea typeface="Sora Light" pitchFamily="34" charset="-122"/>
              </a:rPr>
              <a:t>, </a:t>
            </a:r>
            <a:r>
              <a:rPr lang="en-US" sz="2000" dirty="0" err="1">
                <a:solidFill>
                  <a:schemeClr val="tx1"/>
                </a:solidFill>
                <a:ea typeface="Sora Light" pitchFamily="34" charset="-122"/>
              </a:rPr>
              <a:t>penggunaan</a:t>
            </a:r>
            <a:r>
              <a:rPr lang="en-US" sz="2000" dirty="0">
                <a:solidFill>
                  <a:schemeClr val="tx1"/>
                </a:solidFill>
                <a:ea typeface="Sora Light" pitchFamily="34" charset="-122"/>
              </a:rPr>
              <a:t>, dan </a:t>
            </a:r>
            <a:r>
              <a:rPr lang="en-US" sz="2000" dirty="0" err="1">
                <a:solidFill>
                  <a:schemeClr val="tx1"/>
                </a:solidFill>
                <a:ea typeface="Sora Light" pitchFamily="34" charset="-122"/>
              </a:rPr>
              <a:t>pemeliharaan</a:t>
            </a:r>
            <a:r>
              <a:rPr lang="en-US" sz="2000" dirty="0">
                <a:solidFill>
                  <a:schemeClr val="tx1"/>
                </a:solidFill>
                <a:ea typeface="Sora Light" pitchFamily="34" charset="-122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Sora Light" pitchFamily="34" charset="-122"/>
              </a:rPr>
              <a:t>sumber</a:t>
            </a:r>
            <a:r>
              <a:rPr lang="en-US" sz="2000" dirty="0">
                <a:solidFill>
                  <a:schemeClr val="tx1"/>
                </a:solidFill>
                <a:ea typeface="Sora Light" pitchFamily="34" charset="-122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Sora Light" pitchFamily="34" charset="-122"/>
              </a:rPr>
              <a:t>daya</a:t>
            </a:r>
            <a:r>
              <a:rPr lang="en-US" sz="2000" dirty="0">
                <a:solidFill>
                  <a:schemeClr val="tx1"/>
                </a:solidFill>
                <a:ea typeface="Sora Light" pitchFamily="34" charset="-122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Sora Light" pitchFamily="34" charset="-122"/>
              </a:rPr>
              <a:t>agraria</a:t>
            </a:r>
            <a:r>
              <a:rPr lang="en-US" sz="2000" dirty="0">
                <a:solidFill>
                  <a:schemeClr val="tx1"/>
                </a:solidFill>
                <a:ea typeface="Sora Light" pitchFamily="34" charset="-122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Sora Light" pitchFamily="34" charset="-122"/>
              </a:rPr>
              <a:t>untuk</a:t>
            </a:r>
            <a:r>
              <a:rPr lang="en-US" sz="2000" dirty="0">
                <a:solidFill>
                  <a:schemeClr val="tx1"/>
                </a:solidFill>
                <a:ea typeface="Sora Light" pitchFamily="34" charset="-122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Sora Light" pitchFamily="34" charset="-122"/>
              </a:rPr>
              <a:t>sebesar-besar</a:t>
            </a:r>
            <a:r>
              <a:rPr lang="en-US" sz="2000" dirty="0">
                <a:solidFill>
                  <a:schemeClr val="tx1"/>
                </a:solidFill>
                <a:ea typeface="Sora Light" pitchFamily="34" charset="-122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Sora Light" pitchFamily="34" charset="-122"/>
              </a:rPr>
              <a:t>kemakmuran</a:t>
            </a:r>
            <a:r>
              <a:rPr lang="en-US" sz="2000" dirty="0">
                <a:solidFill>
                  <a:schemeClr val="tx1"/>
                </a:solidFill>
                <a:ea typeface="Sora Light" pitchFamily="34" charset="-122"/>
              </a:rPr>
              <a:t> rakyat, </a:t>
            </a:r>
            <a:r>
              <a:rPr lang="en-US" sz="2000" dirty="0" err="1">
                <a:solidFill>
                  <a:schemeClr val="tx1"/>
                </a:solidFill>
                <a:ea typeface="Sora Light" pitchFamily="34" charset="-122"/>
              </a:rPr>
              <a:t>sesuai</a:t>
            </a:r>
            <a:r>
              <a:rPr lang="en-US" sz="2000" dirty="0">
                <a:solidFill>
                  <a:schemeClr val="tx1"/>
                </a:solidFill>
                <a:ea typeface="Sora Light" pitchFamily="34" charset="-122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Sora Light" pitchFamily="34" charset="-122"/>
              </a:rPr>
              <a:t>amanat</a:t>
            </a:r>
            <a:r>
              <a:rPr lang="en-US" sz="2000" dirty="0">
                <a:solidFill>
                  <a:schemeClr val="tx1"/>
                </a:solidFill>
                <a:ea typeface="Sora Light" pitchFamily="34" charset="-122"/>
              </a:rPr>
              <a:t> Pasal 33 </a:t>
            </a:r>
            <a:r>
              <a:rPr lang="en-US" sz="2000" dirty="0" err="1">
                <a:solidFill>
                  <a:schemeClr val="tx1"/>
                </a:solidFill>
                <a:ea typeface="Sora Light" pitchFamily="34" charset="-122"/>
              </a:rPr>
              <a:t>ayat</a:t>
            </a:r>
            <a:r>
              <a:rPr lang="en-US" sz="2000" dirty="0">
                <a:solidFill>
                  <a:schemeClr val="tx1"/>
                </a:solidFill>
                <a:ea typeface="Sora Light" pitchFamily="34" charset="-122"/>
              </a:rPr>
              <a:t> 3 UUD 1945.</a:t>
            </a:r>
            <a:endParaRPr lang="en-US" sz="2000" dirty="0">
              <a:solidFill>
                <a:schemeClr val="tx1"/>
              </a:solidFill>
              <a:ea typeface="Sora Light" pitchFamily="34" charset="-122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  <a:ea typeface="Sora Light" pitchFamily="34" charset="-122"/>
              </a:rPr>
              <a:t>Ini </a:t>
            </a:r>
            <a:r>
              <a:rPr lang="en-US" sz="2000" dirty="0" err="1">
                <a:solidFill>
                  <a:schemeClr val="tx1"/>
                </a:solidFill>
                <a:ea typeface="Sora Light" pitchFamily="34" charset="-122"/>
              </a:rPr>
              <a:t>meliputi</a:t>
            </a:r>
            <a:r>
              <a:rPr lang="en-US" sz="2000" dirty="0">
                <a:solidFill>
                  <a:schemeClr val="tx1"/>
                </a:solidFill>
                <a:ea typeface="Sora Light" pitchFamily="34" charset="-122"/>
              </a:rPr>
              <a:t> program </a:t>
            </a:r>
            <a:r>
              <a:rPr lang="en-US" sz="2000" dirty="0" err="1">
                <a:solidFill>
                  <a:schemeClr val="tx1"/>
                </a:solidFill>
                <a:ea typeface="Sora Light" pitchFamily="34" charset="-122"/>
              </a:rPr>
              <a:t>reforma</a:t>
            </a:r>
            <a:r>
              <a:rPr lang="en-US" sz="2000" dirty="0">
                <a:solidFill>
                  <a:schemeClr val="tx1"/>
                </a:solidFill>
                <a:ea typeface="Sora Light" pitchFamily="34" charset="-122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Sora Light" pitchFamily="34" charset="-122"/>
              </a:rPr>
              <a:t>agraria</a:t>
            </a:r>
            <a:r>
              <a:rPr lang="en-US" sz="2000" dirty="0">
                <a:solidFill>
                  <a:schemeClr val="tx1"/>
                </a:solidFill>
                <a:ea typeface="Sora Light" pitchFamily="34" charset="-122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ea typeface="Sora Light" pitchFamily="34" charset="-122"/>
              </a:rPr>
              <a:t>bertujuan</a:t>
            </a:r>
            <a:r>
              <a:rPr lang="en-US" sz="2000" dirty="0">
                <a:solidFill>
                  <a:schemeClr val="tx1"/>
                </a:solidFill>
                <a:ea typeface="Sora Light" pitchFamily="34" charset="-122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Sora Light" pitchFamily="34" charset="-122"/>
              </a:rPr>
              <a:t>untuk</a:t>
            </a:r>
            <a:r>
              <a:rPr lang="en-US" sz="2000" dirty="0">
                <a:solidFill>
                  <a:schemeClr val="tx1"/>
                </a:solidFill>
                <a:ea typeface="Sora Light" pitchFamily="34" charset="-122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Sora Light" pitchFamily="34" charset="-122"/>
              </a:rPr>
              <a:t>redistribusi</a:t>
            </a:r>
            <a:r>
              <a:rPr lang="en-US" sz="2000" dirty="0">
                <a:solidFill>
                  <a:schemeClr val="tx1"/>
                </a:solidFill>
                <a:ea typeface="Sora Light" pitchFamily="34" charset="-122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Sora Light" pitchFamily="34" charset="-122"/>
              </a:rPr>
              <a:t>tanah</a:t>
            </a:r>
            <a:r>
              <a:rPr lang="en-US" sz="2000" dirty="0">
                <a:solidFill>
                  <a:schemeClr val="tx1"/>
                </a:solidFill>
                <a:ea typeface="Sora Light" pitchFamily="34" charset="-122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Sora Light" pitchFamily="34" charset="-122"/>
              </a:rPr>
              <a:t>secara</a:t>
            </a:r>
            <a:r>
              <a:rPr lang="en-US" sz="2000" dirty="0">
                <a:solidFill>
                  <a:schemeClr val="tx1"/>
                </a:solidFill>
                <a:ea typeface="Sora Light" pitchFamily="34" charset="-122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Sora Light" pitchFamily="34" charset="-122"/>
              </a:rPr>
              <a:t>adil</a:t>
            </a:r>
            <a:r>
              <a:rPr lang="en-US" sz="2000" dirty="0">
                <a:solidFill>
                  <a:schemeClr val="tx1"/>
                </a:solidFill>
                <a:ea typeface="Sora Light" pitchFamily="34" charset="-122"/>
              </a:rPr>
              <a:t>.</a:t>
            </a:r>
            <a:endParaRPr lang="en-US" sz="2000" dirty="0">
              <a:solidFill>
                <a:schemeClr val="tx1"/>
              </a:solidFill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2000" dirty="0" err="1">
                <a:solidFill>
                  <a:schemeClr val="tx1"/>
                </a:solidFill>
                <a:ea typeface="Sora Light" pitchFamily="34" charset="-122"/>
              </a:rPr>
              <a:t>Pengaturan</a:t>
            </a:r>
            <a:r>
              <a:rPr lang="en-US" sz="2000" dirty="0">
                <a:solidFill>
                  <a:schemeClr val="tx1"/>
                </a:solidFill>
                <a:ea typeface="Sora Light" pitchFamily="34" charset="-122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Sora Light" pitchFamily="34" charset="-122"/>
              </a:rPr>
              <a:t>hak</a:t>
            </a:r>
            <a:r>
              <a:rPr lang="en-US" sz="2000" dirty="0">
                <a:solidFill>
                  <a:schemeClr val="tx1"/>
                </a:solidFill>
                <a:ea typeface="Sora Light" pitchFamily="34" charset="-122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Sora Light" pitchFamily="34" charset="-122"/>
              </a:rPr>
              <a:t>atas</a:t>
            </a:r>
            <a:r>
              <a:rPr lang="en-US" sz="2000" dirty="0">
                <a:solidFill>
                  <a:schemeClr val="tx1"/>
                </a:solidFill>
                <a:ea typeface="Sora Light" pitchFamily="34" charset="-122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Sora Light" pitchFamily="34" charset="-122"/>
              </a:rPr>
              <a:t>tanah</a:t>
            </a:r>
            <a:r>
              <a:rPr lang="en-US" sz="2000" dirty="0">
                <a:solidFill>
                  <a:schemeClr val="tx1"/>
                </a:solidFill>
                <a:ea typeface="Sora Light" pitchFamily="34" charset="-122"/>
              </a:rPr>
              <a:t> juga </a:t>
            </a:r>
            <a:r>
              <a:rPr lang="en-US" sz="2000" dirty="0" err="1">
                <a:solidFill>
                  <a:schemeClr val="tx1"/>
                </a:solidFill>
                <a:ea typeface="Sora Light" pitchFamily="34" charset="-122"/>
              </a:rPr>
              <a:t>dirancang</a:t>
            </a:r>
            <a:r>
              <a:rPr lang="en-US" sz="2000" dirty="0">
                <a:solidFill>
                  <a:schemeClr val="tx1"/>
                </a:solidFill>
                <a:ea typeface="Sora Light" pitchFamily="34" charset="-122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Sora Light" pitchFamily="34" charset="-122"/>
              </a:rPr>
              <a:t>untuk</a:t>
            </a:r>
            <a:r>
              <a:rPr lang="en-US" sz="2000" dirty="0">
                <a:solidFill>
                  <a:schemeClr val="tx1"/>
                </a:solidFill>
                <a:ea typeface="Sora Light" pitchFamily="34" charset="-122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Sora Light" pitchFamily="34" charset="-122"/>
              </a:rPr>
              <a:t>mewujudkan</a:t>
            </a:r>
            <a:r>
              <a:rPr lang="en-US" sz="2000" dirty="0">
                <a:solidFill>
                  <a:schemeClr val="tx1"/>
                </a:solidFill>
                <a:ea typeface="Sora Light" pitchFamily="34" charset="-122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Sora Light" pitchFamily="34" charset="-122"/>
              </a:rPr>
              <a:t>keadilan</a:t>
            </a:r>
            <a:r>
              <a:rPr lang="en-US" sz="2000" dirty="0">
                <a:solidFill>
                  <a:schemeClr val="tx1"/>
                </a:solidFill>
                <a:ea typeface="Sora Light" pitchFamily="34" charset="-122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Sora Light" pitchFamily="34" charset="-122"/>
              </a:rPr>
              <a:t>sosial</a:t>
            </a:r>
            <a:r>
              <a:rPr lang="en-US" sz="2000" dirty="0">
                <a:solidFill>
                  <a:schemeClr val="tx1"/>
                </a:solidFill>
                <a:ea typeface="Sora Light" pitchFamily="34" charset="-122"/>
              </a:rPr>
              <a:t> dan </a:t>
            </a:r>
            <a:r>
              <a:rPr lang="en-US" sz="2000" dirty="0" err="1">
                <a:solidFill>
                  <a:schemeClr val="tx1"/>
                </a:solidFill>
                <a:ea typeface="Sora Light" pitchFamily="34" charset="-122"/>
              </a:rPr>
              <a:t>pemerataan</a:t>
            </a:r>
            <a:r>
              <a:rPr lang="en-US" sz="2000" dirty="0">
                <a:solidFill>
                  <a:schemeClr val="tx1"/>
                </a:solidFill>
                <a:ea typeface="Sora Light" pitchFamily="34" charset="-122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Sora Light" pitchFamily="34" charset="-122"/>
              </a:rPr>
              <a:t>akses</a:t>
            </a:r>
            <a:r>
              <a:rPr lang="en-US" sz="2000" dirty="0">
                <a:solidFill>
                  <a:schemeClr val="tx1"/>
                </a:solidFill>
                <a:ea typeface="Sora Light" pitchFamily="34" charset="-122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Sora Light" pitchFamily="34" charset="-122"/>
              </a:rPr>
              <a:t>terhadap</a:t>
            </a:r>
            <a:r>
              <a:rPr lang="en-US" sz="2000" dirty="0">
                <a:solidFill>
                  <a:schemeClr val="tx1"/>
                </a:solidFill>
                <a:ea typeface="Sora Light" pitchFamily="34" charset="-122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Sora Light" pitchFamily="34" charset="-122"/>
              </a:rPr>
              <a:t>sumber</a:t>
            </a:r>
            <a:r>
              <a:rPr lang="en-US" sz="2000" dirty="0">
                <a:solidFill>
                  <a:schemeClr val="tx1"/>
                </a:solidFill>
                <a:ea typeface="Sora Light" pitchFamily="34" charset="-122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Sora Light" pitchFamily="34" charset="-122"/>
              </a:rPr>
              <a:t>daya</a:t>
            </a:r>
            <a:r>
              <a:rPr lang="en-US" sz="2000" dirty="0">
                <a:solidFill>
                  <a:schemeClr val="tx1"/>
                </a:solidFill>
                <a:ea typeface="Sora Light" pitchFamily="34" charset="-122"/>
              </a:rPr>
              <a:t>.</a:t>
            </a:r>
            <a:endParaRPr lang="en-US" sz="2000" dirty="0">
              <a:solidFill>
                <a:schemeClr val="tx1"/>
              </a:solidFill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  <a:ea typeface="Sora Light" pitchFamily="34" charset="-122"/>
              </a:rPr>
              <a:t>Politik </a:t>
            </a:r>
            <a:r>
              <a:rPr lang="en-US" sz="2000" dirty="0" err="1">
                <a:solidFill>
                  <a:schemeClr val="tx1"/>
                </a:solidFill>
                <a:ea typeface="Sora Light" pitchFamily="34" charset="-122"/>
              </a:rPr>
              <a:t>agraria</a:t>
            </a:r>
            <a:r>
              <a:rPr lang="en-US" sz="2000" dirty="0">
                <a:solidFill>
                  <a:schemeClr val="tx1"/>
                </a:solidFill>
                <a:ea typeface="Sora Light" pitchFamily="34" charset="-122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Sora Light" pitchFamily="34" charset="-122"/>
              </a:rPr>
              <a:t>nasional</a:t>
            </a:r>
            <a:r>
              <a:rPr lang="en-US" sz="2000" dirty="0">
                <a:solidFill>
                  <a:schemeClr val="tx1"/>
                </a:solidFill>
                <a:ea typeface="Sora Light" pitchFamily="34" charset="-122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Sora Light" pitchFamily="34" charset="-122"/>
              </a:rPr>
              <a:t>berupaya</a:t>
            </a:r>
            <a:r>
              <a:rPr lang="en-US" sz="2000" dirty="0">
                <a:solidFill>
                  <a:schemeClr val="tx1"/>
                </a:solidFill>
                <a:ea typeface="Sora Light" pitchFamily="34" charset="-122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Sora Light" pitchFamily="34" charset="-122"/>
              </a:rPr>
              <a:t>menghapus</a:t>
            </a:r>
            <a:r>
              <a:rPr lang="en-US" sz="2000" dirty="0">
                <a:solidFill>
                  <a:schemeClr val="tx1"/>
                </a:solidFill>
                <a:ea typeface="Sora Light" pitchFamily="34" charset="-122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Sora Light" pitchFamily="34" charset="-122"/>
              </a:rPr>
              <a:t>ketimpangan</a:t>
            </a:r>
            <a:r>
              <a:rPr lang="en-US" sz="2000" dirty="0">
                <a:solidFill>
                  <a:schemeClr val="tx1"/>
                </a:solidFill>
                <a:ea typeface="Sora Light" pitchFamily="34" charset="-122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Sora Light" pitchFamily="34" charset="-122"/>
              </a:rPr>
              <a:t>penguasaan</a:t>
            </a:r>
            <a:r>
              <a:rPr lang="en-US" sz="2000" dirty="0">
                <a:solidFill>
                  <a:schemeClr val="tx1"/>
                </a:solidFill>
                <a:ea typeface="Sora Light" pitchFamily="34" charset="-122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Sora Light" pitchFamily="34" charset="-122"/>
              </a:rPr>
              <a:t>tanah</a:t>
            </a:r>
            <a:r>
              <a:rPr lang="en-US" sz="2000" dirty="0">
                <a:solidFill>
                  <a:schemeClr val="tx1"/>
                </a:solidFill>
                <a:ea typeface="Sora Light" pitchFamily="34" charset="-122"/>
              </a:rPr>
              <a:t> dan </a:t>
            </a:r>
            <a:r>
              <a:rPr lang="en-US" sz="2000" dirty="0" err="1">
                <a:solidFill>
                  <a:schemeClr val="tx1"/>
                </a:solidFill>
                <a:ea typeface="Sora Light" pitchFamily="34" charset="-122"/>
              </a:rPr>
              <a:t>memberikan</a:t>
            </a:r>
            <a:r>
              <a:rPr lang="en-US" sz="2000" dirty="0">
                <a:solidFill>
                  <a:schemeClr val="tx1"/>
                </a:solidFill>
                <a:ea typeface="Sora Light" pitchFamily="34" charset="-122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Sora Light" pitchFamily="34" charset="-122"/>
              </a:rPr>
              <a:t>kepastian</a:t>
            </a:r>
            <a:r>
              <a:rPr lang="en-US" sz="2000" dirty="0">
                <a:solidFill>
                  <a:schemeClr val="tx1"/>
                </a:solidFill>
                <a:ea typeface="Sora Light" pitchFamily="34" charset="-122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Sora Light" pitchFamily="34" charset="-122"/>
              </a:rPr>
              <a:t>hukum</a:t>
            </a:r>
            <a:r>
              <a:rPr lang="en-US" sz="2000" dirty="0">
                <a:solidFill>
                  <a:schemeClr val="tx1"/>
                </a:solidFill>
                <a:ea typeface="Sora Light" pitchFamily="34" charset="-122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Sora Light" pitchFamily="34" charset="-122"/>
              </a:rPr>
              <a:t>bagi</a:t>
            </a:r>
            <a:r>
              <a:rPr lang="en-US" sz="2000" dirty="0">
                <a:solidFill>
                  <a:schemeClr val="tx1"/>
                </a:solidFill>
                <a:ea typeface="Sora Light" pitchFamily="34" charset="-122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Sora Light" pitchFamily="34" charset="-122"/>
              </a:rPr>
              <a:t>seluruh</a:t>
            </a:r>
            <a:r>
              <a:rPr lang="en-US" sz="2000" dirty="0">
                <a:solidFill>
                  <a:schemeClr val="tx1"/>
                </a:solidFill>
                <a:ea typeface="Sora Light" pitchFamily="34" charset="-122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Sora Light" pitchFamily="34" charset="-122"/>
              </a:rPr>
              <a:t>lapisan</a:t>
            </a:r>
            <a:r>
              <a:rPr lang="en-US" sz="2000" dirty="0">
                <a:solidFill>
                  <a:schemeClr val="tx1"/>
                </a:solidFill>
                <a:ea typeface="Sora Light" pitchFamily="34" charset="-122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Sora Light" pitchFamily="34" charset="-122"/>
              </a:rPr>
              <a:t>masyarakat</a:t>
            </a:r>
            <a:r>
              <a:rPr lang="en-US" sz="2000" dirty="0">
                <a:solidFill>
                  <a:schemeClr val="tx1"/>
                </a:solidFill>
                <a:ea typeface="Sora Light" pitchFamily="34" charset="-122"/>
              </a:rPr>
              <a:t>.</a:t>
            </a:r>
            <a:endParaRPr lang="en-US" sz="2000" dirty="0">
              <a:solidFill>
                <a:schemeClr val="tx1"/>
              </a:solidFill>
            </a:endParaRPr>
          </a:p>
          <a:p>
            <a:pPr algn="just"/>
            <a:endParaRPr lang="en-US" sz="2000" dirty="0">
              <a:solidFill>
                <a:schemeClr val="tx1"/>
              </a:solidFill>
            </a:endParaRPr>
          </a:p>
          <a:p>
            <a:endParaRPr lang="en-ID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755650" y="608330"/>
            <a:ext cx="7632700" cy="5340350"/>
          </a:xfrm>
        </p:spPr>
        <p:txBody>
          <a:bodyPr/>
          <a:lstStyle/>
          <a:p>
            <a:r>
              <a:rPr lang="en-US" sz="2600" b="1" dirty="0">
                <a:solidFill>
                  <a:srgbClr val="1F1E1E"/>
                </a:solidFill>
                <a:ea typeface="Alexandria Semi Bold" pitchFamily="34" charset="-122"/>
                <a:sym typeface="+mn-ea"/>
              </a:rPr>
              <a:t>Contoh Hak atas Tanah dalam Hukum Agraria</a:t>
            </a:r>
            <a:endParaRPr lang="en-ID" sz="26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170" y="1289685"/>
            <a:ext cx="8201025" cy="497459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>
</file>

<file path=ppt/tags/tag1.xml><?xml version="1.0" encoding="utf-8"?>
<p:tagLst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ags/tag2.xml><?xml version="1.0" encoding="utf-8"?>
<p:tagLst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5388</Words>
  <Application>WPS Presentation</Application>
  <PresentationFormat>On-screen Show (4:3)</PresentationFormat>
  <Paragraphs>85</Paragraphs>
  <Slides>12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31" baseType="lpstr">
      <vt:lpstr>Arial</vt:lpstr>
      <vt:lpstr>SimSun</vt:lpstr>
      <vt:lpstr>Wingdings</vt:lpstr>
      <vt:lpstr>Calibri</vt:lpstr>
      <vt:lpstr>Times New Roman</vt:lpstr>
      <vt:lpstr>Alexandria Semi Bold</vt:lpstr>
      <vt:lpstr>LPMQ MSI ISYARAT</vt:lpstr>
      <vt:lpstr>Alexandria Semi Bold</vt:lpstr>
      <vt:lpstr>Alexandria Semi Bold</vt:lpstr>
      <vt:lpstr>Cambria</vt:lpstr>
      <vt:lpstr>Sora Light</vt:lpstr>
      <vt:lpstr>Sora Light</vt:lpstr>
      <vt:lpstr>Sora Light</vt:lpstr>
      <vt:lpstr>Tahoma</vt:lpstr>
      <vt:lpstr>Wingdings</vt:lpstr>
      <vt:lpstr>Microsoft YaHei</vt:lpstr>
      <vt:lpstr>Arial Unicode MS</vt:lpstr>
      <vt:lpstr>MingLiU-ExtB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IBI Darmajaya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Intan Meitasari</cp:lastModifiedBy>
  <cp:revision>524</cp:revision>
  <cp:lastPrinted>2017-08-29T02:54:00Z</cp:lastPrinted>
  <dcterms:created xsi:type="dcterms:W3CDTF">2010-04-18T12:06:00Z</dcterms:created>
  <dcterms:modified xsi:type="dcterms:W3CDTF">2025-09-28T16:53:22Z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9A5EFE740EC449978A5AB6B85036B936_12</vt:lpwstr>
  </property>
  <property fmtid="{D5CDD505-2E9C-101B-9397-08002B2CF9AE}" pid="3" name="KSOProductBuildVer">
    <vt:lpwstr>1033-12.2.0.22549</vt:lpwstr>
  </property>
</Properties>
</file>