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256" r:id="rId3"/>
    <p:sldId id="385" r:id="rId5"/>
    <p:sldId id="398" r:id="rId6"/>
    <p:sldId id="399" r:id="rId7"/>
    <p:sldId id="400" r:id="rId8"/>
    <p:sldId id="386" r:id="rId9"/>
    <p:sldId id="401" r:id="rId10"/>
    <p:sldId id="387" r:id="rId11"/>
    <p:sldId id="402" r:id="rId12"/>
    <p:sldId id="397" r:id="rId13"/>
    <p:sldId id="388" r:id="rId14"/>
    <p:sldId id="389" r:id="rId15"/>
    <p:sldId id="391" r:id="rId16"/>
    <p:sldId id="300" r:id="rId17"/>
  </p:sldIdLst>
  <p:sldSz cx="9144000" cy="6858000" type="screen4x3"/>
  <p:notesSz cx="7045325" cy="934529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1339" autoAdjust="0"/>
  </p:normalViewPr>
  <p:slideViewPr>
    <p:cSldViewPr showGuides="1">
      <p:cViewPr>
        <p:scale>
          <a:sx n="50" d="100"/>
          <a:sy n="50" d="100"/>
        </p:scale>
        <p:origin x="1584" y="-40"/>
      </p:cViewPr>
      <p:guideLst>
        <p:guide orient="horz" pos="219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84"/>
        <p:guide pos="221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1. </a:t>
            </a:r>
            <a:r>
              <a:rPr lang="en-ID" dirty="0" err="1">
                <a:solidFill>
                  <a:schemeClr val="tx1"/>
                </a:solidFill>
              </a:rPr>
              <a:t>Setelah</a:t>
            </a:r>
            <a:r>
              <a:rPr lang="en-ID" dirty="0">
                <a:solidFill>
                  <a:schemeClr val="tx1"/>
                </a:solidFill>
              </a:rPr>
              <a:t> </a:t>
            </a:r>
            <a:r>
              <a:rPr lang="en-ID" dirty="0" err="1">
                <a:solidFill>
                  <a:schemeClr val="tx1"/>
                </a:solidFill>
              </a:rPr>
              <a:t>disahkan</a:t>
            </a:r>
            <a:r>
              <a:rPr lang="en-ID" dirty="0">
                <a:solidFill>
                  <a:schemeClr val="tx1"/>
                </a:solidFill>
              </a:rPr>
              <a:t>, </a:t>
            </a:r>
            <a:r>
              <a:rPr lang="en-ID" dirty="0" err="1">
                <a:solidFill>
                  <a:schemeClr val="tx1"/>
                </a:solidFill>
              </a:rPr>
              <a:t>perdamaian</a:t>
            </a:r>
            <a:r>
              <a:rPr lang="en-ID" dirty="0">
                <a:solidFill>
                  <a:schemeClr val="tx1"/>
                </a:solidFill>
              </a:rPr>
              <a:t> </a:t>
            </a:r>
            <a:r>
              <a:rPr lang="en-ID" b="1" dirty="0" err="1">
                <a:solidFill>
                  <a:schemeClr val="tx1"/>
                </a:solidFill>
              </a:rPr>
              <a:t>mengikat</a:t>
            </a:r>
            <a:r>
              <a:rPr lang="en-ID" dirty="0">
                <a:solidFill>
                  <a:schemeClr val="tx1"/>
                </a:solidFill>
              </a:rPr>
              <a:t> </a:t>
            </a:r>
            <a:r>
              <a:rPr lang="en-ID" dirty="0" err="1">
                <a:solidFill>
                  <a:schemeClr val="tx1"/>
                </a:solidFill>
              </a:rPr>
              <a:t>semua</a:t>
            </a:r>
            <a:r>
              <a:rPr lang="en-ID" dirty="0">
                <a:solidFill>
                  <a:schemeClr val="tx1"/>
                </a:solidFill>
              </a:rPr>
              <a:t> </a:t>
            </a:r>
            <a:r>
              <a:rPr lang="en-ID" dirty="0" err="1">
                <a:solidFill>
                  <a:schemeClr val="tx1"/>
                </a:solidFill>
              </a:rPr>
              <a:t>kreditor</a:t>
            </a:r>
            <a:r>
              <a:rPr lang="en-ID" dirty="0">
                <a:solidFill>
                  <a:schemeClr val="tx1"/>
                </a:solidFill>
              </a:rPr>
              <a:t>.</a:t>
            </a:r>
            <a:endParaRPr lang="en-ID" dirty="0">
              <a:solidFill>
                <a:schemeClr val="tx1"/>
              </a:solidFill>
            </a:endParaRPr>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HKB24227:</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endPar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HKB24227:</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endPar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HKB24227:</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endParaRPr kumimoji="0" lang="en-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276872"/>
            <a:ext cx="9144000" cy="1753235"/>
          </a:xfrm>
          <a:prstGeom prst="rect">
            <a:avLst/>
          </a:prstGeom>
          <a:noFill/>
        </p:spPr>
        <p:txBody>
          <a:bodyPr wrap="square" lIns="91440" tIns="45720" rIns="91440" bIns="45720">
            <a:spAutoFit/>
          </a:bodyPr>
          <a:lstStyle/>
          <a:p>
            <a:pPr algn="ct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KONSEP HUKUM AGRARIA DAN DASAR HUKUM AGRARIA</a:t>
            </a:r>
            <a:endPar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- 2</a:t>
            </a:r>
            <a:endPar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908720"/>
            <a:ext cx="7920880" cy="4730080"/>
          </a:xfrm>
        </p:spPr>
        <p:txBody>
          <a:bodyPr>
            <a:normAutofit/>
          </a:bodyPr>
          <a:lstStyle/>
          <a:p>
            <a:endParaRPr lang="en-US" dirty="0"/>
          </a:p>
        </p:txBody>
      </p:sp>
      <p:pic>
        <p:nvPicPr>
          <p:cNvPr id="3" name="Picture 2"/>
          <p:cNvPicPr>
            <a:picLocks noChangeAspect="1"/>
          </p:cNvPicPr>
          <p:nvPr/>
        </p:nvPicPr>
        <p:blipFill>
          <a:blip r:embed="rId1"/>
          <a:stretch>
            <a:fillRect/>
          </a:stretch>
        </p:blipFill>
        <p:spPr>
          <a:xfrm>
            <a:off x="178435" y="830580"/>
            <a:ext cx="8829040" cy="5372735"/>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55650" y="612140"/>
            <a:ext cx="7776845" cy="5553075"/>
          </a:xfrm>
        </p:spPr>
        <p:txBody>
          <a:bodyPr>
            <a:normAutofit fontScale="70000"/>
          </a:bodyPr>
          <a:lstStyle/>
          <a:p>
            <a:pPr algn="ctr">
              <a:buFont typeface="+mj-lt"/>
            </a:pPr>
            <a:r>
              <a:rPr lang="en-US" altLang="en-US" sz="4000" b="1" dirty="0">
                <a:solidFill>
                  <a:schemeClr val="tx1"/>
                </a:solidFill>
              </a:rPr>
              <a:t>Tantangan dan Implementasi Hukum Agraria</a:t>
            </a:r>
            <a:endParaRPr lang="en-US" altLang="en-US" sz="4000" b="1" dirty="0">
              <a:solidFill>
                <a:schemeClr val="tx1"/>
              </a:solidFill>
            </a:endParaRPr>
          </a:p>
          <a:p>
            <a:pPr algn="ctr">
              <a:buFont typeface="+mj-lt"/>
            </a:pPr>
            <a:endParaRPr lang="en-US" altLang="en-US" dirty="0">
              <a:solidFill>
                <a:schemeClr val="tx1"/>
              </a:solidFill>
            </a:endParaRPr>
          </a:p>
          <a:p>
            <a:pPr marL="514350" indent="-514350" algn="just">
              <a:buFont typeface="+mj-lt"/>
              <a:buAutoNum type="arabicPeriod"/>
            </a:pPr>
            <a:r>
              <a:rPr lang="en-US" altLang="en-US" b="1" dirty="0">
                <a:solidFill>
                  <a:schemeClr val="tx1"/>
                </a:solidFill>
              </a:rPr>
              <a:t>Sengketa dan Konflik Pertanahan</a:t>
            </a:r>
            <a:r>
              <a:rPr lang="en-US" altLang="en-US" dirty="0">
                <a:solidFill>
                  <a:schemeClr val="tx1"/>
                </a:solidFill>
              </a:rPr>
              <a:t> - Masih banyak terjadi sengketa tanah di berbagai daerah akibat kurangnya pemahaman masyarakat terhadap hukum agraria, tumpang tindih regulasi, dan lemahnya sistem administrasi pertanahan.</a:t>
            </a:r>
            <a:endParaRPr lang="en-US" altLang="en-US" dirty="0">
              <a:solidFill>
                <a:schemeClr val="tx1"/>
              </a:solidFill>
            </a:endParaRPr>
          </a:p>
          <a:p>
            <a:pPr marL="514350" indent="-514350" algn="just">
              <a:buFont typeface="+mj-lt"/>
              <a:buAutoNum type="arabicPeriod"/>
            </a:pPr>
            <a:r>
              <a:rPr lang="en-US" altLang="en-US" b="1" dirty="0">
                <a:solidFill>
                  <a:schemeClr val="tx1"/>
                </a:solidFill>
              </a:rPr>
              <a:t>Kebutuhan Edukasi Hukum</a:t>
            </a:r>
            <a:r>
              <a:rPr lang="en-US" altLang="en-US" dirty="0">
                <a:solidFill>
                  <a:schemeClr val="tx1"/>
                </a:solidFill>
              </a:rPr>
              <a:t> - Diperlukan program edukasi dan sosialisasi hukum agraria yang intensif kepada masyarakat, terutama petani dan pemilik tanah, agar memahami hak dan kewajiban mereka.</a:t>
            </a:r>
            <a:endParaRPr lang="en-US" altLang="en-US" dirty="0">
              <a:solidFill>
                <a:schemeClr val="tx1"/>
              </a:solidFill>
            </a:endParaRPr>
          </a:p>
          <a:p>
            <a:pPr marL="514350" indent="-514350" algn="just">
              <a:buFont typeface="+mj-lt"/>
              <a:buAutoNum type="arabicPeriod"/>
            </a:pPr>
            <a:r>
              <a:rPr lang="en-US" altLang="en-US" b="1" dirty="0">
                <a:solidFill>
                  <a:schemeClr val="tx1"/>
                </a:solidFill>
              </a:rPr>
              <a:t>Penegakan Hukum Konsisten</a:t>
            </a:r>
            <a:r>
              <a:rPr lang="en-US" altLang="en-US" dirty="0">
                <a:solidFill>
                  <a:schemeClr val="tx1"/>
                </a:solidFill>
              </a:rPr>
              <a:t> - Perlu penegakan hukum yang konsisten dan adil dalam menyelesaikan sengketa pertanahan, serta peningkatan kualitas aparat penegak hukum di bidang agraria.</a:t>
            </a:r>
            <a:endParaRPr lang="en-US" altLang="en-US" dirty="0">
              <a:solidFill>
                <a:schemeClr val="tx1"/>
              </a:solidFill>
            </a:endParaRPr>
          </a:p>
          <a:p>
            <a:pPr marL="514350" indent="-514350" algn="just">
              <a:buFont typeface="+mj-lt"/>
              <a:buAutoNum type="arabicPeriod"/>
            </a:pPr>
            <a:r>
              <a:rPr lang="en-US" altLang="en-US" b="1" dirty="0">
                <a:solidFill>
                  <a:schemeClr val="tx1"/>
                </a:solidFill>
              </a:rPr>
              <a:t>Reforma Agraria sebagai Solusi</a:t>
            </a:r>
            <a:r>
              <a:rPr lang="en-US" altLang="en-US" dirty="0">
                <a:solidFill>
                  <a:schemeClr val="tx1"/>
                </a:solidFill>
              </a:rPr>
              <a:t> - Pelaksanaan reforma agraria yang komprehensif dan berkelanjutan menjadi kunci untuk mewujudkan keadilan dan kesejahteraan rakyat di bidang pertanahan.</a:t>
            </a:r>
            <a:endParaRPr lang="en-US" altLang="en-US" dirty="0">
              <a:solidFill>
                <a:schemeClr val="tx1"/>
              </a:solidFil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2625" y="981075"/>
            <a:ext cx="7801610" cy="4968240"/>
          </a:xfrm>
        </p:spPr>
        <p:txBody>
          <a:bodyPr>
            <a:normAutofit/>
          </a:bodyPr>
          <a:lstStyle/>
          <a:p>
            <a:pPr algn="ctr">
              <a:lnSpc>
                <a:spcPts val="2800"/>
              </a:lnSpc>
            </a:pPr>
            <a:r>
              <a:rPr lang="en-US" altLang="en-US" b="1" dirty="0">
                <a:solidFill>
                  <a:schemeClr val="tx1"/>
                </a:solidFill>
              </a:rPr>
              <a:t>Hukum Agraria sebagai Pilar Keadilan dan Kemakmuran</a:t>
            </a:r>
            <a:endParaRPr lang="en-US" altLang="en-US" b="1" dirty="0">
              <a:solidFill>
                <a:schemeClr val="tx1"/>
              </a:solidFill>
            </a:endParaRPr>
          </a:p>
          <a:p>
            <a:pPr algn="ctr">
              <a:lnSpc>
                <a:spcPts val="2800"/>
              </a:lnSpc>
            </a:pPr>
            <a:endParaRPr lang="en-US" altLang="en-US" sz="2600" b="1" dirty="0">
              <a:solidFill>
                <a:schemeClr val="tx1"/>
              </a:solidFill>
            </a:endParaRPr>
          </a:p>
          <a:p>
            <a:pPr marL="514350" indent="-514350" algn="just">
              <a:lnSpc>
                <a:spcPts val="2800"/>
              </a:lnSpc>
              <a:buFont typeface="+mj-lt"/>
              <a:buAutoNum type="arabicPeriod"/>
            </a:pPr>
            <a:r>
              <a:rPr lang="en-US" altLang="en-US" sz="2600" dirty="0">
                <a:solidFill>
                  <a:schemeClr val="tx1"/>
                </a:solidFill>
              </a:rPr>
              <a:t>Konsepsi Fundamental - Hukum agraria Indonesia mengatur hubungan manusia dengan tanah, air, dan ruang angkasa demi tercapainya kemakmuran bersama dan keadilan sosial bagi seluruh rakyat Indonesia.</a:t>
            </a:r>
            <a:endParaRPr lang="en-US" altLang="en-US" sz="2600" dirty="0">
              <a:solidFill>
                <a:schemeClr val="tx1"/>
              </a:solidFill>
            </a:endParaRPr>
          </a:p>
          <a:p>
            <a:pPr marL="514350" indent="-514350" algn="just">
              <a:lnSpc>
                <a:spcPts val="2800"/>
              </a:lnSpc>
              <a:buFont typeface="+mj-lt"/>
              <a:buAutoNum type="arabicPeriod"/>
            </a:pPr>
            <a:r>
              <a:rPr lang="en-US" altLang="en-US" sz="2600" dirty="0">
                <a:solidFill>
                  <a:schemeClr val="tx1"/>
                </a:solidFill>
              </a:rPr>
              <a:t>Landasan Hukum Kuat - Didukung oleh dasar hukum yang kokoh meliputi UUPA No. 5 Tahun 1960, UUD 1945 Pasal 33 ayat (3), dan Tap MPR No. IX/MPR/2001 tentang Reforma Agraria.</a:t>
            </a:r>
            <a:endParaRPr lang="en-US" altLang="en-US" sz="2600" dirty="0">
              <a:solidFill>
                <a:schemeClr val="tx1"/>
              </a:solidFil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764704"/>
            <a:ext cx="7992888" cy="5328592"/>
          </a:xfrm>
        </p:spPr>
        <p:txBody>
          <a:bodyPr>
            <a:noAutofit/>
          </a:bodyPr>
          <a:lstStyle/>
          <a:p>
            <a:pPr marL="457200" indent="-457200" algn="just">
              <a:buFont typeface="+mj-lt"/>
              <a:buAutoNum type="arabicPeriod" startAt="3"/>
            </a:pPr>
            <a:r>
              <a:rPr lang="en-US" altLang="en-US" sz="2300" b="1" dirty="0">
                <a:solidFill>
                  <a:schemeClr val="tx1"/>
                </a:solidFill>
              </a:rPr>
              <a:t>Peran Strategis Negara</a:t>
            </a:r>
            <a:r>
              <a:rPr lang="en-US" altLang="en-US" sz="2300" dirty="0">
                <a:solidFill>
                  <a:schemeClr val="tx1"/>
                </a:solidFill>
              </a:rPr>
              <a:t> - Peran negara sangat vital dalam mengelola, melindungi, dan mengatur hak atas tanah untuk mencegah monopoli dan memastikan pemanfaatan yang berkeadilan.</a:t>
            </a:r>
            <a:endParaRPr lang="en-US" altLang="en-US" sz="2300" dirty="0">
              <a:solidFill>
                <a:schemeClr val="tx1"/>
              </a:solidFill>
            </a:endParaRPr>
          </a:p>
          <a:p>
            <a:pPr marL="457200" indent="-457200" algn="just">
              <a:buFont typeface="+mj-lt"/>
              <a:buAutoNum type="arabicPeriod" startAt="3"/>
            </a:pPr>
            <a:r>
              <a:rPr lang="en-US" altLang="en-US" sz="2300" b="1" dirty="0">
                <a:solidFill>
                  <a:schemeClr val="tx1"/>
                </a:solidFill>
              </a:rPr>
              <a:t>Reforma Agraria</a:t>
            </a:r>
            <a:r>
              <a:rPr lang="en-US" altLang="en-US" sz="2300" dirty="0">
                <a:solidFill>
                  <a:schemeClr val="tx1"/>
                </a:solidFill>
              </a:rPr>
              <a:t> - Reforma agraria menjadi kunci utama untuk mewujudkan keadilan sosial, mengurangi kemiskinan, dan meningkatkan kesejahteraan masyarakat di bidang agraria.</a:t>
            </a:r>
            <a:endParaRPr lang="en-US" altLang="en-US" sz="2300" dirty="0">
              <a:solidFill>
                <a:schemeClr val="tx1"/>
              </a:solidFill>
            </a:endParaRPr>
          </a:p>
          <a:p>
            <a:pPr algn="just">
              <a:buFont typeface="+mj-lt"/>
            </a:pPr>
            <a:endParaRPr lang="en-US" altLang="en-US" sz="2300" dirty="0">
              <a:solidFill>
                <a:schemeClr val="tx1"/>
              </a:solidFill>
            </a:endParaRPr>
          </a:p>
          <a:p>
            <a:pPr algn="just">
              <a:buFont typeface="+mj-lt"/>
            </a:pPr>
            <a:r>
              <a:rPr lang="en-US" altLang="en-US" sz="2300" dirty="0">
                <a:solidFill>
                  <a:schemeClr val="tx1"/>
                </a:solidFill>
              </a:rPr>
              <a:t>Implementasi hukum agraria yang efektif memerlukan komitmen semua pihak untuk mewujudkan cita-cita bangsa Indonesia dalam mencapai kemakmuran yang berkeadilan dan berkelanjutan.</a:t>
            </a:r>
            <a:endParaRPr lang="en-US" altLang="en-US" sz="2300" dirty="0">
              <a:solidFill>
                <a:schemeClr val="tx1"/>
              </a:solidFil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p:nvPr/>
        </p:nvSpPr>
        <p:spPr>
          <a:xfrm>
            <a:off x="889635" y="1635760"/>
            <a:ext cx="7416800" cy="28524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00000"/>
              </a:lnSpc>
            </a:pPr>
            <a:r>
              <a:rPr lang="en-US" altLang="en-US" sz="2600" dirty="0">
                <a:solidFill>
                  <a:schemeClr val="tx1"/>
                </a:solidFill>
              </a:rPr>
              <a:t>Hukum agraria mengatur hubungan hukum antara manusia dengan tanah, air, dan ruang angkasa di wilayah Indonesia. Pengaturan ini mencakup aspek penguasaan, pemilikan, penggunaan, dan pemanfaatan sumber daya alam untuk kemakmuran rakyat.</a:t>
            </a:r>
            <a:endParaRPr lang="en-US" altLang="en-US" sz="2600" dirty="0">
              <a:solidFill>
                <a:schemeClr val="tx1"/>
              </a:solidFil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p:nvPr/>
        </p:nvSpPr>
        <p:spPr>
          <a:xfrm>
            <a:off x="889635" y="1133475"/>
            <a:ext cx="7416800" cy="4878070"/>
          </a:xfrm>
          <a:prstGeom prst="rect">
            <a:avLst/>
          </a:prstGeom>
        </p:spPr>
        <p:txBody>
          <a:bodyPr vert="horz" lIns="91440" tIns="45720" rIns="91440" bIns="45720" rtlCol="0">
            <a:normAutofit fontScale="90000" lnSpcReduction="1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00000"/>
              </a:lnSpc>
            </a:pPr>
            <a:r>
              <a:rPr lang="en-US" altLang="en-US" sz="2600" dirty="0">
                <a:solidFill>
                  <a:schemeClr val="tx1"/>
                </a:solidFill>
              </a:rPr>
              <a:t>Hukum agraria mengatur hubungan hukum antara manusia dengan tanah, air, dan ruang angkasa di wilayah Indonesia. Pengaturan ini mencakup aspek penguasaan, pemilikan, penggunaan, dan pemanfaatan sumber daya alam untuk kemakmuran rakyat.</a:t>
            </a:r>
            <a:endParaRPr lang="en-US" altLang="en-US" sz="2600" dirty="0">
              <a:solidFill>
                <a:schemeClr val="tx1"/>
              </a:solidFill>
            </a:endParaRPr>
          </a:p>
          <a:p>
            <a:pPr algn="just">
              <a:lnSpc>
                <a:spcPct val="100000"/>
              </a:lnSpc>
            </a:pPr>
            <a:endParaRPr lang="en-US" altLang="en-US" sz="2600" dirty="0">
              <a:solidFill>
                <a:schemeClr val="tx1"/>
              </a:solidFill>
            </a:endParaRPr>
          </a:p>
          <a:p>
            <a:pPr marL="457200" indent="-457200" algn="just">
              <a:lnSpc>
                <a:spcPct val="100000"/>
              </a:lnSpc>
              <a:buFont typeface="Wingdings" panose="05000000000000000000" charset="0"/>
              <a:buChar char="v"/>
            </a:pPr>
            <a:r>
              <a:rPr lang="en-US" altLang="en-US" sz="2600" b="1" dirty="0">
                <a:solidFill>
                  <a:schemeClr val="tx1"/>
                </a:solidFill>
              </a:rPr>
              <a:t>Menurut Subekti </a:t>
            </a:r>
            <a:r>
              <a:rPr lang="en-US" altLang="en-US" sz="2600" dirty="0">
                <a:solidFill>
                  <a:schemeClr val="tx1"/>
                </a:solidFill>
              </a:rPr>
              <a:t>- Keseluruhan ketentuan hukum yang mengatur hubungan orang atau badan hukum dengan bumi, air, dan ruang angkasa dalam rangka kepentingan nasional.</a:t>
            </a:r>
            <a:endParaRPr lang="en-US" altLang="en-US" sz="2600" dirty="0">
              <a:solidFill>
                <a:schemeClr val="tx1"/>
              </a:solidFill>
            </a:endParaRPr>
          </a:p>
          <a:p>
            <a:pPr marL="457200" indent="-457200" algn="just">
              <a:lnSpc>
                <a:spcPct val="100000"/>
              </a:lnSpc>
              <a:buFont typeface="Wingdings" panose="05000000000000000000" charset="0"/>
              <a:buChar char="v"/>
            </a:pPr>
            <a:r>
              <a:rPr lang="en-US" altLang="en-US" sz="2600" b="1" dirty="0">
                <a:solidFill>
                  <a:schemeClr val="tx1"/>
                </a:solidFill>
              </a:rPr>
              <a:t>Menurut Sudikno Mertokusumo</a:t>
            </a:r>
            <a:r>
              <a:rPr lang="en-US" altLang="en-US" sz="2600" dirty="0">
                <a:solidFill>
                  <a:schemeClr val="tx1"/>
                </a:solidFill>
              </a:rPr>
              <a:t> - Hukum tanah yang memberikan perlindungan kepentingan seseorang terhadap orang lain mengenai tanah dan segala aspek yang berkaitan dengannya.</a:t>
            </a:r>
            <a:endParaRPr lang="en-US" altLang="en-US" sz="2600" dirty="0">
              <a:solidFill>
                <a:schemeClr val="tx1"/>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p:nvPr/>
        </p:nvSpPr>
        <p:spPr>
          <a:xfrm>
            <a:off x="889635" y="1133475"/>
            <a:ext cx="7416800" cy="48780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00000"/>
              </a:lnSpc>
            </a:pPr>
            <a:endParaRPr lang="en-US" altLang="en-US" sz="2600" dirty="0">
              <a:solidFill>
                <a:schemeClr val="tx1"/>
              </a:solidFil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5240" y="1303655"/>
            <a:ext cx="9023350" cy="4056380"/>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692696"/>
            <a:ext cx="7560840" cy="4514056"/>
          </a:xfrm>
        </p:spPr>
        <p:txBody>
          <a:bodyPr>
            <a:noAutofit/>
          </a:bodyPr>
          <a:lstStyle/>
          <a:p>
            <a:pPr>
              <a:lnSpc>
                <a:spcPts val="1850"/>
              </a:lnSpc>
            </a:pPr>
            <a:r>
              <a:rPr lang="en-US" altLang="en-US" b="1" dirty="0">
                <a:solidFill>
                  <a:schemeClr val="tx1"/>
                </a:solidFill>
              </a:rPr>
              <a:t> Asas Pokok Hukum Agraria dalam UUPA</a:t>
            </a:r>
            <a:endParaRPr lang="en-US" altLang="en-US" b="1" dirty="0">
              <a:solidFill>
                <a:schemeClr val="tx1"/>
              </a:solidFill>
            </a:endParaRPr>
          </a:p>
          <a:p>
            <a:pPr>
              <a:lnSpc>
                <a:spcPts val="1850"/>
              </a:lnSpc>
            </a:pPr>
            <a:endParaRPr lang="en-US" altLang="en-US" sz="2400" b="1" dirty="0">
              <a:solidFill>
                <a:schemeClr val="tx1"/>
              </a:solidFill>
            </a:endParaRPr>
          </a:p>
          <a:p>
            <a:pPr marL="457200" indent="-457200" algn="just">
              <a:lnSpc>
                <a:spcPts val="1850"/>
              </a:lnSpc>
              <a:buFont typeface="+mj-lt"/>
              <a:buAutoNum type="arabicPeriod"/>
            </a:pPr>
            <a:endParaRPr lang="en-US" altLang="en-US" sz="2400" b="1" dirty="0">
              <a:solidFill>
                <a:schemeClr val="tx1"/>
              </a:solidFill>
            </a:endParaRPr>
          </a:p>
          <a:p>
            <a:pPr marL="457200" indent="-457200" algn="just">
              <a:lnSpc>
                <a:spcPts val="1850"/>
              </a:lnSpc>
              <a:buFont typeface="+mj-lt"/>
              <a:buAutoNum type="arabicPeriod"/>
            </a:pPr>
            <a:r>
              <a:rPr lang="en-US" altLang="en-US" sz="2400" b="1" dirty="0">
                <a:solidFill>
                  <a:schemeClr val="tx1"/>
                </a:solidFill>
              </a:rPr>
              <a:t>Asas Fungsi Sosial</a:t>
            </a:r>
            <a:r>
              <a:rPr lang="en-US" altLang="en-US" sz="2400" dirty="0">
                <a:solidFill>
                  <a:schemeClr val="tx1"/>
                </a:solidFill>
              </a:rPr>
              <a:t> - Setiap hak atas tanah harus digunakan tidak hanya untuk kepentingan pemilik, tetapi juga untuk kepentingan masyarakat dan negara. Tanah tidak boleh dibiarkan terlantar. </a:t>
            </a:r>
            <a:endParaRPr lang="en-US" altLang="en-US" sz="2400" dirty="0">
              <a:solidFill>
                <a:schemeClr val="tx1"/>
              </a:solidFill>
            </a:endParaRPr>
          </a:p>
          <a:p>
            <a:pPr marL="457200" indent="-457200" algn="just">
              <a:lnSpc>
                <a:spcPts val="1850"/>
              </a:lnSpc>
              <a:buFont typeface="+mj-lt"/>
              <a:buAutoNum type="arabicPeriod"/>
            </a:pPr>
            <a:r>
              <a:rPr lang="en-US" altLang="en-US" sz="2400" b="1" dirty="0">
                <a:solidFill>
                  <a:schemeClr val="tx1"/>
                </a:solidFill>
              </a:rPr>
              <a:t>Asas Penguasaan oleh Negara</a:t>
            </a:r>
            <a:r>
              <a:rPr lang="en-US" altLang="en-US" sz="2400" dirty="0">
                <a:solidFill>
                  <a:schemeClr val="tx1"/>
                </a:solidFill>
              </a:rPr>
              <a:t> - Negara menguasai bumi, air, dan ruang angkasa untuk sebesar-besarnya kemakmuran rakyat berdasarkan Pasal 33 ayat (3) UUD 1945. Negara memiliki kewenangan mengatur dan mengawasi penggunaan tanah.</a:t>
            </a:r>
            <a:endParaRPr lang="en-US" altLang="en-US" sz="2400" dirty="0">
              <a:solidFill>
                <a:schemeClr val="tx1"/>
              </a:solidFill>
            </a:endParaRPr>
          </a:p>
          <a:p>
            <a:pPr marL="457200" indent="-457200" algn="just">
              <a:lnSpc>
                <a:spcPts val="1850"/>
              </a:lnSpc>
              <a:buFont typeface="+mj-lt"/>
              <a:buAutoNum type="arabicPeriod"/>
            </a:pPr>
            <a:r>
              <a:rPr lang="en-US" altLang="en-US" sz="2400" b="1" dirty="0">
                <a:solidFill>
                  <a:schemeClr val="tx1"/>
                </a:solidFill>
              </a:rPr>
              <a:t>Asas Hukum Adat dan Kebangsaan</a:t>
            </a:r>
            <a:r>
              <a:rPr lang="en-US" altLang="en-US" sz="2400" dirty="0">
                <a:solidFill>
                  <a:schemeClr val="tx1"/>
                </a:solidFill>
              </a:rPr>
              <a:t> - Mengakui eksistensi hak ulayat dan adat istiadat masyarakat Indonesia, sambil memperkuat kedaulatan bangsa Indonesia atas wilayah dan sumber daya alamnya.</a:t>
            </a:r>
            <a:endParaRPr lang="en-US" altLang="en-US" sz="2400" dirty="0">
              <a:solidFill>
                <a:schemeClr val="tx1"/>
              </a:solidFill>
            </a:endParaRPr>
          </a:p>
          <a:p>
            <a:pPr marL="457200" indent="-457200" algn="just">
              <a:lnSpc>
                <a:spcPts val="1850"/>
              </a:lnSpc>
              <a:buFont typeface="+mj-lt"/>
              <a:buAutoNum type="arabicPeriod"/>
            </a:pPr>
            <a:r>
              <a:rPr lang="en-US" altLang="en-US" sz="2400" b="1" dirty="0">
                <a:solidFill>
                  <a:schemeClr val="tx1"/>
                </a:solidFill>
              </a:rPr>
              <a:t>Asas Pembatasan Perencanaan, dan Pemeliharaan</a:t>
            </a:r>
            <a:r>
              <a:rPr lang="en-US" altLang="en-US" sz="2400" dirty="0">
                <a:solidFill>
                  <a:schemeClr val="tx1"/>
                </a:solidFill>
              </a:rPr>
              <a:t> - Meliputi asas batas maksimal kepemilikan tanah, perencanaan umum dalam penggunaan tanah, dan kewajiban memelihara tanah agar tetap produktif dan lestari.</a:t>
            </a:r>
            <a:endParaRPr lang="en-US" altLang="en-US" sz="2400" dirty="0">
              <a:solidFill>
                <a:schemeClr val="tx1"/>
              </a:solidFill>
            </a:endParaRPr>
          </a:p>
          <a:p>
            <a:pPr marL="457200" indent="-457200" algn="just">
              <a:lnSpc>
                <a:spcPts val="1850"/>
              </a:lnSpc>
              <a:buFont typeface="+mj-lt"/>
              <a:buAutoNum type="arabicPeriod"/>
            </a:pPr>
            <a:endParaRPr lang="en-US" altLang="en-US" sz="2400" dirty="0">
              <a:solidFill>
                <a:schemeClr val="tx1"/>
              </a:solidFil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4990" y="671195"/>
            <a:ext cx="7833360" cy="4320540"/>
          </a:xfrm>
        </p:spPr>
        <p:txBody>
          <a:bodyPr>
            <a:noAutofit/>
          </a:bodyPr>
          <a:lstStyle/>
          <a:p>
            <a:pPr>
              <a:lnSpc>
                <a:spcPct val="100000"/>
              </a:lnSpc>
            </a:pPr>
            <a:r>
              <a:rPr lang="en-US" altLang="en-US" sz="2400" b="1" dirty="0">
                <a:solidFill>
                  <a:schemeClr val="tx1"/>
                </a:solidFill>
              </a:rPr>
              <a:t>Undang-Undang Pokok Agraria (UUPA) No. 5 Tahun 1960</a:t>
            </a:r>
            <a:endParaRPr lang="en-US" altLang="en-US" sz="2400" b="1" dirty="0">
              <a:solidFill>
                <a:schemeClr val="tx1"/>
              </a:solidFill>
            </a:endParaRPr>
          </a:p>
          <a:p>
            <a:pPr>
              <a:lnSpc>
                <a:spcPct val="100000"/>
              </a:lnSpc>
            </a:pPr>
            <a:endParaRPr lang="en-US" altLang="en-US" sz="2400" dirty="0">
              <a:solidFill>
                <a:schemeClr val="tx1"/>
              </a:solidFill>
            </a:endParaRPr>
          </a:p>
          <a:p>
            <a:pPr algn="just">
              <a:lnSpc>
                <a:spcPct val="100000"/>
              </a:lnSpc>
            </a:pPr>
            <a:r>
              <a:rPr lang="en-US" altLang="en-US" sz="2400" b="1" dirty="0">
                <a:solidFill>
                  <a:schemeClr val="tx1"/>
                </a:solidFill>
              </a:rPr>
              <a:t>Sejarah dan Kedudukan</a:t>
            </a:r>
            <a:r>
              <a:rPr lang="en-US" altLang="en-US" sz="2400" dirty="0">
                <a:solidFill>
                  <a:schemeClr val="tx1"/>
                </a:solidFill>
              </a:rPr>
              <a:t> - UUPA disahkan pada 24 September 1960 sebagai dasar hukum agraria nasional yang menggantikan hukum agraria kolonial Belanda. Undang-undang ini menjadi tonggak penting dalam sejarah hukum tanah Indonesia.</a:t>
            </a:r>
            <a:endParaRPr lang="en-US" altLang="en-US" sz="2400" dirty="0">
              <a:solidFill>
                <a:schemeClr val="tx1"/>
              </a:solidFill>
            </a:endParaRPr>
          </a:p>
          <a:p>
            <a:pPr algn="just">
              <a:lnSpc>
                <a:spcPct val="100000"/>
              </a:lnSpc>
            </a:pPr>
            <a:endParaRPr lang="en-US" altLang="en-US" sz="2400" dirty="0">
              <a:solidFill>
                <a:schemeClr val="tx1"/>
              </a:solidFill>
            </a:endParaRPr>
          </a:p>
        </p:txBody>
      </p:sp>
      <p:pic>
        <p:nvPicPr>
          <p:cNvPr id="3" name="Picture 2"/>
          <p:cNvPicPr>
            <a:picLocks noChangeAspect="1"/>
          </p:cNvPicPr>
          <p:nvPr/>
        </p:nvPicPr>
        <p:blipFill>
          <a:blip r:embed="rId1"/>
          <a:stretch>
            <a:fillRect/>
          </a:stretch>
        </p:blipFill>
        <p:spPr>
          <a:xfrm>
            <a:off x="213360" y="3596640"/>
            <a:ext cx="8778875" cy="2390775"/>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405" y="678815"/>
            <a:ext cx="7488555" cy="4959985"/>
          </a:xfrm>
        </p:spPr>
        <p:txBody>
          <a:bodyPr>
            <a:normAutofit/>
          </a:bodyPr>
          <a:lstStyle/>
          <a:p>
            <a:pPr algn="ctr">
              <a:lnSpc>
                <a:spcPct val="120000"/>
              </a:lnSpc>
            </a:pPr>
            <a:r>
              <a:rPr lang="en-US" altLang="en-US" b="1" dirty="0">
                <a:solidFill>
                  <a:schemeClr val="tx1"/>
                </a:solidFill>
                <a:ea typeface="Tahoma" panose="020B0604030504040204" pitchFamily="34" charset="0"/>
              </a:rPr>
              <a:t>UUD 1945 dan Hukum Agraria</a:t>
            </a:r>
            <a:endParaRPr lang="en-US" altLang="en-US" dirty="0">
              <a:solidFill>
                <a:schemeClr val="tx1"/>
              </a:solidFill>
              <a:ea typeface="Tahoma" panose="020B0604030504040204" pitchFamily="34" charset="0"/>
            </a:endParaRPr>
          </a:p>
          <a:p>
            <a:pPr algn="ctr">
              <a:lnSpc>
                <a:spcPct val="120000"/>
              </a:lnSpc>
            </a:pPr>
            <a:r>
              <a:rPr lang="en-US" altLang="en-US" dirty="0">
                <a:solidFill>
                  <a:schemeClr val="tx1"/>
                </a:solidFill>
                <a:ea typeface="Tahoma" panose="020B0604030504040204" pitchFamily="34" charset="0"/>
              </a:rPr>
              <a:t>Pasal 33 ayat (3) UUD 1945</a:t>
            </a:r>
            <a:endParaRPr lang="en-US" altLang="en-US" dirty="0">
              <a:solidFill>
                <a:schemeClr val="tx1"/>
              </a:solidFill>
              <a:ea typeface="Tahoma" panose="020B0604030504040204" pitchFamily="34" charset="0"/>
            </a:endParaRPr>
          </a:p>
          <a:p>
            <a:pPr algn="l">
              <a:lnSpc>
                <a:spcPct val="120000"/>
              </a:lnSpc>
            </a:pPr>
            <a:r>
              <a:rPr lang="en-US" altLang="en-US" dirty="0">
                <a:solidFill>
                  <a:schemeClr val="tx1"/>
                </a:solidFill>
                <a:ea typeface="Tahoma" panose="020B0604030504040204" pitchFamily="34" charset="0"/>
              </a:rPr>
              <a:t>"Bumi, air, dan kekayaan alam yang terkandung di dalamnya dikuasai oleh negara dan dipergunakan untuk sebesar-besarnya kemakmuran rakyat."</a:t>
            </a:r>
            <a:endParaRPr lang="en-US" altLang="en-US" dirty="0">
              <a:solidFill>
                <a:schemeClr val="tx1"/>
              </a:solidFill>
              <a:ea typeface="Tahoma" panose="020B0604030504040204" pitchFamily="34" charset="0"/>
            </a:endParaRPr>
          </a:p>
          <a:p>
            <a:pPr algn="l">
              <a:lnSpc>
                <a:spcPct val="120000"/>
              </a:lnSpc>
            </a:pPr>
            <a:endParaRPr lang="en-US" altLang="en-US" dirty="0">
              <a:solidFill>
                <a:schemeClr val="tx1"/>
              </a:solidFill>
              <a:ea typeface="Tahoma" panose="020B0604030504040204" pitchFamily="34" charset="0"/>
            </a:endParaRPr>
          </a:p>
        </p:txBody>
      </p:sp>
      <p:pic>
        <p:nvPicPr>
          <p:cNvPr id="3" name="Picture 2"/>
          <p:cNvPicPr>
            <a:picLocks noChangeAspect="1"/>
          </p:cNvPicPr>
          <p:nvPr/>
        </p:nvPicPr>
        <p:blipFill>
          <a:blip r:embed="rId1"/>
          <a:stretch>
            <a:fillRect/>
          </a:stretch>
        </p:blipFill>
        <p:spPr>
          <a:xfrm>
            <a:off x="102870" y="4077335"/>
            <a:ext cx="8985885" cy="2057400"/>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1052736"/>
            <a:ext cx="7488832" cy="4586064"/>
          </a:xfrm>
        </p:spPr>
        <p:txBody>
          <a:bodyPr>
            <a:normAutofit/>
          </a:bodyPr>
          <a:lstStyle/>
          <a:p>
            <a:pPr algn="l">
              <a:lnSpc>
                <a:spcPct val="120000"/>
              </a:lnSpc>
            </a:pPr>
            <a:endParaRPr lang="en-US" altLang="en-US" dirty="0">
              <a:solidFill>
                <a:schemeClr val="tx1"/>
              </a:solidFill>
              <a:ea typeface="Tahoma" panose="020B0604030504040204" pitchFamily="34" charset="0"/>
            </a:endParaRPr>
          </a:p>
        </p:txBody>
      </p:sp>
      <p:pic>
        <p:nvPicPr>
          <p:cNvPr id="4" name="Picture 3"/>
          <p:cNvPicPr>
            <a:picLocks noChangeAspect="1"/>
          </p:cNvPicPr>
          <p:nvPr/>
        </p:nvPicPr>
        <p:blipFill>
          <a:blip r:embed="rId1"/>
          <a:stretch>
            <a:fillRect/>
          </a:stretch>
        </p:blipFill>
        <p:spPr>
          <a:xfrm>
            <a:off x="387350" y="299720"/>
            <a:ext cx="8366760" cy="5910580"/>
          </a:xfrm>
          <a:prstGeom prst="rect">
            <a:avLst/>
          </a:prstGeom>
        </p:spPr>
      </p:pic>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3929</Words>
  <Application>WPS Presentation</Application>
  <PresentationFormat>On-screen Show (4:3)</PresentationFormat>
  <Paragraphs>51</Paragraphs>
  <Slides>14</Slides>
  <Notes>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14</vt:i4>
      </vt:variant>
    </vt:vector>
  </HeadingPairs>
  <TitlesOfParts>
    <vt:vector size="33" baseType="lpstr">
      <vt:lpstr>Arial</vt:lpstr>
      <vt:lpstr>SimSun</vt:lpstr>
      <vt:lpstr>Wingdings</vt:lpstr>
      <vt:lpstr>Calibri</vt:lpstr>
      <vt:lpstr>Times New Roman</vt:lpstr>
      <vt:lpstr>Alexandria Semi Bold</vt:lpstr>
      <vt:lpstr>LPMQ MSI ISYARAT</vt:lpstr>
      <vt:lpstr>Alexandria Semi Bold</vt:lpstr>
      <vt:lpstr>Alexandria Semi Bold</vt:lpstr>
      <vt:lpstr>Cambria</vt:lpstr>
      <vt:lpstr>Sora Light</vt:lpstr>
      <vt:lpstr>Sora Light</vt:lpstr>
      <vt:lpstr>Sora Light</vt:lpstr>
      <vt:lpstr>Tahoma</vt:lpstr>
      <vt:lpstr>Wingdings</vt:lpstr>
      <vt:lpstr>Microsoft YaHei</vt:lpstr>
      <vt:lpstr>Arial Unicode MS</vt:lpstr>
      <vt:lpstr>MingLiU-ExtB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Intan Meitasari</cp:lastModifiedBy>
  <cp:revision>525</cp:revision>
  <cp:lastPrinted>2017-08-29T02:54:00Z</cp:lastPrinted>
  <dcterms:created xsi:type="dcterms:W3CDTF">2010-04-18T12:06:00Z</dcterms:created>
  <dcterms:modified xsi:type="dcterms:W3CDTF">2025-09-28T15:36:54Z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9A5EFE740EC449978A5AB6B85036B936_12</vt:lpwstr>
  </property>
  <property fmtid="{D5CDD505-2E9C-101B-9397-08002B2CF9AE}" pid="3" name="KSOProductBuildVer">
    <vt:lpwstr>1033-12.2.0.22549</vt:lpwstr>
  </property>
</Properties>
</file>