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handoutMasterIdLst>
    <p:handoutMasterId r:id="rId18"/>
  </p:handoutMasterIdLst>
  <p:sldIdLst>
    <p:sldId id="256" r:id="rId2"/>
    <p:sldId id="385" r:id="rId3"/>
    <p:sldId id="411" r:id="rId4"/>
    <p:sldId id="413" r:id="rId5"/>
    <p:sldId id="414" r:id="rId6"/>
    <p:sldId id="420" r:id="rId7"/>
    <p:sldId id="415" r:id="rId8"/>
    <p:sldId id="421" r:id="rId9"/>
    <p:sldId id="416" r:id="rId10"/>
    <p:sldId id="417" r:id="rId11"/>
    <p:sldId id="423" r:id="rId12"/>
    <p:sldId id="424" r:id="rId13"/>
    <p:sldId id="425" r:id="rId14"/>
    <p:sldId id="426" r:id="rId15"/>
    <p:sldId id="300" r:id="rId16"/>
  </p:sldIdLst>
  <p:sldSz cx="9144000" cy="6858000" type="screen4x3"/>
  <p:notesSz cx="7045325" cy="9345613"/>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7" userDrawn="1">
          <p15:clr>
            <a:srgbClr val="A4A3A4"/>
          </p15:clr>
        </p15:guide>
        <p15:guide id="2" pos="2863" userDrawn="1">
          <p15:clr>
            <a:srgbClr val="A4A3A4"/>
          </p15:clr>
        </p15:guide>
      </p15:sldGuideLst>
    </p:ext>
    <p:ext uri="{2D200454-40CA-4A62-9FC3-DE9A4176ACB9}">
      <p15:notesGuideLst xmlns:p15="http://schemas.microsoft.com/office/powerpoint/2012/main">
        <p15:guide id="1" orient="horz" pos="2994">
          <p15:clr>
            <a:srgbClr val="A4A3A4"/>
          </p15:clr>
        </p15:guide>
        <p15:guide id="2" pos="220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81339" autoAdjust="0"/>
  </p:normalViewPr>
  <p:slideViewPr>
    <p:cSldViewPr showGuides="1">
      <p:cViewPr varScale="1">
        <p:scale>
          <a:sx n="48" d="100"/>
          <a:sy n="48" d="100"/>
        </p:scale>
        <p:origin x="1644" y="36"/>
      </p:cViewPr>
      <p:guideLst>
        <p:guide orient="horz" pos="2197"/>
        <p:guide pos="2863"/>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94"/>
        <p:guide pos="220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t>‹#›</a:t>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ID" dirty="0" err="1"/>
              <a:t>Sebuah</a:t>
            </a:r>
            <a:r>
              <a:rPr lang="en-ID" dirty="0"/>
              <a:t> </a:t>
            </a:r>
            <a:r>
              <a:rPr lang="en-ID" dirty="0" err="1"/>
              <a:t>perusahaan</a:t>
            </a:r>
            <a:r>
              <a:rPr lang="en-ID" dirty="0"/>
              <a:t> </a:t>
            </a:r>
            <a:r>
              <a:rPr lang="en-ID" dirty="0" err="1"/>
              <a:t>melakukan</a:t>
            </a:r>
            <a:r>
              <a:rPr lang="en-ID" dirty="0"/>
              <a:t> audit internal </a:t>
            </a:r>
            <a:r>
              <a:rPr lang="en-ID" dirty="0" err="1"/>
              <a:t>setiap</a:t>
            </a:r>
            <a:r>
              <a:rPr lang="en-ID" dirty="0"/>
              <a:t> </a:t>
            </a:r>
            <a:r>
              <a:rPr lang="en-ID" dirty="0" err="1"/>
              <a:t>akhir</a:t>
            </a:r>
            <a:r>
              <a:rPr lang="en-ID" dirty="0"/>
              <a:t> </a:t>
            </a:r>
            <a:r>
              <a:rPr lang="en-ID" dirty="0" err="1"/>
              <a:t>tahun</a:t>
            </a:r>
            <a:r>
              <a:rPr lang="en-ID" dirty="0"/>
              <a:t> </a:t>
            </a:r>
            <a:r>
              <a:rPr lang="en-ID" dirty="0" err="1"/>
              <a:t>untuk</a:t>
            </a:r>
            <a:r>
              <a:rPr lang="en-ID" dirty="0"/>
              <a:t> </a:t>
            </a:r>
            <a:r>
              <a:rPr lang="en-ID" dirty="0" err="1"/>
              <a:t>memastikan</a:t>
            </a:r>
            <a:r>
              <a:rPr lang="en-ID" dirty="0"/>
              <a:t> </a:t>
            </a:r>
            <a:r>
              <a:rPr lang="en-ID" dirty="0" err="1"/>
              <a:t>semua</a:t>
            </a:r>
            <a:r>
              <a:rPr lang="en-ID" dirty="0"/>
              <a:t> </a:t>
            </a:r>
            <a:r>
              <a:rPr lang="en-ID" dirty="0" err="1"/>
              <a:t>izin</a:t>
            </a:r>
            <a:r>
              <a:rPr lang="en-ID" dirty="0"/>
              <a:t> </a:t>
            </a:r>
            <a:r>
              <a:rPr lang="en-ID" dirty="0" err="1"/>
              <a:t>usaha</a:t>
            </a:r>
            <a:r>
              <a:rPr lang="en-ID" dirty="0"/>
              <a:t>, </a:t>
            </a:r>
            <a:r>
              <a:rPr lang="en-ID" dirty="0" err="1"/>
              <a:t>seperti</a:t>
            </a:r>
            <a:r>
              <a:rPr lang="en-ID" dirty="0"/>
              <a:t> NIB (</a:t>
            </a:r>
            <a:r>
              <a:rPr lang="en-ID" dirty="0" err="1"/>
              <a:t>Nomor</a:t>
            </a:r>
            <a:r>
              <a:rPr lang="en-ID" dirty="0"/>
              <a:t> </a:t>
            </a:r>
            <a:r>
              <a:rPr lang="en-ID" dirty="0" err="1"/>
              <a:t>Induk</a:t>
            </a:r>
            <a:r>
              <a:rPr lang="en-ID" dirty="0"/>
              <a:t> </a:t>
            </a:r>
            <a:r>
              <a:rPr lang="en-ID" dirty="0" err="1"/>
              <a:t>Berusaha</a:t>
            </a:r>
            <a:r>
              <a:rPr lang="en-ID" dirty="0"/>
              <a:t>), SIUP, dan </a:t>
            </a:r>
            <a:r>
              <a:rPr lang="en-ID" dirty="0" err="1"/>
              <a:t>izin</a:t>
            </a:r>
            <a:r>
              <a:rPr lang="en-ID" dirty="0"/>
              <a:t> </a:t>
            </a:r>
            <a:r>
              <a:rPr lang="en-ID" dirty="0" err="1"/>
              <a:t>lingkungan</a:t>
            </a:r>
            <a:r>
              <a:rPr lang="en-ID" dirty="0"/>
              <a:t>, </a:t>
            </a:r>
            <a:r>
              <a:rPr lang="en-ID" dirty="0" err="1"/>
              <a:t>masih</a:t>
            </a:r>
            <a:r>
              <a:rPr lang="en-ID" dirty="0"/>
              <a:t> </a:t>
            </a:r>
            <a:r>
              <a:rPr lang="en-ID" dirty="0" err="1"/>
              <a:t>berlaku</a:t>
            </a:r>
            <a:r>
              <a:rPr lang="en-ID" dirty="0"/>
              <a:t>. </a:t>
            </a:r>
          </a:p>
          <a:p>
            <a:pPr marL="228600" indent="-228600">
              <a:buAutoNum type="arabicPeriod"/>
            </a:pPr>
            <a:r>
              <a:rPr lang="en-ID" dirty="0"/>
              <a:t>Ketika </a:t>
            </a:r>
            <a:r>
              <a:rPr lang="en-ID" dirty="0" err="1"/>
              <a:t>perusahaan</a:t>
            </a:r>
            <a:r>
              <a:rPr lang="en-ID" dirty="0"/>
              <a:t> </a:t>
            </a:r>
            <a:r>
              <a:rPr lang="en-ID" dirty="0" err="1"/>
              <a:t>ingin</a:t>
            </a:r>
            <a:r>
              <a:rPr lang="en-ID" dirty="0"/>
              <a:t> </a:t>
            </a:r>
            <a:r>
              <a:rPr lang="en-ID" dirty="0" err="1"/>
              <a:t>memperbarui</a:t>
            </a:r>
            <a:r>
              <a:rPr lang="en-ID" dirty="0"/>
              <a:t> </a:t>
            </a:r>
            <a:r>
              <a:rPr lang="en-ID" dirty="0" err="1"/>
              <a:t>akta</a:t>
            </a:r>
            <a:r>
              <a:rPr lang="en-ID" dirty="0"/>
              <a:t> </a:t>
            </a:r>
            <a:r>
              <a:rPr lang="en-ID" dirty="0" err="1"/>
              <a:t>pendirian</a:t>
            </a:r>
            <a:r>
              <a:rPr lang="en-ID" dirty="0"/>
              <a:t> </a:t>
            </a:r>
            <a:r>
              <a:rPr lang="en-ID" dirty="0" err="1"/>
              <a:t>untuk</a:t>
            </a:r>
            <a:r>
              <a:rPr lang="en-ID" dirty="0"/>
              <a:t> </a:t>
            </a:r>
            <a:r>
              <a:rPr lang="en-ID" dirty="0" err="1"/>
              <a:t>menyesuaikan</a:t>
            </a:r>
            <a:r>
              <a:rPr lang="en-ID" dirty="0"/>
              <a:t> </a:t>
            </a:r>
            <a:r>
              <a:rPr lang="en-ID" dirty="0" err="1"/>
              <a:t>dengan</a:t>
            </a:r>
            <a:r>
              <a:rPr lang="en-ID" dirty="0"/>
              <a:t> </a:t>
            </a:r>
            <a:r>
              <a:rPr lang="en-ID" dirty="0" err="1"/>
              <a:t>peraturan</a:t>
            </a:r>
            <a:r>
              <a:rPr lang="en-ID" dirty="0"/>
              <a:t> </a:t>
            </a:r>
            <a:r>
              <a:rPr lang="en-ID" dirty="0" err="1"/>
              <a:t>baru</a:t>
            </a:r>
            <a:r>
              <a:rPr lang="en-ID" dirty="0"/>
              <a:t> </a:t>
            </a:r>
            <a:r>
              <a:rPr lang="en-ID" dirty="0" err="1"/>
              <a:t>dari</a:t>
            </a:r>
            <a:r>
              <a:rPr lang="en-ID" dirty="0"/>
              <a:t> Kementerian Hukum dan HAM, </a:t>
            </a:r>
            <a:r>
              <a:rPr lang="en-ID" dirty="0" err="1"/>
              <a:t>mereka</a:t>
            </a:r>
            <a:r>
              <a:rPr lang="en-ID" dirty="0"/>
              <a:t> </a:t>
            </a:r>
            <a:r>
              <a:rPr lang="en-ID" dirty="0" err="1"/>
              <a:t>menggunakan</a:t>
            </a:r>
            <a:r>
              <a:rPr lang="en-ID" dirty="0"/>
              <a:t> </a:t>
            </a:r>
            <a:r>
              <a:rPr lang="en-ID" dirty="0" err="1"/>
              <a:t>jasa</a:t>
            </a:r>
            <a:r>
              <a:rPr lang="en-ID" dirty="0"/>
              <a:t> </a:t>
            </a:r>
            <a:r>
              <a:rPr lang="en-ID" dirty="0" err="1"/>
              <a:t>notaris</a:t>
            </a:r>
            <a:endParaRPr lang="en-ID" dirty="0"/>
          </a:p>
          <a:p>
            <a:pPr marL="228600" indent="-228600">
              <a:buAutoNum type="arabicPeriod"/>
            </a:pPr>
            <a:r>
              <a:rPr lang="en-ID" dirty="0"/>
              <a:t>Perusahaan </a:t>
            </a:r>
            <a:r>
              <a:rPr lang="en-ID" dirty="0" err="1"/>
              <a:t>membuat</a:t>
            </a:r>
            <a:r>
              <a:rPr lang="en-ID" dirty="0"/>
              <a:t> folder digital di server internal yang </a:t>
            </a:r>
            <a:r>
              <a:rPr lang="en-ID" dirty="0" err="1"/>
              <a:t>berisi</a:t>
            </a:r>
            <a:r>
              <a:rPr lang="en-ID" dirty="0"/>
              <a:t> </a:t>
            </a:r>
            <a:r>
              <a:rPr lang="en-ID" dirty="0" err="1"/>
              <a:t>salinan</a:t>
            </a:r>
            <a:r>
              <a:rPr lang="en-ID" dirty="0"/>
              <a:t> </a:t>
            </a:r>
            <a:r>
              <a:rPr lang="en-ID" dirty="0" err="1"/>
              <a:t>seluruh</a:t>
            </a:r>
            <a:r>
              <a:rPr lang="en-ID" dirty="0"/>
              <a:t> </a:t>
            </a:r>
            <a:r>
              <a:rPr lang="en-ID" dirty="0" err="1"/>
              <a:t>dokumen</a:t>
            </a:r>
            <a:r>
              <a:rPr lang="en-ID" dirty="0"/>
              <a:t> legal, </a:t>
            </a:r>
            <a:r>
              <a:rPr lang="en-ID" dirty="0" err="1"/>
              <a:t>seperti</a:t>
            </a:r>
            <a:r>
              <a:rPr lang="en-ID" dirty="0"/>
              <a:t> </a:t>
            </a:r>
            <a:r>
              <a:rPr lang="en-ID" dirty="0" err="1"/>
              <a:t>sertifikat</a:t>
            </a:r>
            <a:r>
              <a:rPr lang="en-ID" dirty="0"/>
              <a:t> halal, </a:t>
            </a:r>
            <a:r>
              <a:rPr lang="en-ID" dirty="0" err="1"/>
              <a:t>sertifikat</a:t>
            </a:r>
            <a:r>
              <a:rPr lang="en-ID" dirty="0"/>
              <a:t> </a:t>
            </a:r>
            <a:r>
              <a:rPr lang="en-ID" dirty="0" err="1"/>
              <a:t>bangunan</a:t>
            </a:r>
            <a:r>
              <a:rPr lang="en-ID" dirty="0"/>
              <a:t>, </a:t>
            </a:r>
            <a:r>
              <a:rPr lang="en-ID" dirty="0" err="1"/>
              <a:t>izin</a:t>
            </a:r>
            <a:r>
              <a:rPr lang="en-ID" dirty="0"/>
              <a:t> </a:t>
            </a:r>
            <a:r>
              <a:rPr lang="en-ID" dirty="0" err="1"/>
              <a:t>usaha</a:t>
            </a:r>
            <a:r>
              <a:rPr lang="en-ID" dirty="0"/>
              <a:t>, dan NPWP</a:t>
            </a:r>
          </a:p>
          <a:p>
            <a:pPr marL="228600" indent="-228600">
              <a:buAutoNum type="arabicPeriod"/>
            </a:pPr>
            <a:r>
              <a:rPr lang="en-ID" dirty="0" err="1"/>
              <a:t>Setelah</a:t>
            </a:r>
            <a:r>
              <a:rPr lang="en-ID" dirty="0"/>
              <a:t> </a:t>
            </a:r>
            <a:r>
              <a:rPr lang="en-ID" dirty="0" err="1"/>
              <a:t>pemerintah</a:t>
            </a:r>
            <a:r>
              <a:rPr lang="en-ID" dirty="0"/>
              <a:t> </a:t>
            </a:r>
            <a:r>
              <a:rPr lang="en-ID" dirty="0" err="1"/>
              <a:t>memperbarui</a:t>
            </a:r>
            <a:r>
              <a:rPr lang="en-ID" dirty="0"/>
              <a:t> </a:t>
            </a:r>
            <a:r>
              <a:rPr lang="en-ID" dirty="0" err="1"/>
              <a:t>sistem</a:t>
            </a:r>
            <a:r>
              <a:rPr lang="en-ID" dirty="0"/>
              <a:t> </a:t>
            </a:r>
            <a:r>
              <a:rPr lang="en-ID" b="1" dirty="0"/>
              <a:t>OSS RBA (Risk Based Approach)</a:t>
            </a:r>
            <a:r>
              <a:rPr lang="en-ID" dirty="0"/>
              <a:t>, </a:t>
            </a:r>
            <a:r>
              <a:rPr lang="en-ID" dirty="0" err="1"/>
              <a:t>perusahaan</a:t>
            </a:r>
            <a:r>
              <a:rPr lang="en-ID" dirty="0"/>
              <a:t> </a:t>
            </a:r>
            <a:r>
              <a:rPr lang="en-ID" dirty="0" err="1"/>
              <a:t>segera</a:t>
            </a:r>
            <a:r>
              <a:rPr lang="en-ID" dirty="0"/>
              <a:t> </a:t>
            </a:r>
            <a:r>
              <a:rPr lang="en-ID" dirty="0" err="1"/>
              <a:t>mengikuti</a:t>
            </a:r>
            <a:r>
              <a:rPr lang="en-ID" dirty="0"/>
              <a:t> </a:t>
            </a:r>
            <a:r>
              <a:rPr lang="en-ID" dirty="0" err="1"/>
              <a:t>pelatihan</a:t>
            </a:r>
            <a:r>
              <a:rPr lang="en-ID" dirty="0"/>
              <a:t> daring </a:t>
            </a:r>
            <a:r>
              <a:rPr lang="en-ID" dirty="0" err="1"/>
              <a:t>tentang</a:t>
            </a:r>
            <a:r>
              <a:rPr lang="en-ID" dirty="0"/>
              <a:t> </a:t>
            </a:r>
            <a:r>
              <a:rPr lang="en-ID" dirty="0" err="1"/>
              <a:t>penggunaan</a:t>
            </a:r>
            <a:r>
              <a:rPr lang="en-ID" dirty="0"/>
              <a:t> </a:t>
            </a:r>
            <a:r>
              <a:rPr lang="en-ID" dirty="0" err="1"/>
              <a:t>sistem</a:t>
            </a:r>
            <a:r>
              <a:rPr lang="en-ID" dirty="0"/>
              <a:t> </a:t>
            </a:r>
            <a:r>
              <a:rPr lang="en-ID" dirty="0" err="1"/>
              <a:t>baru</a:t>
            </a:r>
            <a:r>
              <a:rPr lang="en-ID" dirty="0"/>
              <a:t> </a:t>
            </a:r>
            <a:r>
              <a:rPr lang="en-ID" dirty="0" err="1"/>
              <a:t>tersebut</a:t>
            </a:r>
            <a:r>
              <a:rPr lang="en-ID" dirty="0"/>
              <a:t> agar </a:t>
            </a:r>
            <a:r>
              <a:rPr lang="en-ID" dirty="0" err="1"/>
              <a:t>dapat</a:t>
            </a:r>
            <a:r>
              <a:rPr lang="en-ID" dirty="0"/>
              <a:t> </a:t>
            </a:r>
            <a:r>
              <a:rPr lang="en-ID" dirty="0" err="1"/>
              <a:t>memperbarui</a:t>
            </a:r>
            <a:r>
              <a:rPr lang="en-ID" dirty="0"/>
              <a:t> </a:t>
            </a:r>
            <a:r>
              <a:rPr lang="en-ID" dirty="0" err="1"/>
              <a:t>izin</a:t>
            </a:r>
            <a:r>
              <a:rPr lang="en-ID" dirty="0"/>
              <a:t> </a:t>
            </a:r>
            <a:r>
              <a:rPr lang="en-ID" dirty="0" err="1"/>
              <a:t>usaha</a:t>
            </a:r>
            <a:r>
              <a:rPr lang="en-ID" dirty="0"/>
              <a:t> </a:t>
            </a:r>
            <a:r>
              <a:rPr lang="en-ID" dirty="0" err="1"/>
              <a:t>secara</a:t>
            </a:r>
            <a:r>
              <a:rPr lang="en-ID" dirty="0"/>
              <a:t> </a:t>
            </a:r>
            <a:r>
              <a:rPr lang="en-ID" dirty="0" err="1"/>
              <a:t>mandiri</a:t>
            </a:r>
            <a:r>
              <a:rPr lang="en-ID" dirty="0"/>
              <a:t> </a:t>
            </a:r>
            <a:r>
              <a:rPr lang="en-ID" dirty="0" err="1"/>
              <a:t>sesuai</a:t>
            </a:r>
            <a:r>
              <a:rPr lang="en-ID" dirty="0"/>
              <a:t> </a:t>
            </a:r>
            <a:r>
              <a:rPr lang="en-ID" dirty="0" err="1"/>
              <a:t>peraturan</a:t>
            </a:r>
            <a:r>
              <a:rPr lang="en-ID" dirty="0"/>
              <a:t> </a:t>
            </a:r>
            <a:r>
              <a:rPr lang="en-ID" dirty="0" err="1"/>
              <a:t>terbaru</a:t>
            </a:r>
            <a:r>
              <a:rPr lang="en-ID" dirty="0"/>
              <a:t> </a:t>
            </a:r>
            <a:r>
              <a:rPr lang="en-ID" dirty="0" err="1"/>
              <a:t>tanpa</a:t>
            </a:r>
            <a:r>
              <a:rPr lang="en-ID" dirty="0"/>
              <a:t> </a:t>
            </a:r>
            <a:r>
              <a:rPr lang="en-ID" dirty="0" err="1"/>
              <a:t>kendala</a:t>
            </a:r>
            <a:r>
              <a:rPr lang="en-ID" dirty="0"/>
              <a:t> </a:t>
            </a:r>
            <a:r>
              <a:rPr lang="en-ID" dirty="0" err="1"/>
              <a:t>teknis</a:t>
            </a:r>
            <a:r>
              <a:rPr lang="en-ID" dirty="0"/>
              <a:t> </a:t>
            </a:r>
            <a:r>
              <a:rPr lang="en-ID" dirty="0" err="1"/>
              <a:t>maupun</a:t>
            </a:r>
            <a:r>
              <a:rPr lang="en-ID" dirty="0"/>
              <a:t> </a:t>
            </a:r>
            <a:r>
              <a:rPr lang="en-ID" dirty="0" err="1"/>
              <a:t>administratif</a:t>
            </a:r>
            <a:endParaRPr lang="en-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884724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PERUSAHAAN</a:t>
            </a:r>
            <a:endParaRPr kumimoji="0" lang="en-US" alt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sym typeface="+mn-ea"/>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lang="en-US" altLang="en-US"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HKB24413</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a:t>
            </a:r>
            <a:r>
              <a:rPr lang="id-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PERUSAHAAN</a:t>
            </a:r>
            <a:endPar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lang="en-US" altLang="en-US"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HKB24413</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a:t>
            </a:r>
            <a:r>
              <a:rPr lang="id-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PERUSAHAAN</a:t>
            </a:r>
            <a:endPar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1918097"/>
            <a:ext cx="9144000" cy="2306955"/>
          </a:xfrm>
          <a:prstGeom prst="rect">
            <a:avLst/>
          </a:prstGeom>
          <a:noFill/>
        </p:spPr>
        <p:txBody>
          <a:bodyPr wrap="square" lIns="91440" tIns="45720" rIns="91440" bIns="45720">
            <a:spAutoFit/>
          </a:bodyPr>
          <a:lstStyle/>
          <a:p>
            <a:pPr algn="ctr">
              <a:lnSpc>
                <a:spcPct val="120000"/>
              </a:lnSpc>
            </a:pPr>
            <a:r>
              <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Kewajiban Perusahaan terkait legalitas dan perizinan</a:t>
            </a:r>
          </a:p>
          <a:p>
            <a:pPr algn="ctr">
              <a:lnSpc>
                <a:spcPct val="120000"/>
              </a:lnSpc>
            </a:pPr>
            <a:r>
              <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Ke-3</a:t>
            </a: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63600" y="694055"/>
            <a:ext cx="7416800" cy="1139825"/>
          </a:xfrm>
        </p:spPr>
        <p:txBody>
          <a:bodyPr>
            <a:normAutofit/>
          </a:bodyPr>
          <a:lstStyle/>
          <a:p>
            <a:pPr algn="ctr">
              <a:lnSpc>
                <a:spcPts val="2350"/>
              </a:lnSpc>
              <a:buFont typeface="Wingdings" panose="05000000000000000000" charset="0"/>
            </a:pPr>
            <a:r>
              <a:rPr lang="en-US" altLang="en-US" sz="2400" b="1" dirty="0">
                <a:solidFill>
                  <a:schemeClr val="tx1"/>
                </a:solidFill>
              </a:rPr>
              <a:t>Kesimpulan: Kepatuhan Sebagai Strategi Bisnis</a:t>
            </a:r>
          </a:p>
        </p:txBody>
      </p:sp>
      <p:sp>
        <p:nvSpPr>
          <p:cNvPr id="3" name="Subtitle 1"/>
          <p:cNvSpPr txBox="1"/>
          <p:nvPr/>
        </p:nvSpPr>
        <p:spPr>
          <a:xfrm>
            <a:off x="461645" y="1546860"/>
            <a:ext cx="8168640" cy="505968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just">
              <a:lnSpc>
                <a:spcPts val="2350"/>
              </a:lnSpc>
              <a:buFont typeface="+mj-lt"/>
              <a:buAutoNum type="arabicPeriod"/>
            </a:pPr>
            <a:r>
              <a:rPr lang="en-US" altLang="en-US" sz="2100" b="1" dirty="0">
                <a:solidFill>
                  <a:schemeClr val="tx1"/>
                </a:solidFill>
              </a:rPr>
              <a:t>Pondasi Kuat </a:t>
            </a:r>
            <a:r>
              <a:rPr lang="en-US" altLang="en-US" sz="2100" dirty="0">
                <a:solidFill>
                  <a:schemeClr val="tx1"/>
                </a:solidFill>
              </a:rPr>
              <a:t>- Memastikan perusahaan memiliki dasar hukum yang tidak tergoyahkan, melindungi aset dan operasi dari risiko hukum tak terduga.</a:t>
            </a:r>
          </a:p>
          <a:p>
            <a:pPr marL="457200" indent="-457200" algn="just">
              <a:lnSpc>
                <a:spcPts val="2350"/>
              </a:lnSpc>
              <a:buFont typeface="+mj-lt"/>
              <a:buAutoNum type="arabicPeriod"/>
            </a:pPr>
            <a:r>
              <a:rPr lang="en-US" altLang="en-US" sz="2100" b="1" dirty="0">
                <a:solidFill>
                  <a:schemeClr val="tx1"/>
                </a:solidFill>
              </a:rPr>
              <a:t>Peluang Bisnis</a:t>
            </a:r>
            <a:r>
              <a:rPr lang="en-US" altLang="en-US" sz="2100" dirty="0">
                <a:solidFill>
                  <a:schemeClr val="tx1"/>
                </a:solidFill>
              </a:rPr>
              <a:t> - Kepatuhan membuka pintu untuk mendapatkan tender pemerintah, menarik investor, dan membangun kepercayaan konsumen yang loyal.</a:t>
            </a:r>
          </a:p>
          <a:p>
            <a:pPr marL="457200" indent="-457200" algn="just">
              <a:lnSpc>
                <a:spcPts val="2350"/>
              </a:lnSpc>
              <a:buFont typeface="+mj-lt"/>
              <a:buAutoNum type="arabicPeriod"/>
            </a:pPr>
            <a:r>
              <a:rPr lang="en-US" altLang="en-US" sz="2100" b="1" dirty="0">
                <a:solidFill>
                  <a:schemeClr val="tx1"/>
                </a:solidFill>
              </a:rPr>
              <a:t>Budaya Kepatuhan</a:t>
            </a:r>
            <a:r>
              <a:rPr lang="en-US" altLang="en-US" sz="2100" dirty="0">
                <a:solidFill>
                  <a:schemeClr val="tx1"/>
                </a:solidFill>
              </a:rPr>
              <a:t> - Mari jadikan kepatuhan hukum sebagai budaya perusahaan yang terintegrasi di setiap lini, bukan hanya sebagai formalitas belaka.</a:t>
            </a:r>
          </a:p>
          <a:p>
            <a:pPr marL="457200" indent="-457200" algn="just">
              <a:lnSpc>
                <a:spcPts val="2350"/>
              </a:lnSpc>
              <a:buFont typeface="+mj-lt"/>
              <a:buAutoNum type="arabicPeriod"/>
            </a:pPr>
            <a:endParaRPr lang="en-US" altLang="en-US" sz="2100" dirty="0">
              <a:solidFill>
                <a:schemeClr val="tx1"/>
              </a:solidFill>
            </a:endParaRPr>
          </a:p>
          <a:p>
            <a:pPr algn="just">
              <a:lnSpc>
                <a:spcPts val="2350"/>
              </a:lnSpc>
              <a:buFont typeface="+mj-lt"/>
            </a:pPr>
            <a:r>
              <a:rPr lang="en-US" altLang="en-US" sz="2100" dirty="0">
                <a:solidFill>
                  <a:schemeClr val="tx1"/>
                </a:solidFill>
              </a:rPr>
              <a:t>Legalitas dan perizinan bukan sekadar kewajiban, melainkan pondasi utama bagi keberlangsungan, pertumbuhan, dan kredibilitas jangka panjang perusahaan.</a:t>
            </a: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1002030"/>
            <a:ext cx="8035290" cy="5062220"/>
          </a:xfrm>
        </p:spPr>
        <p:txBody>
          <a:bodyPr>
            <a:noAutofit/>
          </a:bodyPr>
          <a:lstStyle/>
          <a:p>
            <a:pPr algn="just"/>
            <a:r>
              <a:rPr lang="en-US" altLang="en-US" sz="2000">
                <a:solidFill>
                  <a:schemeClr val="tx1"/>
                </a:solidFill>
              </a:rPr>
              <a:t>Kasus:</a:t>
            </a:r>
          </a:p>
          <a:p>
            <a:pPr algn="just"/>
            <a:r>
              <a:rPr lang="en-US" altLang="en-US" sz="2000">
                <a:solidFill>
                  <a:schemeClr val="tx1"/>
                </a:solidFill>
              </a:rPr>
              <a:t>PT Sinar Mandiri bergerak di bidang perdagangan alat kesehatan. Perusahaan sudah beroperasi selama 2 tahun, tetapi belum mengurus NIB (Nomor Induk Berusaha) melalui OSS dan tidak memiliki izin edar dari Kementerian Kesehatan. Suatu hari, Dinas Kesehatan melakukan inspeksi dan menemukan bahwa perusahaan menjual alat kesehatan tanpa izin edar resmi.</a:t>
            </a:r>
          </a:p>
          <a:p>
            <a:pPr algn="just"/>
            <a:endParaRPr lang="en-US" altLang="en-US" sz="2000">
              <a:solidFill>
                <a:schemeClr val="tx1"/>
              </a:solidFill>
            </a:endParaRPr>
          </a:p>
          <a:p>
            <a:pPr algn="just"/>
            <a:r>
              <a:rPr lang="en-US" altLang="en-US" sz="2000">
                <a:solidFill>
                  <a:schemeClr val="tx1"/>
                </a:solidFill>
              </a:rPr>
              <a:t>Pertanyaan Diskusi:</a:t>
            </a:r>
          </a:p>
          <a:p>
            <a:pPr marL="457200" indent="-457200" algn="just">
              <a:buFont typeface="+mj-lt"/>
              <a:buAutoNum type="arabicPeriod"/>
            </a:pPr>
            <a:r>
              <a:rPr lang="en-US" altLang="en-US" sz="2000">
                <a:solidFill>
                  <a:schemeClr val="tx1"/>
                </a:solidFill>
              </a:rPr>
              <a:t>Apa kesalahan hukum yang dilakukan PT Sinar Mandiri?</a:t>
            </a:r>
          </a:p>
          <a:p>
            <a:pPr marL="457200" indent="-457200" algn="just">
              <a:buFont typeface="+mj-lt"/>
              <a:buAutoNum type="arabicPeriod"/>
            </a:pPr>
            <a:r>
              <a:rPr lang="en-US" altLang="en-US" sz="2000">
                <a:solidFill>
                  <a:schemeClr val="tx1"/>
                </a:solidFill>
              </a:rPr>
              <a:t>Apa risiko hukum dan bisnis yang dapat dialami perusahaan?</a:t>
            </a:r>
          </a:p>
          <a:p>
            <a:pPr marL="457200" indent="-457200" algn="just">
              <a:buFont typeface="+mj-lt"/>
              <a:buAutoNum type="arabicPeriod"/>
            </a:pPr>
            <a:r>
              <a:rPr lang="en-US" altLang="en-US" sz="2000">
                <a:solidFill>
                  <a:schemeClr val="tx1"/>
                </a:solidFill>
              </a:rPr>
              <a:t>Bagaimana seharusnya perusahaan bertindak?</a:t>
            </a: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10210" y="680720"/>
            <a:ext cx="8180705" cy="5378450"/>
          </a:xfrm>
        </p:spPr>
        <p:txBody>
          <a:bodyPr>
            <a:noAutofit/>
          </a:bodyPr>
          <a:lstStyle/>
          <a:p>
            <a:pPr algn="just"/>
            <a:r>
              <a:rPr lang="en-US" altLang="en-US" sz="2000">
                <a:solidFill>
                  <a:schemeClr val="tx1"/>
                </a:solidFill>
              </a:rPr>
              <a:t>Kasus:</a:t>
            </a:r>
          </a:p>
          <a:p>
            <a:pPr algn="just"/>
            <a:r>
              <a:rPr lang="en-US" altLang="en-US" sz="2000">
                <a:solidFill>
                  <a:schemeClr val="tx1"/>
                </a:solidFill>
              </a:rPr>
              <a:t>PT Lestari Abadi adalah perusahaan manufaktur tekstil. Dalam operasionalnya, perusahaan menghasilkan limbah cair sehingga diwajibkan memiliki izin lingkungan (AMDAL/UKL-UPL). Izin yang dimiliki berlaku 5 tahun, namun sudah habis masa berlakunya. PT Lestari tetap beroperasi tanpa memperpanjang izin tersebut.</a:t>
            </a:r>
          </a:p>
          <a:p>
            <a:pPr algn="just"/>
            <a:endParaRPr lang="en-US" altLang="en-US" sz="2000">
              <a:solidFill>
                <a:schemeClr val="tx1"/>
              </a:solidFill>
            </a:endParaRPr>
          </a:p>
          <a:p>
            <a:pPr algn="just"/>
            <a:r>
              <a:rPr lang="en-US" altLang="en-US" sz="2000">
                <a:solidFill>
                  <a:schemeClr val="tx1"/>
                </a:solidFill>
              </a:rPr>
              <a:t>Pertanyaan Diskusi:</a:t>
            </a:r>
          </a:p>
          <a:p>
            <a:pPr marL="457200" indent="-457200" algn="just">
              <a:buFont typeface="+mj-lt"/>
              <a:buAutoNum type="arabicPeriod"/>
            </a:pPr>
            <a:r>
              <a:rPr lang="en-US" altLang="en-US" sz="2000">
                <a:solidFill>
                  <a:schemeClr val="tx1"/>
                </a:solidFill>
              </a:rPr>
              <a:t>Apa dampak hukum dari beroperasinya PT Lestari tanpa izin lingkungan yang masih berlaku?</a:t>
            </a:r>
          </a:p>
          <a:p>
            <a:pPr marL="457200" indent="-457200" algn="just">
              <a:buFont typeface="+mj-lt"/>
              <a:buAutoNum type="arabicPeriod"/>
            </a:pPr>
            <a:r>
              <a:rPr lang="en-US" altLang="en-US" sz="2000">
                <a:solidFill>
                  <a:schemeClr val="tx1"/>
                </a:solidFill>
              </a:rPr>
              <a:t>Siapa pihak yang berwenang mengawasi hal ini?</a:t>
            </a:r>
          </a:p>
          <a:p>
            <a:pPr marL="457200" indent="-457200" algn="just">
              <a:buFont typeface="+mj-lt"/>
              <a:buAutoNum type="arabicPeriod"/>
            </a:pPr>
            <a:r>
              <a:rPr lang="en-US" altLang="en-US" sz="2000">
                <a:solidFill>
                  <a:schemeClr val="tx1"/>
                </a:solidFill>
              </a:rPr>
              <a:t>Apa langkah hukum yang dapat diambil pemerintah terhadap PT Lestari?</a:t>
            </a: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61950" y="799465"/>
            <a:ext cx="8229600" cy="5382895"/>
          </a:xfrm>
        </p:spPr>
        <p:txBody>
          <a:bodyPr>
            <a:normAutofit fontScale="90000"/>
          </a:bodyPr>
          <a:lstStyle/>
          <a:p>
            <a:pPr algn="just"/>
            <a:r>
              <a:rPr lang="en-US" altLang="en-US">
                <a:solidFill>
                  <a:schemeClr val="tx1"/>
                </a:solidFill>
              </a:rPr>
              <a:t>Jawaban/Analisis:</a:t>
            </a:r>
          </a:p>
          <a:p>
            <a:pPr marL="342900" indent="-342900" algn="just">
              <a:buFont typeface="Wingdings" panose="05000000000000000000" charset="0"/>
              <a:buChar char="v"/>
            </a:pPr>
            <a:r>
              <a:rPr lang="en-US" altLang="en-US">
                <a:solidFill>
                  <a:schemeClr val="tx1"/>
                </a:solidFill>
              </a:rPr>
              <a:t>Kesalahan hukum: Tidak memenuhi kewajiban legalitas usaha (NIB) dan izin edar (izin khusus alat kesehatan).</a:t>
            </a:r>
          </a:p>
          <a:p>
            <a:pPr marL="342900" indent="-342900" algn="just">
              <a:buFont typeface="Wingdings" panose="05000000000000000000" charset="0"/>
              <a:buChar char="v"/>
            </a:pPr>
            <a:r>
              <a:rPr lang="en-US" altLang="en-US">
                <a:solidFill>
                  <a:schemeClr val="tx1"/>
                </a:solidFill>
              </a:rPr>
              <a:t>Risiko hukum:</a:t>
            </a:r>
          </a:p>
          <a:p>
            <a:pPr algn="just"/>
            <a:r>
              <a:rPr lang="en-US" altLang="en-US">
                <a:solidFill>
                  <a:schemeClr val="tx1"/>
                </a:solidFill>
              </a:rPr>
              <a:t>Perusahaan bisa dikenakan sanksi administratif berupa peringatan tertulis, denda, hingga pencabutan izin usaha.</a:t>
            </a:r>
          </a:p>
          <a:p>
            <a:pPr algn="just"/>
            <a:r>
              <a:rPr lang="en-US" altLang="en-US">
                <a:solidFill>
                  <a:schemeClr val="tx1"/>
                </a:solidFill>
              </a:rPr>
              <a:t>Produk dapat ditarik dari peredaran.</a:t>
            </a:r>
          </a:p>
          <a:p>
            <a:pPr algn="just"/>
            <a:r>
              <a:rPr lang="en-US" altLang="en-US">
                <a:solidFill>
                  <a:schemeClr val="tx1"/>
                </a:solidFill>
              </a:rPr>
              <a:t>Hilangnya kepercayaan konsumen dan mitra bisnis.</a:t>
            </a:r>
          </a:p>
          <a:p>
            <a:pPr marL="342900" indent="-342900" algn="just">
              <a:buFont typeface="Wingdings" panose="05000000000000000000" charset="0"/>
              <a:buChar char="v"/>
            </a:pPr>
            <a:r>
              <a:rPr lang="en-US" altLang="en-US">
                <a:solidFill>
                  <a:schemeClr val="tx1"/>
                </a:solidFill>
              </a:rPr>
              <a:t>Tindakan yang benar:</a:t>
            </a:r>
          </a:p>
          <a:p>
            <a:pPr algn="just"/>
            <a:r>
              <a:rPr lang="en-US" altLang="en-US">
                <a:solidFill>
                  <a:schemeClr val="tx1"/>
                </a:solidFill>
              </a:rPr>
              <a:t>Segera mengurus NIB melalui OSS.</a:t>
            </a:r>
          </a:p>
          <a:p>
            <a:pPr algn="just"/>
            <a:r>
              <a:rPr lang="en-US" altLang="en-US">
                <a:solidFill>
                  <a:schemeClr val="tx1"/>
                </a:solidFill>
              </a:rPr>
              <a:t>Mengurus izin edar produk sesuai ketentuan Kemenkes.</a:t>
            </a:r>
          </a:p>
          <a:p>
            <a:pPr algn="just"/>
            <a:r>
              <a:rPr lang="en-US" altLang="en-US">
                <a:solidFill>
                  <a:schemeClr val="tx1"/>
                </a:solidFill>
              </a:rPr>
              <a:t>Melakukan compliance review agar seluruh perizinan lengkap</a:t>
            </a: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18465" y="859155"/>
            <a:ext cx="8121015" cy="5107305"/>
          </a:xfrm>
        </p:spPr>
        <p:txBody>
          <a:bodyPr>
            <a:noAutofit/>
          </a:bodyPr>
          <a:lstStyle/>
          <a:p>
            <a:pPr algn="just"/>
            <a:r>
              <a:rPr lang="en-US" altLang="en-US" sz="2200">
                <a:solidFill>
                  <a:schemeClr val="tx1"/>
                </a:solidFill>
              </a:rPr>
              <a:t>Jawaban/Analisis:</a:t>
            </a:r>
          </a:p>
          <a:p>
            <a:pPr algn="just"/>
            <a:endParaRPr lang="en-US" altLang="en-US" sz="2200">
              <a:solidFill>
                <a:schemeClr val="tx1"/>
              </a:solidFill>
            </a:endParaRPr>
          </a:p>
          <a:p>
            <a:pPr marL="285750" indent="-285750" algn="just">
              <a:buFont typeface="Wingdings" panose="05000000000000000000" charset="0"/>
              <a:buChar char="v"/>
            </a:pPr>
            <a:r>
              <a:rPr lang="en-US" altLang="en-US" sz="2200">
                <a:solidFill>
                  <a:schemeClr val="tx1"/>
                </a:solidFill>
              </a:rPr>
              <a:t>Dampak hukum:</a:t>
            </a:r>
          </a:p>
          <a:p>
            <a:pPr algn="just"/>
            <a:r>
              <a:rPr lang="en-US" altLang="en-US" sz="2200">
                <a:solidFill>
                  <a:schemeClr val="tx1"/>
                </a:solidFill>
              </a:rPr>
              <a:t>Perusahaan melanggar UU Perlindungan dan Pengelolaan Lingkungan Hidup (UU No. 32 Tahun 2009).</a:t>
            </a:r>
          </a:p>
          <a:p>
            <a:pPr algn="just"/>
            <a:r>
              <a:rPr lang="en-US" altLang="en-US" sz="2200">
                <a:solidFill>
                  <a:schemeClr val="tx1"/>
                </a:solidFill>
              </a:rPr>
              <a:t>Bisa dikenakan sanksi administratif (paksaan pemerintah, pembekuan, atau pencabutan izin usaha).</a:t>
            </a:r>
          </a:p>
          <a:p>
            <a:pPr algn="just"/>
            <a:r>
              <a:rPr lang="en-US" altLang="en-US" sz="2200">
                <a:solidFill>
                  <a:schemeClr val="tx1"/>
                </a:solidFill>
              </a:rPr>
              <a:t>Dalam kasus berat, bisa kena sanksi pidana jika menimbulkan pencemaran/kerusakan lingkungan.</a:t>
            </a:r>
          </a:p>
          <a:p>
            <a:pPr marL="342900" indent="-342900" algn="just">
              <a:buFont typeface="Wingdings" panose="05000000000000000000" charset="0"/>
              <a:buChar char="v"/>
            </a:pPr>
            <a:r>
              <a:rPr lang="en-US" altLang="en-US" sz="2200">
                <a:solidFill>
                  <a:schemeClr val="tx1"/>
                </a:solidFill>
              </a:rPr>
              <a:t>Pihak berwenang: Dinas Lingkungan Hidup (DLH) daerah, Kementerian Lingkungan Hidup dan Kehutanan (KLHK).</a:t>
            </a:r>
          </a:p>
          <a:p>
            <a:pPr marL="342900" indent="-342900" algn="just">
              <a:buFont typeface="Wingdings" panose="05000000000000000000" charset="0"/>
              <a:buChar char="v"/>
            </a:pPr>
            <a:r>
              <a:rPr lang="en-US" altLang="en-US" sz="2200">
                <a:solidFill>
                  <a:schemeClr val="tx1"/>
                </a:solidFill>
              </a:rPr>
              <a:t>Langkah pemerintah: Teguran, denda administratif, penghentian sementara kegiatan, hingga penutupan usaha.</a:t>
            </a: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63600" y="550545"/>
            <a:ext cx="7416800" cy="1139825"/>
          </a:xfrm>
        </p:spPr>
        <p:txBody>
          <a:bodyPr>
            <a:normAutofit/>
          </a:bodyPr>
          <a:lstStyle/>
          <a:p>
            <a:pPr algn="ctr">
              <a:lnSpc>
                <a:spcPct val="100000"/>
              </a:lnSpc>
              <a:buFont typeface="Wingdings" panose="05000000000000000000" charset="0"/>
            </a:pPr>
            <a:r>
              <a:rPr lang="en-US" altLang="en-US" sz="2400" b="1" dirty="0">
                <a:solidFill>
                  <a:schemeClr val="tx1"/>
                </a:solidFill>
              </a:rPr>
              <a:t>Pentingnya Legalitas dan Perizinan: Pondasi Keberadaan Usaha</a:t>
            </a:r>
          </a:p>
        </p:txBody>
      </p:sp>
      <p:sp>
        <p:nvSpPr>
          <p:cNvPr id="3" name="Subtitle 1"/>
          <p:cNvSpPr txBox="1"/>
          <p:nvPr/>
        </p:nvSpPr>
        <p:spPr>
          <a:xfrm>
            <a:off x="366395" y="1497965"/>
            <a:ext cx="8387080" cy="4601845"/>
          </a:xfrm>
          <a:prstGeom prst="rect">
            <a:avLst/>
          </a:prstGeom>
        </p:spPr>
        <p:txBody>
          <a:bodyPr vert="horz" lIns="91440" tIns="45720" rIns="91440" bIns="45720" rtlCol="0">
            <a:normAutofit fontScale="87500" lnSpcReduction="1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514350" indent="-514350" algn="just">
              <a:lnSpc>
                <a:spcPct val="100000"/>
              </a:lnSpc>
              <a:buFont typeface="+mj-lt"/>
              <a:buAutoNum type="arabicPeriod"/>
            </a:pPr>
            <a:r>
              <a:rPr lang="en-US" altLang="en-US" sz="2780" b="1" dirty="0">
                <a:solidFill>
                  <a:schemeClr val="tx1"/>
                </a:solidFill>
              </a:rPr>
              <a:t>Legalitas: Dasar Hukum Sah</a:t>
            </a:r>
            <a:r>
              <a:rPr lang="en-US" altLang="en-US" sz="2780" dirty="0">
                <a:solidFill>
                  <a:schemeClr val="tx1"/>
                </a:solidFill>
              </a:rPr>
              <a:t> - Legalitas adalah pengakuan resmi atas keberadaan perusahaan, memberikan dasar hukum yang kuat dan status badan hukum yang sah di mata negara. Tanpa legalitas, perusahaan dianggap tidak sah.</a:t>
            </a:r>
          </a:p>
          <a:p>
            <a:pPr marL="514350" indent="-514350" algn="just">
              <a:lnSpc>
                <a:spcPct val="100000"/>
              </a:lnSpc>
              <a:buFont typeface="+mj-lt"/>
              <a:buAutoNum type="arabicPeriod"/>
            </a:pPr>
            <a:r>
              <a:rPr lang="en-US" altLang="en-US" sz="2780" b="1" dirty="0">
                <a:solidFill>
                  <a:schemeClr val="tx1"/>
                </a:solidFill>
              </a:rPr>
              <a:t>Perizinan: Izin Operasional Resmi</a:t>
            </a:r>
            <a:r>
              <a:rPr lang="en-US" altLang="en-US" sz="2780" dirty="0">
                <a:solidFill>
                  <a:schemeClr val="tx1"/>
                </a:solidFill>
              </a:rPr>
              <a:t> - Perizinan merupakan izin yang wajib dimiliki perusahaan untuk menjalankan kegiatan usaha tertentu, memastikan operasi sesuai dengan ketentuan pemerintah, baik daerah maupun pusat, demi keamanan dan ketertiban umum.</a:t>
            </a:r>
          </a:p>
          <a:p>
            <a:pPr marL="514350" indent="-514350" algn="just">
              <a:lnSpc>
                <a:spcPct val="100000"/>
              </a:lnSpc>
              <a:buFont typeface="+mj-lt"/>
              <a:buAutoNum type="arabicPeriod"/>
            </a:pPr>
            <a:r>
              <a:rPr lang="en-US" altLang="en-US" sz="2780" b="1" dirty="0">
                <a:solidFill>
                  <a:schemeClr val="tx1"/>
                </a:solidFill>
              </a:rPr>
              <a:t>Risiko Besar Tanpa Keduanya</a:t>
            </a:r>
            <a:r>
              <a:rPr lang="en-US" altLang="en-US" sz="2780" dirty="0">
                <a:solidFill>
                  <a:schemeClr val="tx1"/>
                </a:solidFill>
              </a:rPr>
              <a:t> - Mengabaikan legalitas dan perizinan berisiko tinggi. Perusahaan bisa dikenai sanksi hukum berat, termasuk denda, penyegelan, pembekuan usaha, bahkan tuntutan pidana bagi direksi</a:t>
            </a: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533400" y="550545"/>
            <a:ext cx="7890510" cy="1139825"/>
          </a:xfrm>
        </p:spPr>
        <p:txBody>
          <a:bodyPr>
            <a:normAutofit/>
          </a:bodyPr>
          <a:lstStyle/>
          <a:p>
            <a:pPr algn="ctr">
              <a:lnSpc>
                <a:spcPct val="100000"/>
              </a:lnSpc>
              <a:buFont typeface="Wingdings" panose="05000000000000000000" charset="0"/>
            </a:pPr>
            <a:r>
              <a:rPr lang="en-US" altLang="en-US" sz="2400" b="1" dirty="0">
                <a:solidFill>
                  <a:schemeClr val="tx1"/>
                </a:solidFill>
              </a:rPr>
              <a:t>Dasar Hukum dan Prosedur Pendirian Perseroan Terbatas</a:t>
            </a:r>
          </a:p>
        </p:txBody>
      </p:sp>
      <p:sp>
        <p:nvSpPr>
          <p:cNvPr id="3" name="Subtitle 1"/>
          <p:cNvSpPr txBox="1"/>
          <p:nvPr/>
        </p:nvSpPr>
        <p:spPr>
          <a:xfrm>
            <a:off x="241300" y="1196752"/>
            <a:ext cx="8486775" cy="4869815"/>
          </a:xfrm>
          <a:prstGeom prst="rect">
            <a:avLst/>
          </a:prstGeom>
        </p:spPr>
        <p:txBody>
          <a:bodyPr vert="horz" lIns="91440" tIns="45720" rIns="91440" bIns="45720" rtlCol="0">
            <a:normAutofit fontScale="62500" lnSpcReduction="2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lnSpc>
                <a:spcPts val="2350"/>
              </a:lnSpc>
              <a:buFont typeface="+mj-lt"/>
            </a:pPr>
            <a:r>
              <a:rPr lang="en-US" altLang="en-US" sz="2855" dirty="0">
                <a:solidFill>
                  <a:schemeClr val="tx1"/>
                </a:solidFill>
              </a:rPr>
              <a:t>Pendirian perusahaan di Indonesia, khususnya Perseroan Terbatas (PT), diatur ketat oleh Undang-Undang Nomor 40 Tahun 2007. Proses ini memastikan bahwa entitas baru memiliki struktur hukum yang jelas dan bertanggung jawab.</a:t>
            </a:r>
          </a:p>
          <a:p>
            <a:pPr algn="just">
              <a:lnSpc>
                <a:spcPts val="2350"/>
              </a:lnSpc>
              <a:buFont typeface="+mj-lt"/>
            </a:pPr>
            <a:endParaRPr lang="en-US" altLang="en-US" sz="2780" dirty="0">
              <a:solidFill>
                <a:schemeClr val="tx1"/>
              </a:solidFill>
            </a:endParaRPr>
          </a:p>
          <a:p>
            <a:pPr marL="514350" indent="-514350" algn="just">
              <a:lnSpc>
                <a:spcPts val="2350"/>
              </a:lnSpc>
              <a:buFont typeface="+mj-lt"/>
              <a:buAutoNum type="arabicPeriod"/>
            </a:pPr>
            <a:r>
              <a:rPr lang="en-US" altLang="en-US" sz="3000" b="1" dirty="0">
                <a:solidFill>
                  <a:schemeClr val="tx1"/>
                </a:solidFill>
              </a:rPr>
              <a:t>Akta Pendirian oleh Notaris</a:t>
            </a:r>
            <a:r>
              <a:rPr lang="en-US" altLang="en-US" sz="3000" dirty="0">
                <a:solidFill>
                  <a:schemeClr val="tx1"/>
                </a:solidFill>
              </a:rPr>
              <a:t> - Langkah awal adalah pembuatan Akta Pendirian yang memuat Anggaran Dasar dan disahkan oleh Notaris. Ini merupakan dokumen fundamental yang menentukan eksistensi perusahaan.</a:t>
            </a:r>
          </a:p>
          <a:p>
            <a:pPr marL="514350" indent="-514350" algn="just">
              <a:lnSpc>
                <a:spcPts val="2350"/>
              </a:lnSpc>
              <a:buFont typeface="+mj-lt"/>
              <a:buAutoNum type="arabicPeriod"/>
            </a:pPr>
            <a:r>
              <a:rPr lang="en-US" altLang="en-US" sz="3000" b="1" dirty="0">
                <a:solidFill>
                  <a:schemeClr val="tx1"/>
                </a:solidFill>
              </a:rPr>
              <a:t>Pendaftaran Kemenkumham</a:t>
            </a:r>
            <a:r>
              <a:rPr lang="en-US" altLang="en-US" sz="3000" dirty="0">
                <a:solidFill>
                  <a:schemeClr val="tx1"/>
                </a:solidFill>
              </a:rPr>
              <a:t> - Akta tersebut harus didaftarkan dan disahkan oleh Kementerian Hukum dan Hak Asasi Manusia (Kemenkumham) untuk mendapatkan Surat Keputusan (SK) pengesahan. Ini adalah momen resmi lahirnya perusahaan sebagai badan hukum</a:t>
            </a:r>
          </a:p>
          <a:p>
            <a:pPr marL="514350" indent="-514350" algn="just">
              <a:lnSpc>
                <a:spcPts val="2350"/>
              </a:lnSpc>
              <a:buFont typeface="+mj-lt"/>
              <a:buAutoNum type="arabicPeriod"/>
            </a:pPr>
            <a:r>
              <a:rPr lang="en-US" altLang="en-US" sz="3000" b="1" dirty="0">
                <a:solidFill>
                  <a:schemeClr val="tx1"/>
                </a:solidFill>
              </a:rPr>
              <a:t>Contoh Kasus: PT XYZ</a:t>
            </a:r>
            <a:r>
              <a:rPr lang="en-US" altLang="en-US" sz="3000" dirty="0">
                <a:solidFill>
                  <a:schemeClr val="tx1"/>
                </a:solidFill>
              </a:rPr>
              <a:t> - Misalnya, PT XYZ baru dapat beroperasi secara penuh setelah SK Kemenkumham terbit, yang menandakan pengesahan pendirian dan status badan hukumnya</a:t>
            </a: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63600" y="694055"/>
            <a:ext cx="7416800" cy="1139825"/>
          </a:xfrm>
        </p:spPr>
        <p:txBody>
          <a:bodyPr>
            <a:normAutofit/>
          </a:bodyPr>
          <a:lstStyle/>
          <a:p>
            <a:pPr algn="ctr">
              <a:lnSpc>
                <a:spcPts val="2350"/>
              </a:lnSpc>
              <a:buFont typeface="Wingdings" panose="05000000000000000000" charset="0"/>
            </a:pPr>
            <a:r>
              <a:rPr lang="en-US" altLang="en-US" sz="2400" b="1" dirty="0">
                <a:solidFill>
                  <a:schemeClr val="tx1"/>
                </a:solidFill>
              </a:rPr>
              <a:t>Langkah Konkret Proses Perizinan Usaha</a:t>
            </a:r>
          </a:p>
        </p:txBody>
      </p:sp>
      <p:sp>
        <p:nvSpPr>
          <p:cNvPr id="3" name="Subtitle 1"/>
          <p:cNvSpPr txBox="1"/>
          <p:nvPr/>
        </p:nvSpPr>
        <p:spPr>
          <a:xfrm>
            <a:off x="422910" y="1259840"/>
            <a:ext cx="8180070" cy="50800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lnSpc>
                <a:spcPts val="2350"/>
              </a:lnSpc>
              <a:buFont typeface="Wingdings" panose="05000000000000000000" charset="0"/>
            </a:pPr>
            <a:r>
              <a:rPr lang="en-US" altLang="en-US" sz="2100" dirty="0">
                <a:solidFill>
                  <a:schemeClr val="tx1"/>
                </a:solidFill>
              </a:rPr>
              <a:t>Selain legalitas, perusahaan wajib mengantongi berbagai izin operasional. Ambil contoh Izin Usaha Industri (IUI) yang membutuhkan proses berlapis:</a:t>
            </a:r>
          </a:p>
          <a:p>
            <a:pPr algn="just">
              <a:lnSpc>
                <a:spcPts val="2350"/>
              </a:lnSpc>
              <a:buFont typeface="Wingdings" panose="05000000000000000000" charset="0"/>
            </a:pPr>
            <a:endParaRPr lang="en-US" altLang="en-US" sz="2100" dirty="0">
              <a:solidFill>
                <a:schemeClr val="tx1"/>
              </a:solidFill>
            </a:endParaRPr>
          </a:p>
          <a:p>
            <a:pPr marL="457200" indent="-457200" algn="just">
              <a:lnSpc>
                <a:spcPts val="2350"/>
              </a:lnSpc>
              <a:buFont typeface="+mj-lt"/>
              <a:buAutoNum type="arabicPeriod"/>
            </a:pPr>
            <a:r>
              <a:rPr lang="en-US" altLang="en-US" sz="2100" dirty="0">
                <a:solidFill>
                  <a:schemeClr val="tx1"/>
                </a:solidFill>
              </a:rPr>
              <a:t>Permohonan Izin - Mengajukan permohonan ke instansi pelayanan terpadu seperti Dinas Penanaman Modal dan Pelayanan Terpadu Satu Pintu (DPMPTSP) di tingkat daerah.</a:t>
            </a:r>
          </a:p>
          <a:p>
            <a:pPr marL="457200" indent="-457200" algn="just">
              <a:lnSpc>
                <a:spcPts val="2350"/>
              </a:lnSpc>
              <a:buFont typeface="+mj-lt"/>
              <a:buAutoNum type="arabicPeriod"/>
            </a:pPr>
            <a:r>
              <a:rPr lang="en-US" altLang="en-US" sz="2100" dirty="0">
                <a:solidFill>
                  <a:schemeClr val="tx1"/>
                </a:solidFill>
              </a:rPr>
              <a:t>Kelengkapan Dokumen Wajib - Melengkapi prasyarat vital seperti AMDAL (Analisis Mengenai Dampak Lingkungan), Izin Gangguan (HO, jika masih berlaku), dan izin lingkungan lainnya.</a:t>
            </a:r>
          </a:p>
          <a:p>
            <a:pPr marL="457200" indent="-457200" algn="just">
              <a:lnSpc>
                <a:spcPts val="2350"/>
              </a:lnSpc>
              <a:buFont typeface="+mj-lt"/>
              <a:buAutoNum type="arabicPeriod"/>
            </a:pPr>
            <a:r>
              <a:rPr lang="en-US" altLang="en-US" sz="2100" dirty="0">
                <a:solidFill>
                  <a:schemeClr val="tx1"/>
                </a:solidFill>
              </a:rPr>
              <a:t>Kewajiban Pembaruan Berkala - Izin yang sudah terbit memiliki masa berlaku. Perusahaan harus memastikan izin tersebut diperbarui secara berkala sesuai dengan regulasi yang berlaku, baik di tingkat pusat maupun daerah.</a:t>
            </a: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85750" y="694055"/>
            <a:ext cx="8442325" cy="5465445"/>
          </a:xfrm>
        </p:spPr>
        <p:txBody>
          <a:bodyPr>
            <a:normAutofit/>
          </a:bodyPr>
          <a:lstStyle/>
          <a:p>
            <a:pPr algn="ctr">
              <a:lnSpc>
                <a:spcPts val="2350"/>
              </a:lnSpc>
              <a:buFont typeface="Wingdings" panose="05000000000000000000" charset="0"/>
            </a:pPr>
            <a:r>
              <a:rPr lang="en-US" altLang="en-US" sz="2400" b="1" dirty="0">
                <a:solidFill>
                  <a:schemeClr val="tx1"/>
                </a:solidFill>
              </a:rPr>
              <a:t>Kepatuhan Mutlak: Memenuhi Jenis dan Masa Berlaku Perizinan</a:t>
            </a:r>
          </a:p>
          <a:p>
            <a:pPr algn="ctr">
              <a:lnSpc>
                <a:spcPts val="2350"/>
              </a:lnSpc>
              <a:buFont typeface="Wingdings" panose="05000000000000000000" charset="0"/>
            </a:pPr>
            <a:endParaRPr lang="en-US" altLang="en-US" sz="2400" b="1" dirty="0">
              <a:solidFill>
                <a:schemeClr val="tx1"/>
              </a:solidFill>
            </a:endParaRPr>
          </a:p>
          <a:p>
            <a:pPr marL="342900" indent="-342900" algn="just">
              <a:lnSpc>
                <a:spcPts val="2350"/>
              </a:lnSpc>
              <a:buFont typeface="Wingdings" panose="05000000000000000000" charset="0"/>
              <a:buChar char="v"/>
            </a:pPr>
            <a:r>
              <a:rPr lang="en-US" altLang="en-US" sz="2400" b="1" dirty="0">
                <a:solidFill>
                  <a:schemeClr val="tx1"/>
                </a:solidFill>
              </a:rPr>
              <a:t>Verifikasi Jenis Izin - </a:t>
            </a:r>
            <a:r>
              <a:rPr lang="en-US" altLang="en-US" sz="2400" dirty="0">
                <a:solidFill>
                  <a:schemeClr val="tx1"/>
                </a:solidFill>
              </a:rPr>
              <a:t>Perusahaan harus memastikan bahwa semua izin yang dimiliki sesuai dan relevan dengan jenis kegiatan usaha, kapasitas produksi, dan lokasi geografis tempat operasi dilakukan.</a:t>
            </a:r>
          </a:p>
          <a:p>
            <a:pPr marL="342900" indent="-342900" algn="just">
              <a:lnSpc>
                <a:spcPts val="2350"/>
              </a:lnSpc>
              <a:buFont typeface="Wingdings" panose="05000000000000000000" charset="0"/>
              <a:buChar char="v"/>
            </a:pPr>
            <a:r>
              <a:rPr lang="en-US" altLang="en-US" sz="2400" b="1" dirty="0">
                <a:solidFill>
                  <a:schemeClr val="tx1"/>
                </a:solidFill>
              </a:rPr>
              <a:t>Pelaporan Tepat Waktu</a:t>
            </a:r>
            <a:r>
              <a:rPr lang="en-US" altLang="en-US" sz="2400" dirty="0">
                <a:solidFill>
                  <a:schemeClr val="tx1"/>
                </a:solidFill>
              </a:rPr>
              <a:t> - Wajib melakukan pelaporan rutin kepada instansi terkait mengenai perkembangan usaha dan memenuhi kewajiban pembaruan izin sebelum masa berlakunya habis.</a:t>
            </a:r>
          </a:p>
          <a:p>
            <a:pPr marL="342900" indent="-342900" algn="just">
              <a:lnSpc>
                <a:spcPts val="2350"/>
              </a:lnSpc>
              <a:buFont typeface="Wingdings" panose="05000000000000000000" charset="0"/>
              <a:buChar char="v"/>
            </a:pPr>
            <a:r>
              <a:rPr lang="en-US" altLang="en-US" sz="2400" b="1" dirty="0">
                <a:solidFill>
                  <a:schemeClr val="tx1"/>
                </a:solidFill>
              </a:rPr>
              <a:t>Studi Kasus Kegagalan Kepatuhan</a:t>
            </a:r>
            <a:r>
              <a:rPr lang="en-US" altLang="en-US" sz="2400" dirty="0">
                <a:solidFill>
                  <a:schemeClr val="tx1"/>
                </a:solidFill>
              </a:rPr>
              <a:t> - Contoh kasus di lapangan menunjukkan bahwa Perusahaan A sempat terkena denda administratif dan bahkan pembatasan operasional karena terbukti menjalankan kegiatan usaha dengan Izin Lingkungan yang telah kadaluarsa selama enam bulan.</a:t>
            </a: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63600" y="694055"/>
            <a:ext cx="7416800" cy="1139825"/>
          </a:xfrm>
        </p:spPr>
        <p:txBody>
          <a:bodyPr>
            <a:normAutofit/>
          </a:bodyPr>
          <a:lstStyle/>
          <a:p>
            <a:pPr algn="ctr">
              <a:lnSpc>
                <a:spcPts val="2350"/>
              </a:lnSpc>
              <a:buFont typeface="Wingdings" panose="05000000000000000000" charset="0"/>
            </a:pPr>
            <a:r>
              <a:rPr lang="en-US" altLang="en-US" sz="2400" b="1" dirty="0">
                <a:solidFill>
                  <a:schemeClr val="tx1"/>
                </a:solidFill>
              </a:rPr>
              <a:t>Ancaman Nyata: Risiko Hukum Akibat Mengabaikan Kepatuhan</a:t>
            </a:r>
          </a:p>
        </p:txBody>
      </p:sp>
      <p:sp>
        <p:nvSpPr>
          <p:cNvPr id="3" name="Subtitle 1"/>
          <p:cNvSpPr txBox="1"/>
          <p:nvPr/>
        </p:nvSpPr>
        <p:spPr>
          <a:xfrm>
            <a:off x="179512" y="1699895"/>
            <a:ext cx="8640960" cy="460942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just">
              <a:lnSpc>
                <a:spcPts val="2350"/>
              </a:lnSpc>
              <a:buFont typeface="+mj-lt"/>
              <a:buAutoNum type="arabicPeriod"/>
            </a:pPr>
            <a:r>
              <a:rPr lang="en-US" altLang="en-US" sz="2000" b="1" dirty="0">
                <a:solidFill>
                  <a:schemeClr val="tx1"/>
                </a:solidFill>
              </a:rPr>
              <a:t>Sanksi Administratif dan Keuangan</a:t>
            </a:r>
            <a:r>
              <a:rPr lang="en-US" altLang="en-US" sz="2000" dirty="0">
                <a:solidFill>
                  <a:schemeClr val="tx1"/>
                </a:solidFill>
              </a:rPr>
              <a:t> - Instansi pemerintah berhak mengeluarkan sanksi berupa denda besar, penangguhan, atau bahkan pencabutan semua izin usaha yang dimiliki, yang otomatis menghentikan operasi.</a:t>
            </a:r>
          </a:p>
          <a:p>
            <a:pPr marL="457200" indent="-457200" algn="just">
              <a:lnSpc>
                <a:spcPts val="2350"/>
              </a:lnSpc>
              <a:buFont typeface="+mj-lt"/>
              <a:buAutoNum type="arabicPeriod"/>
            </a:pPr>
            <a:r>
              <a:rPr lang="en-US" altLang="en-US" sz="2000" b="1" dirty="0">
                <a:solidFill>
                  <a:schemeClr val="tx1"/>
                </a:solidFill>
              </a:rPr>
              <a:t>Sanksi Pidana dan Penutupan Paksa </a:t>
            </a:r>
            <a:r>
              <a:rPr lang="en-US" altLang="en-US" sz="2000" dirty="0">
                <a:solidFill>
                  <a:schemeClr val="tx1"/>
                </a:solidFill>
              </a:rPr>
              <a:t>- Pelanggaran berat, seperti kerusakan lingkungan tanpa izin, dapat berujung pada penutupan usaha permanen dan tuntutan hukum pidana terhadap direksi atau penanggung jawab perusahaan.</a:t>
            </a:r>
          </a:p>
          <a:p>
            <a:pPr marL="457200" indent="-457200" algn="just">
              <a:lnSpc>
                <a:spcPts val="2350"/>
              </a:lnSpc>
              <a:buFont typeface="+mj-lt"/>
              <a:buAutoNum type="arabicPeriod"/>
            </a:pPr>
            <a:r>
              <a:rPr lang="en-US" altLang="en-US" sz="2000" b="1" dirty="0">
                <a:solidFill>
                  <a:schemeClr val="tx1"/>
                </a:solidFill>
              </a:rPr>
              <a:t>Kerugian Reputasi Jangka Panjang </a:t>
            </a:r>
            <a:r>
              <a:rPr lang="en-US" altLang="en-US" sz="2000" dirty="0">
                <a:solidFill>
                  <a:schemeClr val="tx1"/>
                </a:solidFill>
              </a:rPr>
              <a:t>- Pelanggaran hukum secara publik akan merusak citra perusahaan, menurunkan kepercayaan pelanggan, mitra bisnis, dan investor, yang sulit dipulihkan.</a:t>
            </a:r>
          </a:p>
          <a:p>
            <a:pPr algn="just">
              <a:lnSpc>
                <a:spcPts val="2350"/>
              </a:lnSpc>
              <a:buFont typeface="+mj-lt"/>
            </a:pPr>
            <a:r>
              <a:rPr lang="en-US" altLang="en-US" sz="2000" dirty="0">
                <a:solidFill>
                  <a:schemeClr val="tx1"/>
                </a:solidFill>
              </a:rPr>
              <a:t>Mengabaikan legalitas dan perizinan adalah tindakan berisiko tinggi yang dapat mengancam kelangsungan hidup perusahaan.</a:t>
            </a: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63600" y="694055"/>
            <a:ext cx="7416800" cy="1139825"/>
          </a:xfrm>
        </p:spPr>
        <p:txBody>
          <a:bodyPr>
            <a:normAutofit/>
          </a:bodyPr>
          <a:lstStyle/>
          <a:p>
            <a:pPr algn="ctr">
              <a:lnSpc>
                <a:spcPts val="2350"/>
              </a:lnSpc>
              <a:buFont typeface="Wingdings" panose="05000000000000000000" charset="0"/>
            </a:pPr>
            <a:r>
              <a:rPr lang="en-US" altLang="en-US" sz="2400" b="1" dirty="0">
                <a:solidFill>
                  <a:schemeClr val="tx1"/>
                </a:solidFill>
              </a:rPr>
              <a:t>Kemitraan Profesional: </a:t>
            </a:r>
          </a:p>
          <a:p>
            <a:pPr algn="ctr">
              <a:lnSpc>
                <a:spcPts val="2350"/>
              </a:lnSpc>
              <a:buFont typeface="Wingdings" panose="05000000000000000000" charset="0"/>
            </a:pPr>
            <a:r>
              <a:rPr lang="en-US" altLang="en-US" sz="2400" b="1" dirty="0" err="1">
                <a:solidFill>
                  <a:schemeClr val="tx1"/>
                </a:solidFill>
              </a:rPr>
              <a:t>Notaris</a:t>
            </a:r>
            <a:r>
              <a:rPr lang="en-US" altLang="en-US" sz="2400" b="1" dirty="0">
                <a:solidFill>
                  <a:schemeClr val="tx1"/>
                </a:solidFill>
              </a:rPr>
              <a:t> dan Konsultan Hukum</a:t>
            </a:r>
          </a:p>
        </p:txBody>
      </p:sp>
      <p:sp>
        <p:nvSpPr>
          <p:cNvPr id="3" name="Subtitle 1"/>
          <p:cNvSpPr txBox="1"/>
          <p:nvPr/>
        </p:nvSpPr>
        <p:spPr>
          <a:xfrm>
            <a:off x="395536" y="1853902"/>
            <a:ext cx="8424936" cy="474345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a:pPr>
            <a:r>
              <a:rPr lang="en-US" altLang="en-US" sz="2000" b="1" dirty="0">
                <a:solidFill>
                  <a:schemeClr val="tx1"/>
                </a:solidFill>
              </a:rPr>
              <a:t>Memastikan Keabsahan Dokumen </a:t>
            </a:r>
            <a:r>
              <a:rPr lang="en-US" altLang="en-US" sz="2000" dirty="0">
                <a:solidFill>
                  <a:schemeClr val="tx1"/>
                </a:solidFill>
              </a:rPr>
              <a:t>- Notaris memastikan semua dokumen pendirian, termasuk Akta, dibuat sesuai prosedur hukum dan didaftarkan dengan benar ke instansi terkait, menjamin legalitas awal.</a:t>
            </a:r>
          </a:p>
          <a:p>
            <a:pPr marL="457200" indent="-457200" algn="just">
              <a:buFont typeface="+mj-lt"/>
              <a:buAutoNum type="arabicPeriod"/>
            </a:pPr>
            <a:r>
              <a:rPr lang="en-US" altLang="en-US" sz="2000" b="1" dirty="0">
                <a:solidFill>
                  <a:schemeClr val="tx1"/>
                </a:solidFill>
              </a:rPr>
              <a:t>Konsultasi Kepatuhan Perizinan</a:t>
            </a:r>
            <a:r>
              <a:rPr lang="en-US" altLang="en-US" sz="2000" dirty="0">
                <a:solidFill>
                  <a:schemeClr val="tx1"/>
                </a:solidFill>
              </a:rPr>
              <a:t> - Konsultan hukum berperan memberikan arahan mengenai jenis-jenis izin yang dibutuhkan, membantu proses pengurusan, dan memastikan perusahaan selalu mematuhi perubahan regulasi terbaru.</a:t>
            </a:r>
          </a:p>
          <a:p>
            <a:pPr marL="457200" indent="-457200" algn="just">
              <a:buFont typeface="+mj-lt"/>
              <a:buAutoNum type="arabicPeriod"/>
            </a:pPr>
            <a:r>
              <a:rPr lang="en-US" altLang="en-US" sz="2000" b="1" dirty="0">
                <a:solidFill>
                  <a:schemeClr val="tx1"/>
                </a:solidFill>
              </a:rPr>
              <a:t>Pendampingan Profesional</a:t>
            </a:r>
            <a:r>
              <a:rPr lang="en-US" altLang="en-US" sz="2000" dirty="0">
                <a:solidFill>
                  <a:schemeClr val="tx1"/>
                </a:solidFill>
              </a:rPr>
              <a:t> - Dalam kasus seperti Paramita Prananingtyas, mereka menjadi rujukan ahli hukum perusahaan yang membantu perusahaan menavigasi labirin regulasi dan menghindari jebakan hukum yang tidak perlu.</a:t>
            </a: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63600" y="694055"/>
            <a:ext cx="7416800" cy="1139825"/>
          </a:xfrm>
        </p:spPr>
        <p:txBody>
          <a:bodyPr>
            <a:noAutofit/>
          </a:bodyPr>
          <a:lstStyle/>
          <a:p>
            <a:pPr algn="ctr">
              <a:lnSpc>
                <a:spcPts val="2350"/>
              </a:lnSpc>
              <a:buFont typeface="Wingdings" panose="05000000000000000000" charset="0"/>
            </a:pPr>
            <a:r>
              <a:rPr lang="en-US" altLang="en-US" sz="2400" b="1" dirty="0">
                <a:solidFill>
                  <a:schemeClr val="tx1"/>
                </a:solidFill>
              </a:rPr>
              <a:t>PT Maju Jaya: Kisah Sukses Kepatuhan Perizinan</a:t>
            </a:r>
          </a:p>
        </p:txBody>
      </p:sp>
      <p:sp>
        <p:nvSpPr>
          <p:cNvPr id="3" name="Subtitle 1"/>
          <p:cNvSpPr txBox="1"/>
          <p:nvPr/>
        </p:nvSpPr>
        <p:spPr>
          <a:xfrm>
            <a:off x="227965" y="1449070"/>
            <a:ext cx="8631555" cy="491299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just">
              <a:lnSpc>
                <a:spcPts val="2350"/>
              </a:lnSpc>
              <a:buFont typeface="+mj-lt"/>
              <a:buAutoNum type="arabicPeriod"/>
            </a:pPr>
            <a:r>
              <a:rPr lang="en-US" altLang="en-US" sz="2000" b="1" dirty="0">
                <a:solidFill>
                  <a:schemeClr val="tx1"/>
                </a:solidFill>
              </a:rPr>
              <a:t>Legalitas Tuntas </a:t>
            </a:r>
            <a:r>
              <a:rPr lang="en-US" altLang="en-US" sz="2000" dirty="0">
                <a:solidFill>
                  <a:schemeClr val="tx1"/>
                </a:solidFill>
              </a:rPr>
              <a:t>- Di awal pendirian, semua persyaratan legalitas diselesaikan dengan cepat: Akta pendirian, SK Kemenkumham, NPWP, dan NIB telah diamankan.</a:t>
            </a:r>
          </a:p>
          <a:p>
            <a:pPr marL="457200" indent="-457200" algn="just">
              <a:lnSpc>
                <a:spcPts val="2350"/>
              </a:lnSpc>
              <a:buFont typeface="+mj-lt"/>
              <a:buAutoNum type="arabicPeriod"/>
            </a:pPr>
            <a:r>
              <a:rPr lang="en-US" altLang="en-US" sz="2000" b="1" dirty="0">
                <a:solidFill>
                  <a:schemeClr val="tx1"/>
                </a:solidFill>
              </a:rPr>
              <a:t>Izin Operasional Lengkap</a:t>
            </a:r>
            <a:r>
              <a:rPr lang="en-US" altLang="en-US" sz="2000" dirty="0">
                <a:solidFill>
                  <a:schemeClr val="tx1"/>
                </a:solidFill>
              </a:rPr>
              <a:t> - PT Maju Jaya yang bergerak di bidang manufaktur segera mengurus izin lokasi, Izin Lingkungan, dan Izin Usaha Industri (IUI) yang sesuai dengan kapasitas pabrik mereka.</a:t>
            </a:r>
          </a:p>
          <a:p>
            <a:pPr marL="457200" indent="-457200" algn="just">
              <a:lnSpc>
                <a:spcPts val="2350"/>
              </a:lnSpc>
              <a:buFont typeface="+mj-lt"/>
              <a:buAutoNum type="arabicPeriod"/>
            </a:pPr>
            <a:r>
              <a:rPr lang="en-US" altLang="en-US" sz="2000" b="1" dirty="0">
                <a:solidFill>
                  <a:schemeClr val="tx1"/>
                </a:solidFill>
              </a:rPr>
              <a:t>Hasil: Operasi Stabil</a:t>
            </a:r>
            <a:r>
              <a:rPr lang="en-US" altLang="en-US" sz="2000" dirty="0">
                <a:solidFill>
                  <a:schemeClr val="tx1"/>
                </a:solidFill>
              </a:rPr>
              <a:t> - Berkat kepatuhan yang konsisten, PT Maju Jaya berhasil menjalankan operasi selama lima tahun penuh tanpa pernah terkena teguran, denda, atau hambatan hukum dari pemerintah</a:t>
            </a:r>
          </a:p>
          <a:p>
            <a:pPr marL="457200" indent="-457200" algn="just">
              <a:lnSpc>
                <a:spcPts val="2350"/>
              </a:lnSpc>
              <a:buFont typeface="+mj-lt"/>
              <a:buAutoNum type="arabicPeriod"/>
            </a:pPr>
            <a:endParaRPr lang="en-US" altLang="en-US" sz="2000" dirty="0">
              <a:solidFill>
                <a:schemeClr val="tx1"/>
              </a:solidFill>
            </a:endParaRPr>
          </a:p>
          <a:p>
            <a:pPr algn="just">
              <a:lnSpc>
                <a:spcPts val="2350"/>
              </a:lnSpc>
              <a:buFont typeface="+mj-lt"/>
            </a:pPr>
            <a:r>
              <a:rPr lang="en-US" altLang="en-US" sz="2000" dirty="0">
                <a:solidFill>
                  <a:schemeClr val="tx1"/>
                </a:solidFill>
              </a:rPr>
              <a:t>Studi kasus PT Maju Jaya menunjukkan bahwa kepatuhan total sejak hari pertama adalah resep untuk operasi bisnis yang stabil dan bebas masalah</a:t>
            </a: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470535" y="802640"/>
            <a:ext cx="8230870" cy="527240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lnSpc>
                <a:spcPts val="2350"/>
              </a:lnSpc>
              <a:buFont typeface="+mj-lt"/>
            </a:pPr>
            <a:r>
              <a:rPr lang="en-US" altLang="en-US" sz="2400" b="1" dirty="0">
                <a:solidFill>
                  <a:schemeClr val="tx1"/>
                </a:solidFill>
              </a:rPr>
              <a:t>Tips Utama Mempertahankan Kepatuhan</a:t>
            </a:r>
          </a:p>
          <a:p>
            <a:pPr algn="ctr">
              <a:lnSpc>
                <a:spcPts val="2350"/>
              </a:lnSpc>
              <a:buFont typeface="+mj-lt"/>
            </a:pPr>
            <a:endParaRPr lang="en-US" altLang="en-US" sz="2400" b="1" dirty="0">
              <a:solidFill>
                <a:schemeClr val="tx1"/>
              </a:solidFill>
            </a:endParaRPr>
          </a:p>
          <a:p>
            <a:pPr marL="457200" indent="-457200" algn="just">
              <a:lnSpc>
                <a:spcPts val="2350"/>
              </a:lnSpc>
              <a:buFont typeface="+mj-lt"/>
              <a:buAutoNum type="arabicPeriod"/>
            </a:pPr>
            <a:r>
              <a:rPr lang="en-US" altLang="en-US" sz="2400" b="1" dirty="0">
                <a:solidFill>
                  <a:schemeClr val="tx1"/>
                </a:solidFill>
              </a:rPr>
              <a:t>Audit Berkala - </a:t>
            </a:r>
            <a:r>
              <a:rPr lang="en-US" altLang="en-US" sz="2400" dirty="0">
                <a:solidFill>
                  <a:schemeClr val="tx1"/>
                </a:solidFill>
              </a:rPr>
              <a:t>Lakukan audit internal minimal setahun sekali untuk memeriksa masa berlaku semua izin, sertifikat, dan dokumen legal penting lainnya</a:t>
            </a:r>
          </a:p>
          <a:p>
            <a:pPr marL="457200" indent="-457200" algn="just">
              <a:lnSpc>
                <a:spcPts val="2350"/>
              </a:lnSpc>
              <a:buFont typeface="+mj-lt"/>
              <a:buAutoNum type="arabicPeriod"/>
            </a:pPr>
            <a:r>
              <a:rPr lang="en-US" altLang="en-US" sz="2400" b="1" dirty="0">
                <a:solidFill>
                  <a:schemeClr val="tx1"/>
                </a:solidFill>
              </a:rPr>
              <a:t>Libatkan Profesional </a:t>
            </a:r>
            <a:r>
              <a:rPr lang="en-US" altLang="en-US" sz="2400" dirty="0">
                <a:solidFill>
                  <a:schemeClr val="tx1"/>
                </a:solidFill>
              </a:rPr>
              <a:t>- Jangan ragu menggunakan jasa notaris atau konsultan untuk pengurusan pembaruan izin yang kompleks, memastikan proses dilakukan tanpa cacat hukum.</a:t>
            </a:r>
          </a:p>
          <a:p>
            <a:pPr marL="457200" indent="-457200" algn="just">
              <a:lnSpc>
                <a:spcPts val="2350"/>
              </a:lnSpc>
              <a:buFont typeface="+mj-lt"/>
              <a:buAutoNum type="arabicPeriod"/>
            </a:pPr>
            <a:r>
              <a:rPr lang="en-US" altLang="en-US" sz="2400" b="1" dirty="0">
                <a:solidFill>
                  <a:schemeClr val="tx1"/>
                </a:solidFill>
              </a:rPr>
              <a:t>Dokumentasi Terpusat</a:t>
            </a:r>
            <a:r>
              <a:rPr lang="en-US" altLang="en-US" sz="2400" dirty="0">
                <a:solidFill>
                  <a:schemeClr val="tx1"/>
                </a:solidFill>
              </a:rPr>
              <a:t> - Buat sistem dokumentasi digital dan fisik yang terpusat dan mudah diakses untuk semua bukti kepatuhan legalitas.</a:t>
            </a:r>
          </a:p>
          <a:p>
            <a:pPr marL="457200" indent="-457200" algn="just">
              <a:lnSpc>
                <a:spcPts val="2350"/>
              </a:lnSpc>
              <a:buFont typeface="+mj-lt"/>
              <a:buAutoNum type="arabicPeriod"/>
            </a:pPr>
            <a:r>
              <a:rPr lang="en-US" altLang="en-US" sz="2400" b="1" dirty="0">
                <a:solidFill>
                  <a:schemeClr val="tx1"/>
                </a:solidFill>
              </a:rPr>
              <a:t>Pembaruan Regulasi</a:t>
            </a:r>
            <a:r>
              <a:rPr lang="en-US" altLang="en-US" sz="2400" dirty="0">
                <a:solidFill>
                  <a:schemeClr val="tx1"/>
                </a:solidFill>
              </a:rPr>
              <a:t> - Selalu ikuti perkembangan regulasi terbaru dari pemerintah. Sistem Online Single Submission (OSS) sering mengalami perubahan yang harus diadaptasi cepat</a:t>
            </a:r>
          </a:p>
        </p:txBody>
      </p:sp>
    </p:spTree>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1445</Words>
  <Application>Microsoft Office PowerPoint</Application>
  <PresentationFormat>On-screen Show (4:3)</PresentationFormat>
  <Paragraphs>91</Paragraphs>
  <Slides>15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529</cp:revision>
  <cp:lastPrinted>2017-08-29T02:54:00Z</cp:lastPrinted>
  <dcterms:created xsi:type="dcterms:W3CDTF">2010-04-18T12:06:00Z</dcterms:created>
  <dcterms:modified xsi:type="dcterms:W3CDTF">2025-10-05T14:21:32Z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63FF5585FBAC497AA5C1E1856302071D_12</vt:lpwstr>
  </property>
  <property fmtid="{D5CDD505-2E9C-101B-9397-08002B2CF9AE}" pid="3" name="KSOProductBuildVer">
    <vt:lpwstr>1033-12.2.0.22549</vt:lpwstr>
  </property>
</Properties>
</file>