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318" r:id="rId3"/>
    <p:sldId id="367" r:id="rId4"/>
    <p:sldId id="331" r:id="rId5"/>
    <p:sldId id="325" r:id="rId6"/>
    <p:sldId id="369" r:id="rId7"/>
    <p:sldId id="370" r:id="rId8"/>
    <p:sldId id="371" r:id="rId9"/>
    <p:sldId id="372" r:id="rId10"/>
    <p:sldId id="378" r:id="rId11"/>
    <p:sldId id="375" r:id="rId12"/>
    <p:sldId id="373" r:id="rId13"/>
    <p:sldId id="374" r:id="rId14"/>
    <p:sldId id="376" r:id="rId15"/>
    <p:sldId id="377" r:id="rId16"/>
    <p:sldId id="379" r:id="rId17"/>
    <p:sldId id="380" r:id="rId18"/>
    <p:sldId id="381" r:id="rId19"/>
    <p:sldId id="382" r:id="rId20"/>
    <p:sldId id="383" r:id="rId21"/>
    <p:sldId id="323" r:id="rId22"/>
    <p:sldId id="390" r:id="rId23"/>
    <p:sldId id="358" r:id="rId24"/>
    <p:sldId id="384" r:id="rId25"/>
    <p:sldId id="385" r:id="rId26"/>
    <p:sldId id="386" r:id="rId27"/>
    <p:sldId id="387" r:id="rId28"/>
    <p:sldId id="321" r:id="rId29"/>
    <p:sldId id="388" r:id="rId30"/>
    <p:sldId id="389" r:id="rId31"/>
    <p:sldId id="300" r:id="rId32"/>
  </p:sldIdLst>
  <p:sldSz cx="9144000" cy="6858000" type="screen4x3"/>
  <p:notesSz cx="7045325" cy="9345613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 custT="1"/>
      <dgm:spPr/>
      <dgm:t>
        <a:bodyPr/>
        <a:lstStyle/>
        <a:p>
          <a:r>
            <a:rPr lang="en-US" sz="2000" b="1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US" sz="20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b="1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endParaRPr lang="en-ID" sz="20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 custT="1"/>
      <dgm:spPr/>
      <dgm:t>
        <a:bodyPr/>
        <a:lstStyle/>
        <a:p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Pra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i="1" dirty="0">
              <a:latin typeface="Cambria" panose="02040503050406030204" pitchFamily="18" charset="0"/>
              <a:ea typeface="Cambria" panose="02040503050406030204" pitchFamily="18" charset="0"/>
            </a:rPr>
            <a:t>(precontractual good faith)</a:t>
          </a:r>
          <a:r>
            <a:rPr lang="en-US" sz="1400" i="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saat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negoisasi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. </a:t>
          </a:r>
          <a:r>
            <a:rPr lang="sv-SE" sz="1400" b="0" i="0" dirty="0">
              <a:latin typeface="Cambria" panose="02040503050406030204" pitchFamily="18" charset="0"/>
              <a:ea typeface="Cambria" panose="02040503050406030204" pitchFamily="18" charset="0"/>
            </a:rPr>
            <a:t>Itikad baik ini bermakna kejujuran bagi para pihak yang melaksanakan negoisasi</a:t>
          </a:r>
          <a:endParaRPr lang="en-ID" sz="1400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/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 custT="1"/>
      <dgm:spPr/>
      <dgm:t>
        <a:bodyPr/>
        <a:lstStyle/>
        <a:p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Pelaksanaan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b="1" i="1" dirty="0">
              <a:latin typeface="Cambria" panose="02040503050406030204" pitchFamily="18" charset="0"/>
              <a:ea typeface="Cambria" panose="02040503050406030204" pitchFamily="18" charset="0"/>
            </a:rPr>
            <a:t>good faith on contract performance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r>
            <a:rPr lang="en-US" sz="14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itikad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mengacu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kepada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isi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rasional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patut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adalah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kewajiban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hak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mengadakan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endParaRPr lang="en-ID" sz="1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/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 custScaleX="68188" custScaleY="53167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2"/>
      <dgm:spPr/>
    </dgm:pt>
    <dgm:pt modelId="{007004D9-BD76-41FB-9BD6-C046998D8F1A}" type="pres">
      <dgm:prSet presAssocID="{8001C48F-A770-43FC-A8E6-EF3C3FDA8F69}" presName="connTx" presStyleLbl="parChTrans1D2" presStyleIdx="0" presStyleCnt="2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2" custScaleX="140998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2"/>
      <dgm:spPr/>
    </dgm:pt>
    <dgm:pt modelId="{BB6F280D-2D50-4425-B7F4-B0CA8C30159A}" type="pres">
      <dgm:prSet presAssocID="{96617991-9BE8-4EE9-80A7-47DCDFE92384}" presName="connTx" presStyleLbl="parChTrans1D2" presStyleIdx="1" presStyleCnt="2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2" custScaleX="139679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</dgm:ptLst>
  <dgm:cxnLst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4895" y="1583688"/>
          <a:ext cx="1849542" cy="721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US" sz="20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endParaRPr lang="en-ID" sz="20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6014" y="1604807"/>
        <a:ext cx="1807304" cy="678817"/>
      </dsp:txXfrm>
    </dsp:sp>
    <dsp:sp modelId="{755434BC-5BC9-4423-A2A5-D3CFE219544C}">
      <dsp:nvSpPr>
        <dsp:cNvPr id="0" name=""/>
        <dsp:cNvSpPr/>
      </dsp:nvSpPr>
      <dsp:spPr>
        <a:xfrm rot="19457599">
          <a:off x="1728850" y="1522916"/>
          <a:ext cx="1336140" cy="62780"/>
        </a:xfrm>
        <a:custGeom>
          <a:avLst/>
          <a:gdLst/>
          <a:ahLst/>
          <a:cxnLst/>
          <a:rect l="0" t="0" r="0" b="0"/>
          <a:pathLst>
            <a:path>
              <a:moveTo>
                <a:pt x="0" y="31390"/>
              </a:moveTo>
              <a:lnTo>
                <a:pt x="1336140" y="3139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363517" y="1520902"/>
        <a:ext cx="66807" cy="66807"/>
      </dsp:txXfrm>
    </dsp:sp>
    <dsp:sp modelId="{1FA063DA-ABCF-4B79-9DEC-1874A11436A7}">
      <dsp:nvSpPr>
        <dsp:cNvPr id="0" name=""/>
        <dsp:cNvSpPr/>
      </dsp:nvSpPr>
      <dsp:spPr>
        <a:xfrm>
          <a:off x="2939404" y="486292"/>
          <a:ext cx="3824452" cy="135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Pra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i="1" kern="1200" dirty="0">
              <a:latin typeface="Cambria" panose="02040503050406030204" pitchFamily="18" charset="0"/>
              <a:ea typeface="Cambria" panose="02040503050406030204" pitchFamily="18" charset="0"/>
            </a:rPr>
            <a:t>(precontractual good faith)</a:t>
          </a:r>
          <a:r>
            <a:rPr lang="en-US" sz="1400" i="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saat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negoisasi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</a:t>
          </a:r>
          <a:r>
            <a:rPr lang="sv-SE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Itikad baik ini bermakna kejujuran bagi para pihak yang melaksanakan negoisasi</a:t>
          </a:r>
          <a:endParaRPr lang="en-ID" sz="14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9126" y="526014"/>
        <a:ext cx="3745008" cy="1276763"/>
      </dsp:txXfrm>
    </dsp:sp>
    <dsp:sp modelId="{8871AB0B-8041-487E-BA6B-3D40E3E170E0}">
      <dsp:nvSpPr>
        <dsp:cNvPr id="0" name=""/>
        <dsp:cNvSpPr/>
      </dsp:nvSpPr>
      <dsp:spPr>
        <a:xfrm rot="2142401">
          <a:off x="1728850" y="2302735"/>
          <a:ext cx="1336140" cy="62780"/>
        </a:xfrm>
        <a:custGeom>
          <a:avLst/>
          <a:gdLst/>
          <a:ahLst/>
          <a:cxnLst/>
          <a:rect l="0" t="0" r="0" b="0"/>
          <a:pathLst>
            <a:path>
              <a:moveTo>
                <a:pt x="0" y="31390"/>
              </a:moveTo>
              <a:lnTo>
                <a:pt x="1336140" y="3139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363517" y="2300722"/>
        <a:ext cx="66807" cy="66807"/>
      </dsp:txXfrm>
    </dsp:sp>
    <dsp:sp modelId="{3E688C58-BBFD-4398-B0EC-602295F2833A}">
      <dsp:nvSpPr>
        <dsp:cNvPr id="0" name=""/>
        <dsp:cNvSpPr/>
      </dsp:nvSpPr>
      <dsp:spPr>
        <a:xfrm>
          <a:off x="2939404" y="2045931"/>
          <a:ext cx="3788675" cy="135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Pelaksanaan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b="1" i="1" kern="1200" dirty="0">
              <a:latin typeface="Cambria" panose="02040503050406030204" pitchFamily="18" charset="0"/>
              <a:ea typeface="Cambria" panose="02040503050406030204" pitchFamily="18" charset="0"/>
            </a:rPr>
            <a:t>good faith on contract performance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itikad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mengacu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kepada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isi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rasional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patut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adalah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kewajiban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mengadakan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9126" y="2085653"/>
        <a:ext cx="3709231" cy="1276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4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023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82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481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42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5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978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Dengan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demikian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dapat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dipahami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bahwa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keseluruhan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asas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di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atas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merupakan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hal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penting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dan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mutlak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harus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diperhatikan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bagi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pembuat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kontrak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/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perjanjian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sehingga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tujuan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akhir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dari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suatu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kesepakatan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dapat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tercapai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dan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terlaksana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sebagaimana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diinginkan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oleh para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pihak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.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610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93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diberi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arti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sebagai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kepentingan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perlindungan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ilmu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dimaksud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dan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sehingga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</a:t>
            </a:r>
            <a:b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kekeluargaan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pergaulan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masyarakat</a:t>
            </a:r>
            <a:r>
              <a:rPr lang="en-ID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71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243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798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981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6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468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485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4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0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5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93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03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3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ASAS DAN UNSUR PERIKATAN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ASAS DAN UNSUR PERIKATAN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9546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DAN UNSUR-UNSUR PERIKATAN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</a:p>
          <a:p>
            <a:pPr algn="ctr"/>
            <a:endParaRPr lang="en-ID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Obligatoir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600240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Pacta Sunt Servanda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pacta sun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servanda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berkaitan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akibat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Pasal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1338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ayat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(1)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KUHPdt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dibuat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berlaku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undang-undang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Para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diwajibkan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menghormati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melaksanakannya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kehendak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bebas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para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0488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Iktikad Baik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1338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(3)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precontractual good faith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good faith on contract performance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3989539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Iktikad Baik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22CF2F3-420D-DF2F-792B-29383ED2EB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705016"/>
              </p:ext>
            </p:extLst>
          </p:nvPr>
        </p:nvGraphicFramePr>
        <p:xfrm>
          <a:off x="1187624" y="1484784"/>
          <a:ext cx="676875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440101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Personalitas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1315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1340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1340: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97402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Personalitas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pengecualian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1317: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1967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Persamaan Hukum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dibeda-bedakan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agama,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7351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Kepercayaan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mempercayai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70975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Keseimbangan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menghendaki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memikul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kewajiaban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80274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Kepatutan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(1339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melebihi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923289-8A6D-1021-1145-23848D7206FC}"/>
              </a:ext>
            </a:extLst>
          </p:cNvPr>
          <p:cNvSpPr txBox="1">
            <a:spLocks/>
          </p:cNvSpPr>
          <p:nvPr/>
        </p:nvSpPr>
        <p:spPr>
          <a:xfrm>
            <a:off x="451237" y="32129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Kebiasaan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63DD4F0-2353-A9CE-3A34-3BA3E08B7A62}"/>
              </a:ext>
            </a:extLst>
          </p:cNvPr>
          <p:cNvSpPr txBox="1">
            <a:spLocks/>
          </p:cNvSpPr>
          <p:nvPr/>
        </p:nvSpPr>
        <p:spPr>
          <a:xfrm>
            <a:off x="445274" y="4141715"/>
            <a:ext cx="8229600" cy="2129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(1339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291687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terlaksana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mengacu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kelayakan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22991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didalamnya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Wujudnya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1234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7499631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Essensialia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mewakili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(1457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essensialia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diperjualbelikan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imbalan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missal: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Rp.250.000.000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Essensialia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Mendasar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essensialia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408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Naturalia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eksplisit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tersembunyi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disimpangi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menghendaki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1339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kepatutan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4283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Naturalia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naturalia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Tx/>
              <a:buChar char="-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perawatan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penyewa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6158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Naturalia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Implisit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dicantumkan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bervariasi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kekosongan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naturalia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2584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Accidentalia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pelengkap atau yg dapat ditambahkan dalam suatu perjanjian yang dapat diatur secara menyimpang oleh para pihak sesuai dengan kehendak para pihak.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 khusus yang diatur secara tegas dan ditentukan bersama oleh para pihak, tetapi keberadaannya tdk mengubah keabsahan perikatan, misal penyerahan barang secara COD.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ini bersifat opsional dan dapat berupa syarat, ketentuan atau spesifikasi yg disepakati oleh para pihak.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Accidentalia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Cth: dalam kontrak pinjam meminjam, unsur accidentalia mencakup:</a:t>
            </a:r>
          </a:p>
          <a:p>
            <a:pPr marL="457200" indent="-457200" algn="l">
              <a:buFontTx/>
              <a:buChar char="-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 tambahan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syarat bahwa peminjam harus membayar bunga atas pinjaman</a:t>
            </a:r>
          </a:p>
          <a:p>
            <a:pPr marL="457200" indent="-457200" algn="l">
              <a:buFontTx/>
              <a:buChar char="-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 jangka waktu: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 bhw pinjaman harus dilunasi dalam waktu 6 bulan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28207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7341990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Accidentalia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Opsional: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 mempengaruhi keabsahan perikatan, jika tdk ada, perikatan masih tetap sah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 kesepakatan para pihak: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disesuaikan sesuai dengan kebutuhan dan preferensi para pihak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mempengaruhi pelaksanaan perikatan: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meski tdk esensial, ketentuan ini dapat mengubah hak dan kewajiban para pihak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845190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3667" y="1356762"/>
            <a:ext cx="4639339" cy="21785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KBBI:</a:t>
            </a:r>
          </a:p>
          <a:p>
            <a:pPr marL="342900" indent="-342900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berpendapat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cita-cita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B0706C-89B9-F9DF-EE9E-F2969CFA3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83" b="94922" l="8594" r="90039">
                        <a14:foregroundMark x1="8789" y1="5078" x2="8789" y2="5078"/>
                        <a14:foregroundMark x1="45703" y1="16602" x2="45703" y2="16602"/>
                        <a14:foregroundMark x1="44531" y1="94922" x2="44531" y2="94922"/>
                        <a14:foregroundMark x1="90039" y1="94336" x2="90039" y2="943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43" y="2400028"/>
            <a:ext cx="3518520" cy="351852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28C1DAE-8514-9AE0-7111-2C87A39A2B6A}"/>
              </a:ext>
            </a:extLst>
          </p:cNvPr>
          <p:cNvSpPr txBox="1">
            <a:spLocks/>
          </p:cNvSpPr>
          <p:nvPr/>
        </p:nvSpPr>
        <p:spPr>
          <a:xfrm>
            <a:off x="642872" y="4147409"/>
            <a:ext cx="4380928" cy="13419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26201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Kebebasan Berkontrak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1338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KUHPdt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freedom of contract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Kebebasan Berkontrak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negara-negara lain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13365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Kebebasan Berkontrak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persyaratan-persayaratan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581288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Konsensualisme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konsensualisme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disimpulkan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(1)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956204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6289</TotalTime>
  <Words>1626</Words>
  <Application>Microsoft Office PowerPoint</Application>
  <PresentationFormat>On-screen Show (4:3)</PresentationFormat>
  <Paragraphs>130</Paragraphs>
  <Slides>31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</vt:lpstr>
      <vt:lpstr>PalatinoLinotype-Roman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493</cp:revision>
  <cp:lastPrinted>2017-08-29T02:54:51Z</cp:lastPrinted>
  <dcterms:created xsi:type="dcterms:W3CDTF">2010-04-18T12:06:30Z</dcterms:created>
  <dcterms:modified xsi:type="dcterms:W3CDTF">2025-10-06T12:24:57Z</dcterms:modified>
</cp:coreProperties>
</file>