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12" r:id="rId15"/>
    <p:sldId id="313" r:id="rId16"/>
    <p:sldId id="314" r:id="rId17"/>
    <p:sldId id="315" r:id="rId18"/>
    <p:sldId id="316" r:id="rId19"/>
    <p:sldId id="317" r:id="rId20"/>
    <p:sldId id="318" r:id="rId21"/>
    <p:sldId id="319" r:id="rId22"/>
    <p:sldId id="300" r:id="rId23"/>
  </p:sldIdLst>
  <p:sldSz cx="9144000" cy="6858000" type="screen4x3"/>
  <p:notesSz cx="7045325" cy="9345613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ASPEK PASAR DAN PEMASARAN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4,5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9458090-2225-232B-F210-51EAC390E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548680"/>
            <a:ext cx="7920880" cy="590465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2.   </a:t>
            </a:r>
            <a:r>
              <a:rPr lang="id-ID" b="1" dirty="0"/>
              <a:t>Analisis Produk &amp; Layanan Pesaing</a:t>
            </a:r>
            <a:endParaRPr lang="en-US" b="1" dirty="0"/>
          </a:p>
          <a:p>
            <a:r>
              <a:rPr lang="id-ID" dirty="0"/>
              <a:t>Fasilitas</a:t>
            </a:r>
            <a:r>
              <a:rPr lang="id-ID" b="1" dirty="0"/>
              <a:t> </a:t>
            </a:r>
            <a:r>
              <a:rPr lang="id-ID" dirty="0"/>
              <a:t>(kamar, </a:t>
            </a:r>
            <a:r>
              <a:rPr lang="id-ID" dirty="0" err="1"/>
              <a:t>spa</a:t>
            </a:r>
            <a:r>
              <a:rPr lang="id-ID" dirty="0"/>
              <a:t>, kolam renang, atraksi budaya).</a:t>
            </a:r>
          </a:p>
          <a:p>
            <a:r>
              <a:rPr lang="id-ID" dirty="0"/>
              <a:t>Harga &amp; paket wisata.</a:t>
            </a:r>
          </a:p>
          <a:p>
            <a:r>
              <a:rPr lang="id-ID" dirty="0"/>
              <a:t>Strategi pemasaran (</a:t>
            </a:r>
            <a:r>
              <a:rPr lang="id-ID" dirty="0" err="1"/>
              <a:t>online</a:t>
            </a:r>
            <a:r>
              <a:rPr lang="id-ID" dirty="0"/>
              <a:t> </a:t>
            </a:r>
            <a:r>
              <a:rPr lang="id-ID" dirty="0" err="1"/>
              <a:t>travel</a:t>
            </a:r>
            <a:r>
              <a:rPr lang="id-ID" dirty="0"/>
              <a:t> </a:t>
            </a:r>
            <a:r>
              <a:rPr lang="id-ID" dirty="0" err="1"/>
              <a:t>agent</a:t>
            </a:r>
            <a:r>
              <a:rPr lang="id-ID" dirty="0"/>
              <a:t>, media sosial).</a:t>
            </a:r>
          </a:p>
          <a:p>
            <a:r>
              <a:rPr lang="id-ID" dirty="0"/>
              <a:t>Reputasi (ulasan </a:t>
            </a:r>
            <a:r>
              <a:rPr lang="id-ID" dirty="0" err="1"/>
              <a:t>TripAdvisor</a:t>
            </a:r>
            <a:r>
              <a:rPr lang="id-ID" dirty="0"/>
              <a:t>, Google </a:t>
            </a:r>
            <a:r>
              <a:rPr lang="id-ID" dirty="0" err="1"/>
              <a:t>Review</a:t>
            </a:r>
            <a:r>
              <a:rPr lang="id-ID" dirty="0"/>
              <a:t>).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3.   </a:t>
            </a:r>
            <a:r>
              <a:rPr lang="id-ID" b="1" dirty="0"/>
              <a:t>Kekuatan &amp; Kelemahan Pesaing</a:t>
            </a:r>
            <a:endParaRPr lang="id-ID" dirty="0"/>
          </a:p>
          <a:p>
            <a:r>
              <a:rPr lang="id-ID" dirty="0"/>
              <a:t>Pesaing A: lokasi strategis, </a:t>
            </a:r>
            <a:r>
              <a:rPr lang="id-ID" dirty="0" err="1"/>
              <a:t>brand</a:t>
            </a:r>
            <a:r>
              <a:rPr lang="id-ID" dirty="0"/>
              <a:t> internasional, tapi harga mahal.</a:t>
            </a:r>
          </a:p>
          <a:p>
            <a:r>
              <a:rPr lang="id-ID" dirty="0"/>
              <a:t>Pesaing B: harga terjangkau, dekat desa wisata, tapi fasilitas terbatas.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4.   </a:t>
            </a:r>
            <a:r>
              <a:rPr lang="id-ID" b="1" dirty="0" err="1"/>
              <a:t>Positioning</a:t>
            </a:r>
            <a:r>
              <a:rPr lang="id-ID" b="1" dirty="0"/>
              <a:t> &amp; Diferensiasi</a:t>
            </a:r>
            <a:endParaRPr lang="id-ID" dirty="0"/>
          </a:p>
          <a:p>
            <a:r>
              <a:rPr lang="id-ID" dirty="0"/>
              <a:t>Cari celah (gap) yang belum digarap pesaing.</a:t>
            </a:r>
          </a:p>
          <a:p>
            <a:r>
              <a:rPr lang="id-ID" dirty="0"/>
              <a:t>Contoh: fokus pada </a:t>
            </a:r>
            <a:r>
              <a:rPr lang="id-ID" b="1" dirty="0"/>
              <a:t>eco-</a:t>
            </a:r>
            <a:r>
              <a:rPr lang="id-ID" b="1" dirty="0" err="1"/>
              <a:t>friendly</a:t>
            </a:r>
            <a:r>
              <a:rPr lang="id-ID" b="1" dirty="0"/>
              <a:t> </a:t>
            </a:r>
            <a:r>
              <a:rPr lang="id-ID" b="1" dirty="0" err="1"/>
              <a:t>wellness</a:t>
            </a:r>
            <a:r>
              <a:rPr lang="id-ID" b="1" dirty="0"/>
              <a:t> </a:t>
            </a:r>
            <a:r>
              <a:rPr lang="id-ID" b="1" dirty="0" err="1"/>
              <a:t>resort</a:t>
            </a:r>
            <a:r>
              <a:rPr lang="id-ID" dirty="0"/>
              <a:t> (yoga, organik, solar </a:t>
            </a:r>
            <a:r>
              <a:rPr lang="id-ID" dirty="0" err="1"/>
              <a:t>energy</a:t>
            </a:r>
            <a:r>
              <a:rPr lang="id-ID" dirty="0"/>
              <a:t>), sementara pesaing lebih ke </a:t>
            </a:r>
            <a:r>
              <a:rPr lang="id-ID" dirty="0" err="1"/>
              <a:t>luxury</a:t>
            </a:r>
            <a:r>
              <a:rPr lang="id-ID" dirty="0"/>
              <a:t> biasa.</a:t>
            </a:r>
          </a:p>
          <a:p>
            <a:endParaRPr lang="en-US" dirty="0"/>
          </a:p>
          <a:p>
            <a:endParaRPr lang="id-ID" dirty="0"/>
          </a:p>
          <a:p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0884619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F0D3380-84DE-0420-8492-3773603D0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764704"/>
            <a:ext cx="7488832" cy="5361459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Contoh Singkat Studi Kasus: Resort Ubud, Bali</a:t>
            </a:r>
          </a:p>
          <a:p>
            <a:r>
              <a:rPr lang="id-ID" b="1" dirty="0"/>
              <a:t>Segmentasi Wisatawan:</a:t>
            </a:r>
          </a:p>
          <a:p>
            <a:r>
              <a:rPr lang="id-ID" b="1" dirty="0"/>
              <a:t>Asal</a:t>
            </a:r>
            <a:r>
              <a:rPr lang="id-ID" dirty="0"/>
              <a:t>: Eropa (35%), Australia (25%), Domestik (20%), Asia lain (20%).</a:t>
            </a:r>
          </a:p>
          <a:p>
            <a:r>
              <a:rPr lang="id-ID" b="1" dirty="0"/>
              <a:t>Usia</a:t>
            </a:r>
            <a:r>
              <a:rPr lang="id-ID" dirty="0"/>
              <a:t>: 25–45 tahun.</a:t>
            </a:r>
          </a:p>
          <a:p>
            <a:r>
              <a:rPr lang="id-ID" b="1" dirty="0"/>
              <a:t>Motivasi</a:t>
            </a:r>
            <a:r>
              <a:rPr lang="id-ID" dirty="0"/>
              <a:t>: </a:t>
            </a:r>
            <a:r>
              <a:rPr lang="id-ID" dirty="0" err="1"/>
              <a:t>wellness</a:t>
            </a:r>
            <a:r>
              <a:rPr lang="id-ID" dirty="0"/>
              <a:t> </a:t>
            </a:r>
            <a:r>
              <a:rPr lang="id-ID" dirty="0" err="1"/>
              <a:t>tourism</a:t>
            </a:r>
            <a:r>
              <a:rPr lang="id-ID" dirty="0"/>
              <a:t>, budaya, </a:t>
            </a:r>
            <a:r>
              <a:rPr lang="id-ID" dirty="0" err="1"/>
              <a:t>retreat</a:t>
            </a:r>
            <a:r>
              <a:rPr lang="id-ID" dirty="0"/>
              <a:t>, </a:t>
            </a:r>
            <a:r>
              <a:rPr lang="id-ID" dirty="0" err="1"/>
              <a:t>nature</a:t>
            </a:r>
            <a:r>
              <a:rPr lang="id-ID" dirty="0"/>
              <a:t>.</a:t>
            </a:r>
          </a:p>
          <a:p>
            <a:r>
              <a:rPr lang="id-ID" b="1" dirty="0"/>
              <a:t>Pengeluaran rata-rata</a:t>
            </a:r>
            <a:r>
              <a:rPr lang="id-ID" dirty="0"/>
              <a:t>: Rp 20–30 juta/orang/minggu.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31901532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9360190-5DB3-7BBF-D1EA-3B62999BAD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5774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sz="3600" b="1" dirty="0"/>
              <a:t>Pesaing:</a:t>
            </a:r>
          </a:p>
          <a:p>
            <a:r>
              <a:rPr lang="id-ID" b="1" dirty="0"/>
              <a:t>Resort A (</a:t>
            </a:r>
            <a:r>
              <a:rPr lang="id-ID" b="1" dirty="0" err="1"/>
              <a:t>Luxury</a:t>
            </a:r>
            <a:r>
              <a:rPr lang="id-ID" b="1" dirty="0"/>
              <a:t> International Brand)</a:t>
            </a:r>
            <a:r>
              <a:rPr lang="id-ID" dirty="0"/>
              <a:t>: fasilitas lengkap, harga Rp 6–8 juta/malam, segmen </a:t>
            </a:r>
            <a:r>
              <a:rPr lang="id-ID" dirty="0" err="1"/>
              <a:t>high-class</a:t>
            </a:r>
            <a:r>
              <a:rPr lang="id-ID" dirty="0"/>
              <a:t>.</a:t>
            </a:r>
          </a:p>
          <a:p>
            <a:r>
              <a:rPr lang="id-ID" b="1" dirty="0"/>
              <a:t>Resort B (</a:t>
            </a:r>
            <a:r>
              <a:rPr lang="id-ID" b="1" dirty="0" err="1"/>
              <a:t>Boutique</a:t>
            </a:r>
            <a:r>
              <a:rPr lang="id-ID" b="1" dirty="0"/>
              <a:t> Villa)</a:t>
            </a:r>
            <a:r>
              <a:rPr lang="id-ID" dirty="0"/>
              <a:t>: konsep privat, harga Rp 3–5 juta/malam, segmen pasangan &amp; </a:t>
            </a:r>
            <a:r>
              <a:rPr lang="id-ID" dirty="0" err="1"/>
              <a:t>honeymoon</a:t>
            </a:r>
            <a:r>
              <a:rPr lang="id-ID" dirty="0"/>
              <a:t>.</a:t>
            </a:r>
          </a:p>
          <a:p>
            <a:r>
              <a:rPr lang="id-ID" b="1" dirty="0"/>
              <a:t>Resort C (</a:t>
            </a:r>
            <a:r>
              <a:rPr lang="id-ID" b="1" dirty="0" err="1"/>
              <a:t>Budget</a:t>
            </a:r>
            <a:r>
              <a:rPr lang="id-ID" b="1" dirty="0"/>
              <a:t> Eco-</a:t>
            </a:r>
            <a:r>
              <a:rPr lang="id-ID" b="1" dirty="0" err="1"/>
              <a:t>lodge</a:t>
            </a:r>
            <a:r>
              <a:rPr lang="id-ID" b="1" dirty="0"/>
              <a:t>)</a:t>
            </a:r>
            <a:r>
              <a:rPr lang="id-ID" dirty="0"/>
              <a:t>: harga Rp 1,5–2 juta/malam, segmen </a:t>
            </a:r>
            <a:r>
              <a:rPr lang="id-ID" dirty="0" err="1"/>
              <a:t>backpacker</a:t>
            </a:r>
            <a:r>
              <a:rPr lang="id-ID" dirty="0"/>
              <a:t> premium.</a:t>
            </a:r>
          </a:p>
          <a:p>
            <a:r>
              <a:rPr lang="id-ID" dirty="0"/>
              <a:t>👉 </a:t>
            </a:r>
            <a:r>
              <a:rPr lang="id-ID" b="1" dirty="0" err="1"/>
              <a:t>Positioning</a:t>
            </a:r>
            <a:r>
              <a:rPr lang="id-ID" b="1" dirty="0"/>
              <a:t> Resort Baru</a:t>
            </a:r>
            <a:r>
              <a:rPr lang="id-ID" dirty="0"/>
              <a:t>:</a:t>
            </a:r>
            <a:br>
              <a:rPr lang="id-ID" dirty="0"/>
            </a:br>
            <a:r>
              <a:rPr lang="id-ID" dirty="0"/>
              <a:t>“Eco-Friendly </a:t>
            </a:r>
            <a:r>
              <a:rPr lang="id-ID" dirty="0" err="1"/>
              <a:t>Wellness</a:t>
            </a:r>
            <a:r>
              <a:rPr lang="id-ID" dirty="0"/>
              <a:t> Resort” dengan fokus yoga, meditasi, </a:t>
            </a:r>
            <a:r>
              <a:rPr lang="id-ID" dirty="0" err="1"/>
              <a:t>healthy</a:t>
            </a:r>
            <a:r>
              <a:rPr lang="id-ID" dirty="0"/>
              <a:t> </a:t>
            </a:r>
            <a:r>
              <a:rPr lang="id-ID" dirty="0" err="1"/>
              <a:t>food</a:t>
            </a:r>
            <a:r>
              <a:rPr lang="id-ID" dirty="0"/>
              <a:t>, energi terbarukan. Harga Rp 3–5 juta/malam → target segmen </a:t>
            </a:r>
            <a:r>
              <a:rPr lang="id-ID" b="1" dirty="0" err="1"/>
              <a:t>mid-high</a:t>
            </a:r>
            <a:r>
              <a:rPr lang="id-ID" b="1" dirty="0"/>
              <a:t> </a:t>
            </a:r>
            <a:r>
              <a:rPr lang="id-ID" b="1" dirty="0" err="1"/>
              <a:t>class</a:t>
            </a:r>
            <a:r>
              <a:rPr lang="id-ID" dirty="0"/>
              <a:t> yang mencari pengalaman </a:t>
            </a:r>
            <a:r>
              <a:rPr lang="id-ID" b="1" dirty="0" err="1"/>
              <a:t>healing</a:t>
            </a:r>
            <a:r>
              <a:rPr lang="id-ID" b="1" dirty="0"/>
              <a:t> berkelanjutan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30067083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951AC76-3B0F-C2E5-2D95-20042A9B4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620688"/>
            <a:ext cx="8291264" cy="5505475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>
                <a:solidFill>
                  <a:srgbClr val="FF0000"/>
                </a:solidFill>
              </a:rPr>
              <a:t>Strategi Pemasaran dalam Studi Kelayakan Bisnis Pariwisata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id-ID" dirty="0"/>
              <a:t>Strategi pemasaran adalah rencana untuk </a:t>
            </a:r>
            <a:r>
              <a:rPr lang="id-ID" b="1" dirty="0"/>
              <a:t>menarik, mempertahankan, dan meningkatkan jumlah wisatawan</a:t>
            </a:r>
            <a:r>
              <a:rPr lang="id-ID" dirty="0"/>
              <a:t> agar proyek pariwisata (</a:t>
            </a:r>
            <a:r>
              <a:rPr lang="id-ID" dirty="0" err="1"/>
              <a:t>resort</a:t>
            </a:r>
            <a:r>
              <a:rPr lang="id-ID" dirty="0"/>
              <a:t>, desa wisata, hotel, destinasi) bisa berkelanjutan dan menguntungkan.</a:t>
            </a:r>
          </a:p>
          <a:p>
            <a:r>
              <a:rPr lang="id-ID" dirty="0"/>
              <a:t>Dalam studi kelayakan, strategi ini harus disusun berdasarkan </a:t>
            </a:r>
            <a:r>
              <a:rPr lang="id-ID" b="1" dirty="0"/>
              <a:t>hasil analisis pasar, segmentasi, dan pesaing</a:t>
            </a:r>
            <a:r>
              <a:rPr lang="id-ID" dirty="0"/>
              <a:t>.</a:t>
            </a:r>
          </a:p>
          <a:p>
            <a:pPr marL="0" indent="0">
              <a:buNone/>
            </a:pPr>
            <a:endParaRPr lang="id-ID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396847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1B91B83-CC22-6297-911C-43246F1798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620688"/>
            <a:ext cx="7920880" cy="5505475"/>
          </a:xfrm>
        </p:spPr>
        <p:txBody>
          <a:bodyPr/>
          <a:lstStyle/>
          <a:p>
            <a:pPr marL="0" indent="0">
              <a:buNone/>
            </a:pPr>
            <a:r>
              <a:rPr lang="id-ID" b="1" dirty="0">
                <a:solidFill>
                  <a:srgbClr val="FF0000"/>
                </a:solidFill>
              </a:rPr>
              <a:t>1. Analisis Pasar &amp; </a:t>
            </a:r>
            <a:r>
              <a:rPr lang="id-ID" b="1" dirty="0" err="1">
                <a:solidFill>
                  <a:srgbClr val="FF0000"/>
                </a:solidFill>
              </a:rPr>
              <a:t>Targeting</a:t>
            </a:r>
            <a:endParaRPr lang="id-ID" b="1" dirty="0">
              <a:solidFill>
                <a:srgbClr val="FF0000"/>
              </a:solidFill>
            </a:endParaRPr>
          </a:p>
          <a:p>
            <a:r>
              <a:rPr lang="id-ID" dirty="0"/>
              <a:t>Menentukan </a:t>
            </a:r>
            <a:r>
              <a:rPr lang="id-ID" b="1" dirty="0"/>
              <a:t>pasar sasaran</a:t>
            </a:r>
            <a:r>
              <a:rPr lang="id-ID" dirty="0"/>
              <a:t> (domestik, internasional, </a:t>
            </a:r>
            <a:r>
              <a:rPr lang="id-ID" dirty="0" err="1"/>
              <a:t>backpacker</a:t>
            </a:r>
            <a:r>
              <a:rPr lang="id-ID" dirty="0"/>
              <a:t>, </a:t>
            </a:r>
            <a:r>
              <a:rPr lang="id-ID" dirty="0" err="1"/>
              <a:t>luxury</a:t>
            </a:r>
            <a:r>
              <a:rPr lang="id-ID" dirty="0"/>
              <a:t> </a:t>
            </a:r>
            <a:r>
              <a:rPr lang="id-ID" dirty="0" err="1"/>
              <a:t>traveler</a:t>
            </a:r>
            <a:r>
              <a:rPr lang="id-ID" dirty="0"/>
              <a:t>, MICE </a:t>
            </a:r>
            <a:r>
              <a:rPr lang="id-ID" dirty="0" err="1"/>
              <a:t>tourism</a:t>
            </a:r>
            <a:r>
              <a:rPr lang="id-ID" dirty="0"/>
              <a:t>, </a:t>
            </a:r>
            <a:r>
              <a:rPr lang="id-ID" dirty="0" err="1"/>
              <a:t>wellness</a:t>
            </a:r>
            <a:r>
              <a:rPr lang="id-ID" dirty="0"/>
              <a:t> </a:t>
            </a:r>
            <a:r>
              <a:rPr lang="id-ID" dirty="0" err="1"/>
              <a:t>tourism</a:t>
            </a:r>
            <a:r>
              <a:rPr lang="id-ID" dirty="0"/>
              <a:t>).</a:t>
            </a:r>
          </a:p>
          <a:p>
            <a:r>
              <a:rPr lang="id-ID" dirty="0"/>
              <a:t>Mengidentifikasi </a:t>
            </a:r>
            <a:r>
              <a:rPr lang="id-ID" b="1" dirty="0"/>
              <a:t>kebutuhan &amp; tren wisatawan</a:t>
            </a:r>
            <a:r>
              <a:rPr lang="id-ID" dirty="0"/>
              <a:t> → misalnya wisata alam, budaya, digital nomad, </a:t>
            </a:r>
            <a:r>
              <a:rPr lang="id-ID" dirty="0" err="1"/>
              <a:t>ecotourism</a:t>
            </a:r>
            <a:r>
              <a:rPr lang="id-ID" dirty="0"/>
              <a:t>.</a:t>
            </a:r>
          </a:p>
          <a:p>
            <a:r>
              <a:rPr lang="id-ID" dirty="0"/>
              <a:t>Contoh: Resort Bali menargetkan wisatawan </a:t>
            </a:r>
            <a:r>
              <a:rPr lang="id-ID" b="1" dirty="0" err="1"/>
              <a:t>mid-high</a:t>
            </a:r>
            <a:r>
              <a:rPr lang="id-ID" b="1" dirty="0"/>
              <a:t> </a:t>
            </a:r>
            <a:r>
              <a:rPr lang="id-ID" b="1" dirty="0" err="1"/>
              <a:t>class</a:t>
            </a:r>
            <a:r>
              <a:rPr lang="id-ID" b="1" dirty="0"/>
              <a:t> internasional</a:t>
            </a:r>
            <a:r>
              <a:rPr lang="id-ID" dirty="0"/>
              <a:t> yang mencari </a:t>
            </a:r>
            <a:r>
              <a:rPr lang="id-ID" dirty="0" err="1"/>
              <a:t>healing</a:t>
            </a:r>
            <a:r>
              <a:rPr lang="id-ID" dirty="0"/>
              <a:t> &amp; </a:t>
            </a:r>
            <a:r>
              <a:rPr lang="id-ID" dirty="0" err="1"/>
              <a:t>wellness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46336614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F6C735A-B65B-C125-32C4-3808BDB242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836712"/>
            <a:ext cx="6912768" cy="5289451"/>
          </a:xfrm>
        </p:spPr>
        <p:txBody>
          <a:bodyPr/>
          <a:lstStyle/>
          <a:p>
            <a:pPr marL="0" indent="0">
              <a:buNone/>
            </a:pPr>
            <a:r>
              <a:rPr lang="id-ID" b="1" dirty="0">
                <a:solidFill>
                  <a:srgbClr val="FF0000"/>
                </a:solidFill>
              </a:rPr>
              <a:t>2. </a:t>
            </a:r>
            <a:r>
              <a:rPr lang="id-ID" b="1" dirty="0" err="1">
                <a:solidFill>
                  <a:srgbClr val="FF0000"/>
                </a:solidFill>
              </a:rPr>
              <a:t>Positioning</a:t>
            </a:r>
            <a:r>
              <a:rPr lang="id-ID" b="1" dirty="0">
                <a:solidFill>
                  <a:srgbClr val="FF0000"/>
                </a:solidFill>
              </a:rPr>
              <a:t> &amp; </a:t>
            </a:r>
            <a:r>
              <a:rPr lang="id-ID" b="1" dirty="0" err="1">
                <a:solidFill>
                  <a:srgbClr val="FF0000"/>
                </a:solidFill>
              </a:rPr>
              <a:t>Branding</a:t>
            </a:r>
            <a:endParaRPr lang="id-ID" b="1" dirty="0">
              <a:solidFill>
                <a:srgbClr val="FF0000"/>
              </a:solidFill>
            </a:endParaRPr>
          </a:p>
          <a:p>
            <a:r>
              <a:rPr lang="id-ID" dirty="0"/>
              <a:t>Menentukan </a:t>
            </a:r>
            <a:r>
              <a:rPr lang="id-ID" b="1" dirty="0"/>
              <a:t>citra (</a:t>
            </a:r>
            <a:r>
              <a:rPr lang="id-ID" b="1" dirty="0" err="1"/>
              <a:t>image</a:t>
            </a:r>
            <a:r>
              <a:rPr lang="id-ID" b="1" dirty="0"/>
              <a:t>)</a:t>
            </a:r>
            <a:r>
              <a:rPr lang="id-ID" dirty="0"/>
              <a:t> yang ingin ditanamkan.</a:t>
            </a:r>
          </a:p>
          <a:p>
            <a:r>
              <a:rPr lang="id-ID" dirty="0" err="1"/>
              <a:t>Positioning</a:t>
            </a:r>
            <a:r>
              <a:rPr lang="id-ID" dirty="0"/>
              <a:t> harus </a:t>
            </a:r>
            <a:r>
              <a:rPr lang="id-ID" b="1" dirty="0"/>
              <a:t>berbeda dari pesaing</a:t>
            </a:r>
            <a:r>
              <a:rPr lang="id-ID" dirty="0"/>
              <a:t> → keunikan jadi nilai jual utama.</a:t>
            </a:r>
          </a:p>
          <a:p>
            <a:r>
              <a:rPr lang="id-ID" dirty="0"/>
              <a:t>Contoh: </a:t>
            </a:r>
            <a:r>
              <a:rPr lang="id-ID" i="1" dirty="0"/>
              <a:t>“Eco-Friendly </a:t>
            </a:r>
            <a:r>
              <a:rPr lang="id-ID" i="1" dirty="0" err="1"/>
              <a:t>Wellness</a:t>
            </a:r>
            <a:r>
              <a:rPr lang="id-ID" i="1" dirty="0"/>
              <a:t> Resort dengan pengalaman yoga &amp; makanan organik”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56738466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15A0BAD-08A8-9DE9-92FA-EF0163BBA9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548680"/>
            <a:ext cx="8136904" cy="55774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b="1" dirty="0">
                <a:solidFill>
                  <a:srgbClr val="FF0000"/>
                </a:solidFill>
              </a:rPr>
              <a:t>3. Bauran Pemasaran (</a:t>
            </a:r>
            <a:r>
              <a:rPr lang="id-ID" b="1" dirty="0" err="1">
                <a:solidFill>
                  <a:srgbClr val="FF0000"/>
                </a:solidFill>
              </a:rPr>
              <a:t>Marketing</a:t>
            </a:r>
            <a:r>
              <a:rPr lang="id-ID" b="1" dirty="0">
                <a:solidFill>
                  <a:srgbClr val="FF0000"/>
                </a:solidFill>
              </a:rPr>
              <a:t> </a:t>
            </a:r>
            <a:r>
              <a:rPr lang="id-ID" b="1" dirty="0" err="1">
                <a:solidFill>
                  <a:srgbClr val="FF0000"/>
                </a:solidFill>
              </a:rPr>
              <a:t>Mix</a:t>
            </a:r>
            <a:r>
              <a:rPr lang="id-ID" b="1" dirty="0">
                <a:solidFill>
                  <a:srgbClr val="FF0000"/>
                </a:solidFill>
              </a:rPr>
              <a:t> – 7P)</a:t>
            </a:r>
          </a:p>
          <a:p>
            <a:r>
              <a:rPr lang="id-ID" b="1" dirty="0" err="1"/>
              <a:t>Product</a:t>
            </a:r>
            <a:r>
              <a:rPr lang="id-ID" dirty="0"/>
              <a:t> → produk wisata unik (paket </a:t>
            </a:r>
            <a:r>
              <a:rPr lang="id-ID" dirty="0" err="1"/>
              <a:t>resort</a:t>
            </a:r>
            <a:r>
              <a:rPr lang="id-ID" dirty="0"/>
              <a:t> + </a:t>
            </a:r>
            <a:r>
              <a:rPr lang="id-ID" dirty="0" err="1"/>
              <a:t>spa</a:t>
            </a:r>
            <a:r>
              <a:rPr lang="id-ID" dirty="0"/>
              <a:t> + yoga).</a:t>
            </a:r>
          </a:p>
          <a:p>
            <a:r>
              <a:rPr lang="id-ID" b="1" dirty="0" err="1"/>
              <a:t>Price</a:t>
            </a:r>
            <a:r>
              <a:rPr lang="id-ID" dirty="0"/>
              <a:t> → strategi harga (premium, kompetitif, diskon musiman).</a:t>
            </a:r>
          </a:p>
          <a:p>
            <a:r>
              <a:rPr lang="id-ID" b="1" dirty="0" err="1"/>
              <a:t>Place</a:t>
            </a:r>
            <a:r>
              <a:rPr lang="id-ID" dirty="0"/>
              <a:t> → saluran distribusi (OTA: </a:t>
            </a:r>
            <a:r>
              <a:rPr lang="id-ID" dirty="0" err="1"/>
              <a:t>Traveloka</a:t>
            </a:r>
            <a:r>
              <a:rPr lang="id-ID" dirty="0"/>
              <a:t>, Booking.com, </a:t>
            </a:r>
            <a:r>
              <a:rPr lang="id-ID" dirty="0" err="1"/>
              <a:t>Agoda</a:t>
            </a:r>
            <a:r>
              <a:rPr lang="id-ID" dirty="0"/>
              <a:t>).</a:t>
            </a:r>
          </a:p>
          <a:p>
            <a:r>
              <a:rPr lang="id-ID" b="1" dirty="0" err="1"/>
              <a:t>Promotion</a:t>
            </a:r>
            <a:r>
              <a:rPr lang="id-ID" dirty="0"/>
              <a:t> → promosi digital (Instagram, </a:t>
            </a:r>
            <a:r>
              <a:rPr lang="id-ID" dirty="0" err="1"/>
              <a:t>TikTok</a:t>
            </a:r>
            <a:r>
              <a:rPr lang="id-ID" dirty="0"/>
              <a:t>, </a:t>
            </a:r>
            <a:r>
              <a:rPr lang="id-ID" dirty="0" err="1"/>
              <a:t>YouTube</a:t>
            </a:r>
            <a:r>
              <a:rPr lang="id-ID" dirty="0"/>
              <a:t> </a:t>
            </a:r>
            <a:r>
              <a:rPr lang="id-ID" dirty="0" err="1"/>
              <a:t>travel</a:t>
            </a:r>
            <a:r>
              <a:rPr lang="id-ID" dirty="0"/>
              <a:t> blogger), pameran wisata, </a:t>
            </a:r>
            <a:r>
              <a:rPr lang="id-ID" dirty="0" err="1"/>
              <a:t>travel</a:t>
            </a:r>
            <a:r>
              <a:rPr lang="id-ID" dirty="0"/>
              <a:t> </a:t>
            </a:r>
            <a:r>
              <a:rPr lang="id-ID" dirty="0" err="1"/>
              <a:t>fair</a:t>
            </a:r>
            <a:r>
              <a:rPr lang="id-ID" dirty="0"/>
              <a:t>.</a:t>
            </a:r>
          </a:p>
          <a:p>
            <a:r>
              <a:rPr lang="id-ID" b="1" dirty="0" err="1"/>
              <a:t>People</a:t>
            </a:r>
            <a:r>
              <a:rPr lang="id-ID" dirty="0"/>
              <a:t> → SDM pariwisata yang ramah, terlatih, berbahasa asing.</a:t>
            </a:r>
          </a:p>
          <a:p>
            <a:r>
              <a:rPr lang="id-ID" b="1" dirty="0" err="1"/>
              <a:t>Process</a:t>
            </a:r>
            <a:r>
              <a:rPr lang="id-ID" dirty="0"/>
              <a:t> → sistem reservasi mudah (</a:t>
            </a:r>
            <a:r>
              <a:rPr lang="id-ID" dirty="0" err="1"/>
              <a:t>online</a:t>
            </a:r>
            <a:r>
              <a:rPr lang="id-ID" dirty="0"/>
              <a:t> </a:t>
            </a:r>
            <a:r>
              <a:rPr lang="id-ID" dirty="0" err="1"/>
              <a:t>booking</a:t>
            </a:r>
            <a:r>
              <a:rPr lang="id-ID" dirty="0"/>
              <a:t>, </a:t>
            </a:r>
            <a:r>
              <a:rPr lang="id-ID" dirty="0" err="1"/>
              <a:t>mobile</a:t>
            </a:r>
            <a:r>
              <a:rPr lang="id-ID" dirty="0"/>
              <a:t> </a:t>
            </a:r>
            <a:r>
              <a:rPr lang="id-ID" dirty="0" err="1"/>
              <a:t>app</a:t>
            </a:r>
            <a:r>
              <a:rPr lang="id-ID" dirty="0"/>
              <a:t>).</a:t>
            </a:r>
          </a:p>
          <a:p>
            <a:r>
              <a:rPr lang="id-ID" b="1" dirty="0" err="1"/>
              <a:t>Physical</a:t>
            </a:r>
            <a:r>
              <a:rPr lang="id-ID" b="1" dirty="0"/>
              <a:t> </a:t>
            </a:r>
            <a:r>
              <a:rPr lang="id-ID" b="1" dirty="0" err="1"/>
              <a:t>Evidence</a:t>
            </a:r>
            <a:r>
              <a:rPr lang="id-ID" dirty="0"/>
              <a:t> → desain </a:t>
            </a:r>
            <a:r>
              <a:rPr lang="id-ID" dirty="0" err="1"/>
              <a:t>resort</a:t>
            </a:r>
            <a:r>
              <a:rPr lang="id-ID" dirty="0"/>
              <a:t>, testimoni tamu, sertifikat </a:t>
            </a:r>
            <a:r>
              <a:rPr lang="id-ID" dirty="0" err="1"/>
              <a:t>green</a:t>
            </a:r>
            <a:r>
              <a:rPr lang="id-ID" dirty="0"/>
              <a:t> </a:t>
            </a:r>
            <a:r>
              <a:rPr lang="id-ID" dirty="0" err="1"/>
              <a:t>tourism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13047371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B5D39F1-1086-6E5F-98FE-814EB79E2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692696"/>
            <a:ext cx="7992888" cy="54334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>
                <a:solidFill>
                  <a:srgbClr val="FF0000"/>
                </a:solidFill>
              </a:rPr>
              <a:t>4. Strategi Promosi</a:t>
            </a:r>
          </a:p>
          <a:p>
            <a:r>
              <a:rPr lang="id-ID" b="1" dirty="0"/>
              <a:t>Digital </a:t>
            </a:r>
            <a:r>
              <a:rPr lang="id-ID" b="1" dirty="0" err="1"/>
              <a:t>Marketing</a:t>
            </a:r>
            <a:r>
              <a:rPr lang="id-ID" dirty="0"/>
              <a:t> → media sosial, SEO </a:t>
            </a:r>
            <a:r>
              <a:rPr lang="id-ID" dirty="0" err="1"/>
              <a:t>website</a:t>
            </a:r>
            <a:r>
              <a:rPr lang="id-ID" dirty="0"/>
              <a:t>, iklan Google </a:t>
            </a:r>
            <a:r>
              <a:rPr lang="id-ID" dirty="0" err="1"/>
              <a:t>Ads</a:t>
            </a:r>
            <a:r>
              <a:rPr lang="id-ID" dirty="0"/>
              <a:t>.</a:t>
            </a:r>
          </a:p>
          <a:p>
            <a:r>
              <a:rPr lang="id-ID" b="1" dirty="0" err="1"/>
              <a:t>Influencer</a:t>
            </a:r>
            <a:r>
              <a:rPr lang="id-ID" b="1" dirty="0"/>
              <a:t> </a:t>
            </a:r>
            <a:r>
              <a:rPr lang="id-ID" b="1" dirty="0" err="1"/>
              <a:t>Marketing</a:t>
            </a:r>
            <a:r>
              <a:rPr lang="id-ID" dirty="0"/>
              <a:t> → </a:t>
            </a:r>
            <a:r>
              <a:rPr lang="id-ID" dirty="0" err="1"/>
              <a:t>kerjasama</a:t>
            </a:r>
            <a:r>
              <a:rPr lang="id-ID" dirty="0"/>
              <a:t> </a:t>
            </a:r>
            <a:r>
              <a:rPr lang="id-ID" dirty="0" err="1"/>
              <a:t>travel</a:t>
            </a:r>
            <a:r>
              <a:rPr lang="id-ID" dirty="0"/>
              <a:t> </a:t>
            </a:r>
            <a:r>
              <a:rPr lang="id-ID" dirty="0" err="1"/>
              <a:t>vlogger</a:t>
            </a:r>
            <a:r>
              <a:rPr lang="id-ID" dirty="0"/>
              <a:t>, </a:t>
            </a:r>
            <a:r>
              <a:rPr lang="id-ID" dirty="0" err="1"/>
              <a:t>Instagrammer</a:t>
            </a:r>
            <a:r>
              <a:rPr lang="id-ID" dirty="0"/>
              <a:t>.</a:t>
            </a:r>
          </a:p>
          <a:p>
            <a:r>
              <a:rPr lang="id-ID" b="1" dirty="0"/>
              <a:t>Event &amp; Festival</a:t>
            </a:r>
            <a:r>
              <a:rPr lang="id-ID" dirty="0"/>
              <a:t> → mengadakan </a:t>
            </a:r>
            <a:r>
              <a:rPr lang="id-ID" dirty="0" err="1"/>
              <a:t>event</a:t>
            </a:r>
            <a:r>
              <a:rPr lang="id-ID" dirty="0"/>
              <a:t> budaya, yoga </a:t>
            </a:r>
            <a:r>
              <a:rPr lang="id-ID" dirty="0" err="1"/>
              <a:t>retreat</a:t>
            </a:r>
            <a:r>
              <a:rPr lang="id-ID" dirty="0"/>
              <a:t>, eco-festival.</a:t>
            </a:r>
          </a:p>
          <a:p>
            <a:r>
              <a:rPr lang="id-ID" b="1" dirty="0" err="1"/>
              <a:t>Partnership</a:t>
            </a:r>
            <a:r>
              <a:rPr lang="id-ID" dirty="0"/>
              <a:t> → </a:t>
            </a:r>
            <a:r>
              <a:rPr lang="id-ID" dirty="0" err="1"/>
              <a:t>kerjasama</a:t>
            </a:r>
            <a:r>
              <a:rPr lang="id-ID" dirty="0"/>
              <a:t> dengan agen perjalanan, </a:t>
            </a:r>
            <a:r>
              <a:rPr lang="id-ID" dirty="0" err="1"/>
              <a:t>airlines</a:t>
            </a:r>
            <a:r>
              <a:rPr lang="id-ID" dirty="0"/>
              <a:t>, komunitas.</a:t>
            </a:r>
          </a:p>
          <a:p>
            <a:r>
              <a:rPr lang="id-ID" b="1" dirty="0" err="1"/>
              <a:t>Loyalty</a:t>
            </a:r>
            <a:r>
              <a:rPr lang="id-ID" b="1" dirty="0"/>
              <a:t> Program</a:t>
            </a:r>
            <a:r>
              <a:rPr lang="id-ID" dirty="0"/>
              <a:t> → </a:t>
            </a:r>
            <a:r>
              <a:rPr lang="id-ID" dirty="0" err="1"/>
              <a:t>member</a:t>
            </a:r>
            <a:r>
              <a:rPr lang="id-ID" dirty="0"/>
              <a:t> </a:t>
            </a:r>
            <a:r>
              <a:rPr lang="id-ID" dirty="0" err="1"/>
              <a:t>card</a:t>
            </a:r>
            <a:r>
              <a:rPr lang="id-ID" dirty="0"/>
              <a:t>, potongan harga untuk </a:t>
            </a:r>
            <a:r>
              <a:rPr lang="id-ID" dirty="0" err="1"/>
              <a:t>repeat</a:t>
            </a:r>
            <a:r>
              <a:rPr lang="id-ID" dirty="0"/>
              <a:t> </a:t>
            </a:r>
            <a:r>
              <a:rPr lang="id-ID" dirty="0" err="1"/>
              <a:t>guest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57742329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F6C4C93-6A90-8CEA-A131-F93F03801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764704"/>
            <a:ext cx="7499176" cy="5273017"/>
          </a:xfrm>
        </p:spPr>
        <p:txBody>
          <a:bodyPr/>
          <a:lstStyle/>
          <a:p>
            <a:pPr marL="0" indent="0">
              <a:buNone/>
            </a:pPr>
            <a:r>
              <a:rPr lang="id-ID" b="1" dirty="0">
                <a:solidFill>
                  <a:srgbClr val="FF0000"/>
                </a:solidFill>
              </a:rPr>
              <a:t>5. Distribusi &amp; Aksesibilitas</a:t>
            </a:r>
          </a:p>
          <a:p>
            <a:r>
              <a:rPr lang="id-ID" dirty="0" err="1"/>
              <a:t>Bekerjasama</a:t>
            </a:r>
            <a:r>
              <a:rPr lang="id-ID" dirty="0"/>
              <a:t> dengan </a:t>
            </a:r>
            <a:r>
              <a:rPr lang="id-ID" b="1" dirty="0"/>
              <a:t>Online Travel </a:t>
            </a:r>
            <a:r>
              <a:rPr lang="id-ID" b="1" dirty="0" err="1"/>
              <a:t>Agent</a:t>
            </a:r>
            <a:r>
              <a:rPr lang="id-ID" b="1" dirty="0"/>
              <a:t> (OTA)</a:t>
            </a:r>
            <a:r>
              <a:rPr lang="id-ID" dirty="0"/>
              <a:t> → Booking.com, </a:t>
            </a:r>
            <a:r>
              <a:rPr lang="id-ID" dirty="0" err="1"/>
              <a:t>Agoda</a:t>
            </a:r>
            <a:r>
              <a:rPr lang="id-ID" dirty="0"/>
              <a:t>, </a:t>
            </a:r>
            <a:r>
              <a:rPr lang="id-ID" dirty="0" err="1"/>
              <a:t>Traveloka</a:t>
            </a:r>
            <a:r>
              <a:rPr lang="id-ID" dirty="0"/>
              <a:t>.</a:t>
            </a:r>
          </a:p>
          <a:p>
            <a:r>
              <a:rPr lang="id-ID" dirty="0"/>
              <a:t>Menyediakan layanan </a:t>
            </a:r>
            <a:r>
              <a:rPr lang="id-ID" b="1" dirty="0"/>
              <a:t>transportasi </a:t>
            </a:r>
            <a:r>
              <a:rPr lang="id-ID" b="1" dirty="0" err="1"/>
              <a:t>shuttle</a:t>
            </a:r>
            <a:r>
              <a:rPr lang="id-ID" dirty="0"/>
              <a:t> dari bandara/stasiun.</a:t>
            </a:r>
          </a:p>
          <a:p>
            <a:r>
              <a:rPr lang="id-ID" dirty="0"/>
              <a:t>Paket </a:t>
            </a:r>
            <a:r>
              <a:rPr lang="id-ID" dirty="0" err="1"/>
              <a:t>bundling</a:t>
            </a:r>
            <a:r>
              <a:rPr lang="id-ID" dirty="0"/>
              <a:t> → </a:t>
            </a:r>
            <a:r>
              <a:rPr lang="id-ID" dirty="0" err="1"/>
              <a:t>resort</a:t>
            </a:r>
            <a:r>
              <a:rPr lang="id-ID" dirty="0"/>
              <a:t> + </a:t>
            </a:r>
            <a:r>
              <a:rPr lang="id-ID" dirty="0" err="1"/>
              <a:t>tour</a:t>
            </a:r>
            <a:r>
              <a:rPr lang="id-ID" dirty="0"/>
              <a:t> desa wisata + kuliner lokal.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17730732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81B283B-A5B2-A64E-1977-E226BDC92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17443"/>
          </a:xfrm>
        </p:spPr>
        <p:txBody>
          <a:bodyPr/>
          <a:lstStyle/>
          <a:p>
            <a:pPr marL="0" indent="0">
              <a:buNone/>
            </a:pPr>
            <a:r>
              <a:rPr lang="id-ID" b="1" dirty="0">
                <a:solidFill>
                  <a:srgbClr val="FF0000"/>
                </a:solidFill>
              </a:rPr>
              <a:t>6. Evaluasi &amp; </a:t>
            </a:r>
            <a:r>
              <a:rPr lang="id-ID" b="1" dirty="0" err="1">
                <a:solidFill>
                  <a:srgbClr val="FF0000"/>
                </a:solidFill>
              </a:rPr>
              <a:t>Monitoring</a:t>
            </a:r>
            <a:endParaRPr lang="id-ID" b="1" dirty="0">
              <a:solidFill>
                <a:srgbClr val="FF0000"/>
              </a:solidFill>
            </a:endParaRPr>
          </a:p>
          <a:p>
            <a:r>
              <a:rPr lang="id-ID" dirty="0"/>
              <a:t>Menggunakan </a:t>
            </a:r>
            <a:r>
              <a:rPr lang="id-ID" b="1" dirty="0"/>
              <a:t>KPI pemasaran</a:t>
            </a:r>
            <a:r>
              <a:rPr lang="id-ID" dirty="0"/>
              <a:t>: tingkat okupansi, lama tinggal (</a:t>
            </a:r>
            <a:r>
              <a:rPr lang="id-ID" dirty="0" err="1"/>
              <a:t>length</a:t>
            </a:r>
            <a:r>
              <a:rPr lang="id-ID" dirty="0"/>
              <a:t> </a:t>
            </a:r>
            <a:r>
              <a:rPr lang="id-ID" dirty="0" err="1"/>
              <a:t>of</a:t>
            </a:r>
            <a:r>
              <a:rPr lang="id-ID" dirty="0"/>
              <a:t> </a:t>
            </a:r>
            <a:r>
              <a:rPr lang="id-ID" dirty="0" err="1"/>
              <a:t>stay</a:t>
            </a:r>
            <a:r>
              <a:rPr lang="id-ID" dirty="0"/>
              <a:t>), </a:t>
            </a:r>
            <a:r>
              <a:rPr lang="id-ID" dirty="0" err="1"/>
              <a:t>spending</a:t>
            </a:r>
            <a:r>
              <a:rPr lang="id-ID" dirty="0"/>
              <a:t> per </a:t>
            </a:r>
            <a:r>
              <a:rPr lang="id-ID" dirty="0" err="1"/>
              <a:t>visitor</a:t>
            </a:r>
            <a:r>
              <a:rPr lang="id-ID" dirty="0"/>
              <a:t>, </a:t>
            </a:r>
            <a:r>
              <a:rPr lang="id-ID" dirty="0" err="1"/>
              <a:t>repeat</a:t>
            </a:r>
            <a:r>
              <a:rPr lang="id-ID" dirty="0"/>
              <a:t> </a:t>
            </a:r>
            <a:r>
              <a:rPr lang="id-ID" dirty="0" err="1"/>
              <a:t>guest</a:t>
            </a:r>
            <a:r>
              <a:rPr lang="id-ID" dirty="0"/>
              <a:t>.</a:t>
            </a:r>
          </a:p>
          <a:p>
            <a:r>
              <a:rPr lang="id-ID" dirty="0"/>
              <a:t>Analisis </a:t>
            </a:r>
            <a:r>
              <a:rPr lang="id-ID" dirty="0" err="1"/>
              <a:t>review</a:t>
            </a:r>
            <a:r>
              <a:rPr lang="id-ID" dirty="0"/>
              <a:t> </a:t>
            </a:r>
            <a:r>
              <a:rPr lang="id-ID" dirty="0" err="1"/>
              <a:t>online</a:t>
            </a:r>
            <a:r>
              <a:rPr lang="id-ID" dirty="0"/>
              <a:t> (</a:t>
            </a:r>
            <a:r>
              <a:rPr lang="id-ID" dirty="0" err="1"/>
              <a:t>TripAdvisor</a:t>
            </a:r>
            <a:r>
              <a:rPr lang="id-ID" dirty="0"/>
              <a:t>, Google </a:t>
            </a:r>
            <a:r>
              <a:rPr lang="id-ID" dirty="0" err="1"/>
              <a:t>Maps</a:t>
            </a:r>
            <a:r>
              <a:rPr lang="id-ID" dirty="0"/>
              <a:t>, OTA) untuk perbaikan.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13990242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ANALISIS PERMINTAAN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dirty="0"/>
              <a:t>👉 </a:t>
            </a:r>
            <a:r>
              <a:rPr lang="id-ID" dirty="0">
                <a:solidFill>
                  <a:schemeClr val="tx1"/>
                </a:solidFill>
              </a:rPr>
              <a:t>Analisis permintaan adalah upaya untuk </a:t>
            </a:r>
            <a:r>
              <a:rPr lang="id-ID" b="1" dirty="0">
                <a:solidFill>
                  <a:schemeClr val="tx1"/>
                </a:solidFill>
              </a:rPr>
              <a:t>mengetahui seberapa besar jumlah wisatawan (</a:t>
            </a:r>
            <a:r>
              <a:rPr lang="id-ID" b="1" dirty="0" err="1">
                <a:solidFill>
                  <a:schemeClr val="tx1"/>
                </a:solidFill>
              </a:rPr>
              <a:t>demand</a:t>
            </a:r>
            <a:r>
              <a:rPr lang="id-ID" b="1" dirty="0">
                <a:solidFill>
                  <a:schemeClr val="tx1"/>
                </a:solidFill>
              </a:rPr>
              <a:t>)</a:t>
            </a:r>
            <a:r>
              <a:rPr lang="id-ID" dirty="0">
                <a:solidFill>
                  <a:schemeClr val="tx1"/>
                </a:solidFill>
              </a:rPr>
              <a:t> yang akan menggunakan produk/jasa pariwisata yang direncanakan, baik sekarang maupun di masa depan.</a:t>
            </a:r>
          </a:p>
          <a:p>
            <a:r>
              <a:rPr lang="id-ID" dirty="0">
                <a:solidFill>
                  <a:schemeClr val="tx1"/>
                </a:solidFill>
              </a:rPr>
              <a:t>Analisis ini sangat penting karena menentukan </a:t>
            </a:r>
            <a:r>
              <a:rPr lang="id-ID" b="1" dirty="0">
                <a:solidFill>
                  <a:schemeClr val="tx1"/>
                </a:solidFill>
              </a:rPr>
              <a:t>layak atau tidaknya</a:t>
            </a:r>
            <a:r>
              <a:rPr lang="id-ID" dirty="0">
                <a:solidFill>
                  <a:schemeClr val="tx1"/>
                </a:solidFill>
              </a:rPr>
              <a:t> suatu usaha pariwisata.</a:t>
            </a:r>
          </a:p>
          <a:p>
            <a:pPr marL="457200" indent="-457200" algn="l">
              <a:buFont typeface="Arial" pitchFamily="34" charset="0"/>
              <a:buChar char="•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7EDB1A0-833F-6490-DB6F-92D87507A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92696"/>
            <a:ext cx="7344816" cy="5433467"/>
          </a:xfrm>
        </p:spPr>
        <p:txBody>
          <a:bodyPr/>
          <a:lstStyle/>
          <a:p>
            <a:r>
              <a:rPr lang="id-ID" b="1" dirty="0">
                <a:solidFill>
                  <a:srgbClr val="FF0000"/>
                </a:solidFill>
              </a:rPr>
              <a:t>Contoh Aplikasi: Desa Wisata </a:t>
            </a:r>
            <a:r>
              <a:rPr lang="id-ID" b="1" dirty="0" err="1">
                <a:solidFill>
                  <a:srgbClr val="FF0000"/>
                </a:solidFill>
              </a:rPr>
              <a:t>Candirejo</a:t>
            </a:r>
            <a:endParaRPr lang="id-ID" b="1" dirty="0">
              <a:solidFill>
                <a:srgbClr val="FF0000"/>
              </a:solidFill>
            </a:endParaRPr>
          </a:p>
          <a:p>
            <a:r>
              <a:rPr lang="id-ID" b="1" dirty="0"/>
              <a:t>Target pasar</a:t>
            </a:r>
            <a:r>
              <a:rPr lang="id-ID" dirty="0"/>
              <a:t>: wisatawan domestik keluarga &amp; mancanegara minat budaya.</a:t>
            </a:r>
          </a:p>
          <a:p>
            <a:r>
              <a:rPr lang="id-ID" b="1" dirty="0" err="1"/>
              <a:t>Positioning</a:t>
            </a:r>
            <a:r>
              <a:rPr lang="id-ID" dirty="0"/>
              <a:t>: </a:t>
            </a:r>
            <a:r>
              <a:rPr lang="id-ID" i="1" dirty="0"/>
              <a:t>“Desa wisata budaya berbasis masyarakat dengan pengalaman hidup lokal”</a:t>
            </a:r>
            <a:r>
              <a:rPr lang="id-ID" dirty="0"/>
              <a:t>.</a:t>
            </a:r>
          </a:p>
          <a:p>
            <a:r>
              <a:rPr lang="id-ID" b="1" dirty="0"/>
              <a:t>Strategi</a:t>
            </a:r>
            <a:r>
              <a:rPr lang="id-ID" dirty="0"/>
              <a:t>:</a:t>
            </a:r>
          </a:p>
          <a:p>
            <a:pPr lvl="1"/>
            <a:r>
              <a:rPr lang="id-ID" dirty="0"/>
              <a:t>Paket </a:t>
            </a:r>
            <a:r>
              <a:rPr lang="id-ID" dirty="0" err="1"/>
              <a:t>homestay</a:t>
            </a:r>
            <a:r>
              <a:rPr lang="id-ID" dirty="0"/>
              <a:t> + belajar gamelan + jelajah desa.</a:t>
            </a:r>
          </a:p>
          <a:p>
            <a:pPr lvl="1"/>
            <a:r>
              <a:rPr lang="id-ID" dirty="0"/>
              <a:t>Promosi lewat Instagram &amp; komunitas </a:t>
            </a:r>
            <a:r>
              <a:rPr lang="id-ID" dirty="0" err="1"/>
              <a:t>backpacker</a:t>
            </a:r>
            <a:r>
              <a:rPr lang="id-ID" dirty="0"/>
              <a:t>.</a:t>
            </a:r>
          </a:p>
          <a:p>
            <a:pPr lvl="1"/>
            <a:r>
              <a:rPr lang="id-ID" dirty="0" err="1"/>
              <a:t>Kerjasama</a:t>
            </a:r>
            <a:r>
              <a:rPr lang="id-ID" dirty="0"/>
              <a:t> dengan agen </a:t>
            </a:r>
            <a:r>
              <a:rPr lang="id-ID" dirty="0" err="1"/>
              <a:t>inbound</a:t>
            </a:r>
            <a:r>
              <a:rPr lang="id-ID" dirty="0"/>
              <a:t> </a:t>
            </a:r>
            <a:r>
              <a:rPr lang="id-ID" dirty="0" err="1"/>
              <a:t>tour</a:t>
            </a:r>
            <a:r>
              <a:rPr lang="id-ID" dirty="0"/>
              <a:t> Jogja &amp; Borobudur.</a:t>
            </a:r>
            <a:endParaRPr lang="en-US" dirty="0"/>
          </a:p>
          <a:p>
            <a:pPr lvl="1"/>
            <a:endParaRPr lang="id-ID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62510492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D5F6EBC-C483-A77F-E7D6-E7B8E86EC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1640" y="404664"/>
            <a:ext cx="6408712" cy="5721499"/>
          </a:xfrm>
        </p:spPr>
        <p:txBody>
          <a:bodyPr/>
          <a:lstStyle/>
          <a:p>
            <a:r>
              <a:rPr lang="id-ID" dirty="0"/>
              <a:t>Jadi, strategi pemasaran dalam studi kelayakan pariwisata </a:t>
            </a:r>
            <a:r>
              <a:rPr lang="id-ID" b="1" dirty="0"/>
              <a:t>bukan hanya iklan</a:t>
            </a:r>
            <a:r>
              <a:rPr lang="id-ID" dirty="0"/>
              <a:t>, tetapi menyangkut </a:t>
            </a:r>
            <a:r>
              <a:rPr lang="id-ID" b="1" dirty="0"/>
              <a:t>segmentasi → </a:t>
            </a:r>
            <a:r>
              <a:rPr lang="id-ID" b="1" dirty="0" err="1"/>
              <a:t>positioning</a:t>
            </a:r>
            <a:r>
              <a:rPr lang="id-ID" b="1" dirty="0"/>
              <a:t> → </a:t>
            </a:r>
            <a:r>
              <a:rPr lang="id-ID" b="1" dirty="0" err="1"/>
              <a:t>marketing</a:t>
            </a:r>
            <a:r>
              <a:rPr lang="id-ID" b="1" dirty="0"/>
              <a:t> mix → promosi → evaluasi</a:t>
            </a:r>
            <a:r>
              <a:rPr lang="id-ID" dirty="0"/>
              <a:t>.</a:t>
            </a:r>
          </a:p>
        </p:txBody>
      </p:sp>
      <p:pic>
        <p:nvPicPr>
          <p:cNvPr id="3" name="Gambar 2">
            <a:extLst>
              <a:ext uri="{FF2B5EF4-FFF2-40B4-BE49-F238E27FC236}">
                <a16:creationId xmlns:a16="http://schemas.microsoft.com/office/drawing/2014/main" id="{85A7667A-0791-9F32-1894-5B51FC8F6C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2780928"/>
            <a:ext cx="6408712" cy="31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2594929"/>
      </p:ext>
    </p:extLst>
  </p:cSld>
  <p:clrMapOvr>
    <a:masterClrMapping/>
  </p:clrMapOvr>
  <p:transition spd="slow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ym typeface="Wingdings" panose="05000000000000000000" pitchFamily="2" charset="2"/>
              </a:rPr>
              <a:t> </a:t>
            </a: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67544" y="476672"/>
            <a:ext cx="8219256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KOMPONEN ANALISIS PERMINTAAN</a:t>
            </a: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827584" y="1340768"/>
            <a:ext cx="7632848" cy="468052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+mj-lt"/>
              <a:buAutoNum type="arabicPeriod"/>
            </a:pPr>
            <a:r>
              <a:rPr lang="id-ID" sz="2400" b="1" dirty="0">
                <a:solidFill>
                  <a:schemeClr val="tx1"/>
                </a:solidFill>
              </a:rPr>
              <a:t>Permintaan Aktual (</a:t>
            </a:r>
            <a:r>
              <a:rPr lang="id-ID" sz="2400" b="1" dirty="0" err="1">
                <a:solidFill>
                  <a:schemeClr val="tx1"/>
                </a:solidFill>
              </a:rPr>
              <a:t>Actual</a:t>
            </a:r>
            <a:r>
              <a:rPr lang="id-ID" sz="2400" b="1" dirty="0">
                <a:solidFill>
                  <a:schemeClr val="tx1"/>
                </a:solidFill>
              </a:rPr>
              <a:t> </a:t>
            </a:r>
            <a:r>
              <a:rPr lang="id-ID" sz="2400" b="1" dirty="0" err="1">
                <a:solidFill>
                  <a:schemeClr val="tx1"/>
                </a:solidFill>
              </a:rPr>
              <a:t>Demand</a:t>
            </a:r>
            <a:r>
              <a:rPr lang="id-ID" sz="2400" b="1" dirty="0">
                <a:solidFill>
                  <a:schemeClr val="tx1"/>
                </a:solidFill>
              </a:rPr>
              <a:t>)</a:t>
            </a:r>
            <a:endParaRPr lang="id-ID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d-ID" sz="2400" dirty="0">
                <a:solidFill>
                  <a:schemeClr val="tx1"/>
                </a:solidFill>
              </a:rPr>
              <a:t>Jumlah wisatawan yang benar-benar berkunjung ke destinasi dalam periode tertentu.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d-ID" sz="2400" dirty="0">
                <a:solidFill>
                  <a:schemeClr val="tx1"/>
                </a:solidFill>
              </a:rPr>
              <a:t>Data diambil dari statistik kunjungan wisatawan (BPS, </a:t>
            </a:r>
            <a:r>
              <a:rPr lang="id-ID" sz="2400" dirty="0" err="1">
                <a:solidFill>
                  <a:schemeClr val="tx1"/>
                </a:solidFill>
              </a:rPr>
              <a:t>Dispar</a:t>
            </a:r>
            <a:r>
              <a:rPr lang="id-ID" sz="2400" dirty="0">
                <a:solidFill>
                  <a:schemeClr val="tx1"/>
                </a:solidFill>
              </a:rPr>
              <a:t>, UNWTO).</a:t>
            </a: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AutoNum type="arabicPeriod" startAt="2"/>
            </a:pPr>
            <a:r>
              <a:rPr lang="id-ID" sz="2400" b="1" dirty="0">
                <a:solidFill>
                  <a:schemeClr val="tx1"/>
                </a:solidFill>
              </a:rPr>
              <a:t>Permintaan Potensial (</a:t>
            </a:r>
            <a:r>
              <a:rPr lang="id-ID" sz="2400" b="1" dirty="0" err="1">
                <a:solidFill>
                  <a:schemeClr val="tx1"/>
                </a:solidFill>
              </a:rPr>
              <a:t>Potential</a:t>
            </a:r>
            <a:r>
              <a:rPr lang="id-ID" sz="2400" b="1" dirty="0">
                <a:solidFill>
                  <a:schemeClr val="tx1"/>
                </a:solidFill>
              </a:rPr>
              <a:t> </a:t>
            </a:r>
            <a:r>
              <a:rPr lang="id-ID" sz="2400" b="1" dirty="0" err="1">
                <a:solidFill>
                  <a:schemeClr val="tx1"/>
                </a:solidFill>
              </a:rPr>
              <a:t>Demand</a:t>
            </a:r>
            <a:r>
              <a:rPr lang="id-ID" sz="2400" b="1" dirty="0">
                <a:solidFill>
                  <a:schemeClr val="tx1"/>
                </a:solidFill>
              </a:rPr>
              <a:t>)</a:t>
            </a:r>
            <a:endParaRPr lang="en-US" sz="2400" b="1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d-ID" sz="2400" dirty="0">
                <a:solidFill>
                  <a:schemeClr val="tx1"/>
                </a:solidFill>
              </a:rPr>
              <a:t>Wisatawan yang memiliki minat tetapi belum berkunjung karena faktor hambatan (biaya, akses, promosi).</a:t>
            </a:r>
            <a:endParaRPr lang="en-US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d-ID" sz="2400" dirty="0">
                <a:solidFill>
                  <a:schemeClr val="tx1"/>
                </a:solidFill>
              </a:rPr>
              <a:t>Bisa diperoleh melalui survei minat wisatawan.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3. </a:t>
            </a:r>
            <a:r>
              <a:rPr lang="id-ID" sz="2400" b="1" dirty="0">
                <a:solidFill>
                  <a:schemeClr val="tx1"/>
                </a:solidFill>
              </a:rPr>
              <a:t>Permintaan Tertunda (</a:t>
            </a:r>
            <a:r>
              <a:rPr lang="id-ID" sz="2400" b="1" dirty="0" err="1">
                <a:solidFill>
                  <a:schemeClr val="tx1"/>
                </a:solidFill>
              </a:rPr>
              <a:t>Deferred</a:t>
            </a:r>
            <a:r>
              <a:rPr lang="id-ID" sz="2400" b="1" dirty="0">
                <a:solidFill>
                  <a:schemeClr val="tx1"/>
                </a:solidFill>
              </a:rPr>
              <a:t> </a:t>
            </a:r>
            <a:r>
              <a:rPr lang="id-ID" sz="2400" b="1" dirty="0" err="1">
                <a:solidFill>
                  <a:schemeClr val="tx1"/>
                </a:solidFill>
              </a:rPr>
              <a:t>Demand</a:t>
            </a:r>
            <a:r>
              <a:rPr lang="id-ID" sz="2400" b="1" dirty="0">
                <a:solidFill>
                  <a:schemeClr val="tx1"/>
                </a:solidFill>
              </a:rPr>
              <a:t>)</a:t>
            </a:r>
            <a:endParaRPr lang="id-ID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d-ID" sz="2400" dirty="0">
                <a:solidFill>
                  <a:schemeClr val="tx1"/>
                </a:solidFill>
              </a:rPr>
              <a:t>Wisatawan yang ingin berkunjung tetapi tertunda (misalnya karena pandemi, kondisi politik, atau keterbatasan fasilitas).</a:t>
            </a:r>
          </a:p>
          <a:p>
            <a:pPr algn="l"/>
            <a:endParaRPr lang="en-US" sz="2400" dirty="0">
              <a:solidFill>
                <a:schemeClr val="tx1"/>
              </a:solidFill>
            </a:endParaRPr>
          </a:p>
          <a:p>
            <a:pPr algn="l"/>
            <a:endParaRPr lang="id-ID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d-ID" sz="2400" dirty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F7131CF-1BCE-D462-0643-0325088D4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692696"/>
            <a:ext cx="7848872" cy="5433467"/>
          </a:xfrm>
        </p:spPr>
        <p:txBody>
          <a:bodyPr>
            <a:normAutofit lnSpcReduction="10000"/>
          </a:bodyPr>
          <a:lstStyle/>
          <a:p>
            <a:r>
              <a:rPr lang="id-ID" b="1" dirty="0">
                <a:solidFill>
                  <a:srgbClr val="FF0000"/>
                </a:solidFill>
              </a:rPr>
              <a:t>Faktor yang Mempengaruhi Permintaan</a:t>
            </a:r>
          </a:p>
          <a:p>
            <a:r>
              <a:rPr lang="id-ID" b="1" dirty="0"/>
              <a:t>Daya tarik wisata</a:t>
            </a:r>
            <a:r>
              <a:rPr lang="id-ID" dirty="0"/>
              <a:t> (alam, budaya, buatan, </a:t>
            </a:r>
            <a:r>
              <a:rPr lang="id-ID" dirty="0" err="1"/>
              <a:t>event</a:t>
            </a:r>
            <a:r>
              <a:rPr lang="id-ID" dirty="0"/>
              <a:t>).</a:t>
            </a:r>
          </a:p>
          <a:p>
            <a:r>
              <a:rPr lang="id-ID" b="1" dirty="0"/>
              <a:t>Aksesibilitas</a:t>
            </a:r>
            <a:r>
              <a:rPr lang="id-ID" dirty="0"/>
              <a:t> (transportasi, jarak, waktu tempuh).</a:t>
            </a:r>
          </a:p>
          <a:p>
            <a:r>
              <a:rPr lang="id-ID" b="1" dirty="0"/>
              <a:t>Harga &amp; biaya perjalanan</a:t>
            </a:r>
            <a:r>
              <a:rPr lang="id-ID" dirty="0"/>
              <a:t> (akomodasi, tiket masuk, paket wisata).</a:t>
            </a:r>
          </a:p>
          <a:p>
            <a:r>
              <a:rPr lang="id-ID" b="1" dirty="0"/>
              <a:t>Promosi &amp; informasi</a:t>
            </a:r>
            <a:r>
              <a:rPr lang="id-ID" dirty="0"/>
              <a:t> (media digital, agen perjalanan, media sosial).</a:t>
            </a:r>
          </a:p>
          <a:p>
            <a:r>
              <a:rPr lang="id-ID" b="1" dirty="0"/>
              <a:t>Pendapatan &amp; daya beli wisatawan</a:t>
            </a:r>
            <a:r>
              <a:rPr lang="id-ID" dirty="0"/>
              <a:t>.</a:t>
            </a:r>
          </a:p>
          <a:p>
            <a:r>
              <a:rPr lang="id-ID" b="1" dirty="0"/>
              <a:t>Musim &amp; tren pariwisata</a:t>
            </a:r>
            <a:r>
              <a:rPr lang="id-ID" dirty="0"/>
              <a:t> (</a:t>
            </a:r>
            <a:r>
              <a:rPr lang="id-ID" dirty="0" err="1"/>
              <a:t>high</a:t>
            </a:r>
            <a:r>
              <a:rPr lang="id-ID" dirty="0"/>
              <a:t> </a:t>
            </a:r>
            <a:r>
              <a:rPr lang="id-ID" dirty="0" err="1"/>
              <a:t>season</a:t>
            </a:r>
            <a:r>
              <a:rPr lang="id-ID" dirty="0"/>
              <a:t> vs </a:t>
            </a:r>
            <a:r>
              <a:rPr lang="id-ID" dirty="0" err="1"/>
              <a:t>low</a:t>
            </a:r>
            <a:r>
              <a:rPr lang="id-ID" dirty="0"/>
              <a:t> </a:t>
            </a:r>
            <a:r>
              <a:rPr lang="id-ID" dirty="0" err="1"/>
              <a:t>season</a:t>
            </a:r>
            <a:r>
              <a:rPr lang="id-ID" dirty="0"/>
              <a:t>).</a:t>
            </a:r>
          </a:p>
          <a:p>
            <a:r>
              <a:rPr lang="id-ID" b="1" dirty="0"/>
              <a:t>Kondisi eksternal</a:t>
            </a:r>
            <a:r>
              <a:rPr lang="id-ID" dirty="0"/>
              <a:t> (politik, keamanan, pandemi, regulasi).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3301230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787F2456-2535-41D6-9E01-CE2429418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692696"/>
            <a:ext cx="7920880" cy="5433467"/>
          </a:xfrm>
        </p:spPr>
        <p:txBody>
          <a:bodyPr>
            <a:normAutofit fontScale="92500"/>
          </a:bodyPr>
          <a:lstStyle/>
          <a:p>
            <a:r>
              <a:rPr lang="id-ID" b="1" dirty="0">
                <a:solidFill>
                  <a:srgbClr val="FF0000"/>
                </a:solidFill>
              </a:rPr>
              <a:t>Metode Analisis Permintaan</a:t>
            </a:r>
          </a:p>
          <a:p>
            <a:r>
              <a:rPr lang="id-ID" b="1" dirty="0"/>
              <a:t>Metode Statistik Historis</a:t>
            </a:r>
            <a:r>
              <a:rPr lang="id-ID" dirty="0"/>
              <a:t> → melihat data kunjungan wisatawan beberapa tahun terakhir lalu dibuat tren.</a:t>
            </a:r>
          </a:p>
          <a:p>
            <a:r>
              <a:rPr lang="id-ID" b="1" dirty="0"/>
              <a:t>Metode Survei Pasar</a:t>
            </a:r>
            <a:r>
              <a:rPr lang="id-ID" dirty="0"/>
              <a:t> → kuesioner kepada calon wisatawan tentang minat &amp; preferensi.</a:t>
            </a:r>
          </a:p>
          <a:p>
            <a:r>
              <a:rPr lang="id-ID" b="1" dirty="0"/>
              <a:t>Metode Perbandingan (</a:t>
            </a:r>
            <a:r>
              <a:rPr lang="id-ID" b="1" dirty="0" err="1"/>
              <a:t>Benchmarking</a:t>
            </a:r>
            <a:r>
              <a:rPr lang="id-ID" b="1" dirty="0"/>
              <a:t>)</a:t>
            </a:r>
            <a:r>
              <a:rPr lang="id-ID" dirty="0"/>
              <a:t> → membandingkan destinasi sejenis di wilayah lain.</a:t>
            </a:r>
          </a:p>
          <a:p>
            <a:r>
              <a:rPr lang="id-ID" b="1" dirty="0"/>
              <a:t>Metode </a:t>
            </a:r>
            <a:r>
              <a:rPr lang="id-ID" b="1" dirty="0" err="1"/>
              <a:t>Ekonometrik</a:t>
            </a:r>
            <a:r>
              <a:rPr lang="id-ID" b="1" dirty="0"/>
              <a:t>/Regresi</a:t>
            </a:r>
            <a:r>
              <a:rPr lang="id-ID" dirty="0"/>
              <a:t> → menghubungkan permintaan dengan variabel lain (pendapatan, harga tiket, jarak, dll.).</a:t>
            </a:r>
          </a:p>
          <a:p>
            <a:r>
              <a:rPr lang="id-ID" b="1" dirty="0"/>
              <a:t>Metode </a:t>
            </a:r>
            <a:r>
              <a:rPr lang="id-ID" b="1" dirty="0" err="1"/>
              <a:t>Delphi</a:t>
            </a:r>
            <a:r>
              <a:rPr lang="id-ID" dirty="0"/>
              <a:t> → pendapat pakar (</a:t>
            </a:r>
            <a:r>
              <a:rPr lang="id-ID" dirty="0" err="1"/>
              <a:t>expert</a:t>
            </a:r>
            <a:r>
              <a:rPr lang="id-ID" dirty="0"/>
              <a:t> </a:t>
            </a:r>
            <a:r>
              <a:rPr lang="id-ID" dirty="0" err="1"/>
              <a:t>judgement</a:t>
            </a:r>
            <a:r>
              <a:rPr lang="id-ID" dirty="0"/>
              <a:t>).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8032947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0C9D4A8-3069-6537-6391-4BB318089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692696"/>
            <a:ext cx="7992888" cy="5760640"/>
          </a:xfrm>
        </p:spPr>
        <p:txBody>
          <a:bodyPr>
            <a:normAutofit fontScale="92500" lnSpcReduction="20000"/>
          </a:bodyPr>
          <a:lstStyle/>
          <a:p>
            <a:r>
              <a:rPr lang="id-ID" b="1" dirty="0">
                <a:solidFill>
                  <a:srgbClr val="FF0000"/>
                </a:solidFill>
              </a:rPr>
              <a:t>Contoh Sederhana</a:t>
            </a:r>
          </a:p>
          <a:p>
            <a:r>
              <a:rPr lang="id-ID" dirty="0"/>
              <a:t>Misalnya studi kelayakan pembangunan </a:t>
            </a:r>
            <a:r>
              <a:rPr lang="id-ID" b="1" dirty="0" err="1"/>
              <a:t>resort</a:t>
            </a:r>
            <a:r>
              <a:rPr lang="id-ID" b="1" dirty="0"/>
              <a:t> di Ubud, Bali</a:t>
            </a:r>
            <a:r>
              <a:rPr lang="id-ID" dirty="0"/>
              <a:t>:</a:t>
            </a:r>
          </a:p>
          <a:p>
            <a:r>
              <a:rPr lang="id-ID" dirty="0"/>
              <a:t>Data kunjungan wisatawan ke Ubud (5 tahun terakhir): rata-rata naik 8% per tahun.</a:t>
            </a:r>
          </a:p>
          <a:p>
            <a:r>
              <a:rPr lang="id-ID" dirty="0"/>
              <a:t>Segmentasi pasar: wisatawan asing Eropa &amp; Australia, usia 25–45 tahun, minat yoga &amp; </a:t>
            </a:r>
            <a:r>
              <a:rPr lang="id-ID" dirty="0" err="1"/>
              <a:t>spa</a:t>
            </a:r>
            <a:r>
              <a:rPr lang="id-ID" dirty="0"/>
              <a:t>.</a:t>
            </a:r>
          </a:p>
          <a:p>
            <a:r>
              <a:rPr lang="id-ID" dirty="0"/>
              <a:t>Proyeksi permintaan: dalam 5 tahun mendatang, jumlah wisatawan diperkirakan naik dari 1 juta → 1,5 juta kunjungan/tahun.</a:t>
            </a:r>
          </a:p>
          <a:p>
            <a:r>
              <a:rPr lang="id-ID" dirty="0"/>
              <a:t>Potensi permintaan </a:t>
            </a:r>
            <a:r>
              <a:rPr lang="id-ID" dirty="0" err="1"/>
              <a:t>resort</a:t>
            </a:r>
            <a:r>
              <a:rPr lang="id-ID" dirty="0"/>
              <a:t> diperkirakan </a:t>
            </a:r>
            <a:r>
              <a:rPr lang="id-ID" b="1" dirty="0"/>
              <a:t>5% dari total wisatawan</a:t>
            </a:r>
            <a:r>
              <a:rPr lang="id-ID" dirty="0"/>
              <a:t> → ±75.000 tamu/tahun.</a:t>
            </a:r>
          </a:p>
          <a:p>
            <a:r>
              <a:rPr lang="id-ID" dirty="0"/>
              <a:t>👉 Hasil analisis ini akan digunakan untuk menghitung kapasitas </a:t>
            </a:r>
            <a:r>
              <a:rPr lang="id-ID" dirty="0" err="1"/>
              <a:t>resort</a:t>
            </a:r>
            <a:r>
              <a:rPr lang="id-ID" dirty="0"/>
              <a:t>, strategi pemasaran, dan proyeksi pendapatan.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7560957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4D119E43-DC43-9EFF-E130-6391ECCCAF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620688"/>
            <a:ext cx="7848872" cy="5505475"/>
          </a:xfrm>
        </p:spPr>
        <p:txBody>
          <a:bodyPr/>
          <a:lstStyle/>
          <a:p>
            <a:pPr marL="0" indent="0" algn="ctr">
              <a:buNone/>
            </a:pPr>
            <a:r>
              <a:rPr lang="id-ID" sz="3600" dirty="0">
                <a:solidFill>
                  <a:srgbClr val="FF0000"/>
                </a:solidFill>
              </a:rPr>
              <a:t>Analisis Segmentasi Wisatawan</a:t>
            </a:r>
            <a:endParaRPr lang="en-US" sz="36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id-ID" dirty="0"/>
              <a:t>Segmentasi adalah </a:t>
            </a:r>
            <a:r>
              <a:rPr lang="id-ID" b="1" dirty="0"/>
              <a:t>pembagian pasar wisatawan ke dalam kelompok</a:t>
            </a:r>
            <a:r>
              <a:rPr lang="id-ID" dirty="0"/>
              <a:t> yang lebih homogen berdasarkan karakteristik tertentu, sehingga produk/jasa pariwisata lebih tepat sasaran.</a:t>
            </a:r>
            <a:endParaRPr lang="en-US" dirty="0"/>
          </a:p>
          <a:p>
            <a:r>
              <a:rPr lang="id-ID" b="1" dirty="0">
                <a:solidFill>
                  <a:srgbClr val="FF0000"/>
                </a:solidFill>
              </a:rPr>
              <a:t>Dasar Segmentasi Wisatawan</a:t>
            </a:r>
            <a:r>
              <a:rPr lang="id-ID" b="1" dirty="0"/>
              <a:t>:</a:t>
            </a:r>
          </a:p>
          <a:p>
            <a:r>
              <a:rPr lang="id-ID" b="1" dirty="0"/>
              <a:t>Demografis</a:t>
            </a:r>
            <a:endParaRPr lang="id-ID" dirty="0"/>
          </a:p>
          <a:p>
            <a:pPr lvl="1"/>
            <a:r>
              <a:rPr lang="id-ID" dirty="0"/>
              <a:t>Usia, jenis kelamin, pekerjaan, pendidikan, pendapatan.</a:t>
            </a:r>
          </a:p>
          <a:p>
            <a:pPr lvl="1"/>
            <a:r>
              <a:rPr lang="id-ID" dirty="0"/>
              <a:t>Contoh: wisatawan muda (18–30 tahun) cenderung minat </a:t>
            </a:r>
            <a:r>
              <a:rPr lang="id-ID" dirty="0" err="1"/>
              <a:t>backpacking</a:t>
            </a:r>
            <a:r>
              <a:rPr lang="id-ID" dirty="0"/>
              <a:t> &amp; </a:t>
            </a:r>
            <a:r>
              <a:rPr lang="id-ID" dirty="0" err="1"/>
              <a:t>adventure</a:t>
            </a:r>
            <a:r>
              <a:rPr lang="id-ID" dirty="0"/>
              <a:t>.</a:t>
            </a:r>
          </a:p>
          <a:p>
            <a:pPr marL="0" indent="0">
              <a:buNone/>
            </a:pPr>
            <a:endParaRPr lang="id-ID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66764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09550970-4DB1-1202-714A-57CC4B226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476672"/>
            <a:ext cx="7776864" cy="5649491"/>
          </a:xfrm>
        </p:spPr>
        <p:txBody>
          <a:bodyPr>
            <a:normAutofit lnSpcReduction="10000"/>
          </a:bodyPr>
          <a:lstStyle/>
          <a:p>
            <a:r>
              <a:rPr lang="id-ID" b="1" dirty="0"/>
              <a:t>Geografis</a:t>
            </a:r>
            <a:endParaRPr lang="id-ID" dirty="0"/>
          </a:p>
          <a:p>
            <a:pPr lvl="1"/>
            <a:r>
              <a:rPr lang="id-ID" dirty="0"/>
              <a:t>Asal wisatawan (lokal, domestik, internasional).</a:t>
            </a:r>
          </a:p>
          <a:p>
            <a:pPr lvl="1"/>
            <a:r>
              <a:rPr lang="id-ID" dirty="0"/>
              <a:t>Contoh: Ubud banyak didominasi wisatawan Eropa &amp; Australia.</a:t>
            </a:r>
          </a:p>
          <a:p>
            <a:r>
              <a:rPr lang="id-ID" b="1" dirty="0" err="1"/>
              <a:t>Psikografis</a:t>
            </a:r>
            <a:endParaRPr lang="id-ID" dirty="0"/>
          </a:p>
          <a:p>
            <a:pPr lvl="1"/>
            <a:r>
              <a:rPr lang="id-ID" dirty="0"/>
              <a:t>Gaya hidup, motivasi, minat.</a:t>
            </a:r>
          </a:p>
          <a:p>
            <a:pPr lvl="1"/>
            <a:r>
              <a:rPr lang="id-ID" dirty="0"/>
              <a:t>Contoh: wisatawan minat yoga, </a:t>
            </a:r>
            <a:r>
              <a:rPr lang="id-ID" dirty="0" err="1"/>
              <a:t>healing</a:t>
            </a:r>
            <a:r>
              <a:rPr lang="id-ID" dirty="0"/>
              <a:t>, eco-</a:t>
            </a:r>
            <a:r>
              <a:rPr lang="id-ID" dirty="0" err="1"/>
              <a:t>living</a:t>
            </a:r>
            <a:r>
              <a:rPr lang="id-ID" dirty="0"/>
              <a:t>.</a:t>
            </a:r>
          </a:p>
          <a:p>
            <a:r>
              <a:rPr lang="id-ID" b="1" dirty="0"/>
              <a:t>Perilaku</a:t>
            </a:r>
            <a:endParaRPr lang="id-ID" dirty="0"/>
          </a:p>
          <a:p>
            <a:pPr lvl="1"/>
            <a:r>
              <a:rPr lang="id-ID" dirty="0"/>
              <a:t>Pola kunjungan, frekuensi perjalanan, loyalitas.</a:t>
            </a:r>
          </a:p>
          <a:p>
            <a:pPr lvl="1"/>
            <a:r>
              <a:rPr lang="id-ID" dirty="0"/>
              <a:t>Contoh: wisatawan reguler yang setiap tahun ikut festival budaya Bali.</a:t>
            </a:r>
          </a:p>
          <a:p>
            <a:r>
              <a:rPr lang="id-ID" dirty="0"/>
              <a:t>👉 Tujuan: mengetahui </a:t>
            </a:r>
            <a:r>
              <a:rPr lang="id-ID" b="1" dirty="0"/>
              <a:t>siapa target utama</a:t>
            </a:r>
            <a:r>
              <a:rPr lang="id-ID" dirty="0"/>
              <a:t>, agar strategi promosi &amp; produk sesuai.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7108499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9D2AA0CF-B255-DAFC-5D33-F366E2E2B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548680"/>
            <a:ext cx="7848872" cy="5577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d-ID" sz="3200" dirty="0">
                <a:solidFill>
                  <a:srgbClr val="FF0000"/>
                </a:solidFill>
              </a:rPr>
              <a:t>Analisis Pesaing (</a:t>
            </a:r>
            <a:r>
              <a:rPr lang="id-ID" sz="3200" dirty="0" err="1">
                <a:solidFill>
                  <a:srgbClr val="FF0000"/>
                </a:solidFill>
              </a:rPr>
              <a:t>Competitor</a:t>
            </a:r>
            <a:r>
              <a:rPr lang="id-ID" sz="3200" dirty="0">
                <a:solidFill>
                  <a:srgbClr val="FF0000"/>
                </a:solidFill>
              </a:rPr>
              <a:t> </a:t>
            </a:r>
            <a:r>
              <a:rPr lang="id-ID" sz="3200" dirty="0" err="1">
                <a:solidFill>
                  <a:srgbClr val="FF0000"/>
                </a:solidFill>
              </a:rPr>
              <a:t>Analysis</a:t>
            </a:r>
            <a:r>
              <a:rPr lang="id-ID" sz="3200" dirty="0">
                <a:solidFill>
                  <a:srgbClr val="FF0000"/>
                </a:solidFill>
              </a:rPr>
              <a:t>)</a:t>
            </a:r>
            <a:endParaRPr lang="en-US" sz="32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id-ID" sz="3200" dirty="0"/>
              <a:t>Analisis pesaing bertujuan </a:t>
            </a:r>
            <a:r>
              <a:rPr lang="id-ID" sz="3200" b="1" dirty="0"/>
              <a:t>mengukur posisi daya saing destinasi/produk wisata</a:t>
            </a:r>
            <a:r>
              <a:rPr lang="id-ID" sz="3200" dirty="0"/>
              <a:t> dibanding kompetitor sejenis.</a:t>
            </a:r>
            <a:endParaRPr lang="en-US" sz="3200" dirty="0"/>
          </a:p>
          <a:p>
            <a:r>
              <a:rPr lang="id-ID" b="1" dirty="0"/>
              <a:t>Langkah Analisis Pesaing:</a:t>
            </a:r>
          </a:p>
          <a:p>
            <a:pPr marL="514350" indent="-514350">
              <a:buFont typeface="+mj-lt"/>
              <a:buAutoNum type="arabicPeriod"/>
            </a:pPr>
            <a:r>
              <a:rPr lang="id-ID" b="1" dirty="0"/>
              <a:t>Identifikasi Pesaing</a:t>
            </a:r>
            <a:endParaRPr lang="id-ID" dirty="0"/>
          </a:p>
          <a:p>
            <a:pPr lvl="1"/>
            <a:r>
              <a:rPr lang="id-ID" dirty="0"/>
              <a:t>Pesaing langsung: usaha sejenis di lokasi sama (misalnya </a:t>
            </a:r>
            <a:r>
              <a:rPr lang="id-ID" dirty="0" err="1"/>
              <a:t>resort</a:t>
            </a:r>
            <a:r>
              <a:rPr lang="id-ID" dirty="0"/>
              <a:t> lain di Ubud).</a:t>
            </a:r>
          </a:p>
          <a:p>
            <a:pPr lvl="1"/>
            <a:r>
              <a:rPr lang="id-ID" dirty="0"/>
              <a:t>Pesaing tidak langsung: alternatif lain (</a:t>
            </a:r>
            <a:r>
              <a:rPr lang="id-ID" dirty="0" err="1"/>
              <a:t>villa</a:t>
            </a:r>
            <a:r>
              <a:rPr lang="id-ID" dirty="0"/>
              <a:t>, </a:t>
            </a:r>
            <a:r>
              <a:rPr lang="id-ID" dirty="0" err="1"/>
              <a:t>homestay</a:t>
            </a:r>
            <a:r>
              <a:rPr lang="id-ID" dirty="0"/>
              <a:t>, </a:t>
            </a:r>
            <a:r>
              <a:rPr lang="id-ID" dirty="0" err="1"/>
              <a:t>glamping</a:t>
            </a:r>
            <a:r>
              <a:rPr lang="id-ID" dirty="0"/>
              <a:t>).</a:t>
            </a:r>
          </a:p>
          <a:p>
            <a:pPr marL="0" indent="0">
              <a:buNone/>
            </a:pPr>
            <a:endParaRPr lang="id-ID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34190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3045</TotalTime>
  <Words>1342</Words>
  <Application>Microsoft Office PowerPoint</Application>
  <PresentationFormat>Tampilan Layar (4:3)</PresentationFormat>
  <Paragraphs>127</Paragraphs>
  <Slides>22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22</vt:i4>
      </vt:variant>
    </vt:vector>
  </HeadingPairs>
  <TitlesOfParts>
    <vt:vector size="28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445</cp:revision>
  <cp:lastPrinted>2017-08-29T02:54:51Z</cp:lastPrinted>
  <dcterms:created xsi:type="dcterms:W3CDTF">2010-04-18T12:06:30Z</dcterms:created>
  <dcterms:modified xsi:type="dcterms:W3CDTF">2025-08-31T08:42:45Z</dcterms:modified>
</cp:coreProperties>
</file>