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12" r:id="rId10"/>
    <p:sldId id="308" r:id="rId11"/>
    <p:sldId id="309" r:id="rId12"/>
    <p:sldId id="313" r:id="rId13"/>
    <p:sldId id="310" r:id="rId14"/>
    <p:sldId id="311" r:id="rId15"/>
    <p:sldId id="314" r:id="rId16"/>
    <p:sldId id="315" r:id="rId17"/>
    <p:sldId id="316" r:id="rId18"/>
    <p:sldId id="317" r:id="rId19"/>
    <p:sldId id="318" r:id="rId20"/>
    <p:sldId id="319" r:id="rId21"/>
    <p:sldId id="300" r:id="rId22"/>
  </p:sldIdLst>
  <p:sldSz cx="9144000" cy="6858000" type="screen4x3"/>
  <p:notesSz cx="7045325" cy="9345613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ASPEK TEHNIK OPERASIONAL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A8B5F89-BE31-B0E3-07E4-BC16BE465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344816" cy="5361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2. Fasilitas</a:t>
            </a:r>
          </a:p>
          <a:p>
            <a:r>
              <a:rPr lang="id-ID" dirty="0"/>
              <a:t>Fasilitas adalah sarana yang disediakan untuk memenuhi kebutuhan dan kepuasan wisatawan.</a:t>
            </a:r>
          </a:p>
          <a:p>
            <a:r>
              <a:rPr lang="id-ID" b="1" dirty="0"/>
              <a:t>Fasilitas utama (</a:t>
            </a:r>
            <a:r>
              <a:rPr lang="id-ID" b="1" dirty="0" err="1"/>
              <a:t>core</a:t>
            </a:r>
            <a:r>
              <a:rPr lang="id-ID" b="1" dirty="0"/>
              <a:t> </a:t>
            </a:r>
            <a:r>
              <a:rPr lang="id-ID" b="1" dirty="0" err="1"/>
              <a:t>facilities</a:t>
            </a:r>
            <a:r>
              <a:rPr lang="id-ID" b="1" dirty="0"/>
              <a:t>):</a:t>
            </a:r>
            <a:r>
              <a:rPr lang="id-ID" dirty="0"/>
              <a:t> kamar hotel, restoran, kolam renang, ruang </a:t>
            </a:r>
            <a:r>
              <a:rPr lang="id-ID" dirty="0" err="1"/>
              <a:t>meeting</a:t>
            </a:r>
            <a:r>
              <a:rPr lang="id-ID" dirty="0"/>
              <a:t>, area parkir.</a:t>
            </a:r>
          </a:p>
          <a:p>
            <a:r>
              <a:rPr lang="id-ID" b="1" dirty="0"/>
              <a:t>Fasilitas pendukung:</a:t>
            </a:r>
            <a:r>
              <a:rPr lang="id-ID" dirty="0"/>
              <a:t> </a:t>
            </a:r>
            <a:r>
              <a:rPr lang="id-ID" dirty="0" err="1"/>
              <a:t>spa</a:t>
            </a:r>
            <a:r>
              <a:rPr lang="id-ID" dirty="0"/>
              <a:t>, </a:t>
            </a:r>
            <a:r>
              <a:rPr lang="id-ID" dirty="0" err="1"/>
              <a:t>gym</a:t>
            </a:r>
            <a:r>
              <a:rPr lang="id-ID" dirty="0"/>
              <a:t>, area bermain anak, </a:t>
            </a:r>
            <a:r>
              <a:rPr lang="id-ID" dirty="0" err="1"/>
              <a:t>gift</a:t>
            </a:r>
            <a:r>
              <a:rPr lang="id-ID" dirty="0"/>
              <a:t> </a:t>
            </a:r>
            <a:r>
              <a:rPr lang="id-ID" dirty="0" err="1"/>
              <a:t>shop</a:t>
            </a:r>
            <a:r>
              <a:rPr lang="id-ID" dirty="0"/>
              <a:t>, transportasi antar-jemput.</a:t>
            </a:r>
          </a:p>
          <a:p>
            <a:r>
              <a:rPr lang="id-ID" b="1" dirty="0"/>
              <a:t>Fasilitas khusus:</a:t>
            </a:r>
            <a:r>
              <a:rPr lang="id-ID" dirty="0"/>
              <a:t> akses untuk </a:t>
            </a:r>
            <a:r>
              <a:rPr lang="id-ID" dirty="0" err="1"/>
              <a:t>disabilitas</a:t>
            </a:r>
            <a:r>
              <a:rPr lang="id-ID" dirty="0"/>
              <a:t>, eco-</a:t>
            </a:r>
            <a:r>
              <a:rPr lang="id-ID" dirty="0" err="1"/>
              <a:t>friendly</a:t>
            </a:r>
            <a:r>
              <a:rPr lang="id-ID" dirty="0"/>
              <a:t> </a:t>
            </a:r>
            <a:r>
              <a:rPr lang="id-ID" dirty="0" err="1"/>
              <a:t>amenities</a:t>
            </a:r>
            <a:r>
              <a:rPr lang="id-ID" dirty="0"/>
              <a:t>, </a:t>
            </a:r>
            <a:r>
              <a:rPr lang="id-ID" dirty="0" err="1"/>
              <a:t>cultural</a:t>
            </a:r>
            <a:r>
              <a:rPr lang="id-ID" dirty="0"/>
              <a:t> </a:t>
            </a:r>
            <a:r>
              <a:rPr lang="id-ID" dirty="0" err="1"/>
              <a:t>experience</a:t>
            </a:r>
            <a:r>
              <a:rPr lang="id-ID" dirty="0"/>
              <a:t> </a:t>
            </a:r>
            <a:r>
              <a:rPr lang="id-ID" dirty="0" err="1"/>
              <a:t>corner</a:t>
            </a:r>
            <a:r>
              <a:rPr lang="id-ID" dirty="0"/>
              <a:t>.</a:t>
            </a:r>
            <a:endParaRPr lang="en-US" dirty="0"/>
          </a:p>
          <a:p>
            <a:pPr marL="0" indent="0">
              <a:buNone/>
            </a:pPr>
            <a:br>
              <a:rPr lang="id-ID" dirty="0"/>
            </a:br>
            <a:r>
              <a:rPr lang="id-ID" dirty="0"/>
              <a:t>📌 </a:t>
            </a:r>
            <a:r>
              <a:rPr lang="id-ID" i="1" dirty="0"/>
              <a:t>Contoh:</a:t>
            </a:r>
            <a:r>
              <a:rPr lang="id-ID" dirty="0"/>
              <a:t> Hotel bintang 5 biasanya memiliki </a:t>
            </a:r>
            <a:r>
              <a:rPr lang="id-ID" dirty="0" err="1"/>
              <a:t>ballroom</a:t>
            </a:r>
            <a:r>
              <a:rPr lang="id-ID" dirty="0"/>
              <a:t> untuk MICE, sementara </a:t>
            </a:r>
            <a:r>
              <a:rPr lang="id-ID" dirty="0" err="1"/>
              <a:t>homestay</a:t>
            </a:r>
            <a:r>
              <a:rPr lang="id-ID" dirty="0"/>
              <a:t> menekankan fasilitas lokal &amp; personal.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0477607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7FC9E4A-26C4-E2E5-DCA0-4EB57AA90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908720"/>
            <a:ext cx="7056784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3. Infrastruktur</a:t>
            </a:r>
          </a:p>
          <a:p>
            <a:r>
              <a:rPr lang="id-ID" dirty="0"/>
              <a:t>Infrastruktur adalah prasarana dasar yang menunjang operasional dan kenyamanan wisatawan.</a:t>
            </a:r>
          </a:p>
          <a:p>
            <a:r>
              <a:rPr lang="id-ID" b="1" dirty="0"/>
              <a:t>Transportasi:</a:t>
            </a:r>
            <a:r>
              <a:rPr lang="id-ID" dirty="0"/>
              <a:t> jalan, bandara, pelabuhan, kereta.</a:t>
            </a:r>
          </a:p>
          <a:p>
            <a:r>
              <a:rPr lang="id-ID" b="1" dirty="0"/>
              <a:t>Energi &amp; utilitas:</a:t>
            </a:r>
            <a:r>
              <a:rPr lang="id-ID" dirty="0"/>
              <a:t> listrik, air bersih, jaringan internet, sistem limbah.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8836835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0210910-FDA3-9B29-D857-E4E78BD17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980728"/>
            <a:ext cx="6696744" cy="5145435"/>
          </a:xfrm>
        </p:spPr>
        <p:txBody>
          <a:bodyPr/>
          <a:lstStyle/>
          <a:p>
            <a:r>
              <a:rPr lang="id-ID" b="1" dirty="0"/>
              <a:t>Kesehatan &amp; keamanan:</a:t>
            </a:r>
            <a:r>
              <a:rPr lang="id-ID" dirty="0"/>
              <a:t> rumah sakit, klinik, pemadam kebakaran, kepolisian.</a:t>
            </a:r>
          </a:p>
          <a:p>
            <a:r>
              <a:rPr lang="id-ID" b="1" dirty="0"/>
              <a:t>Lingkungan sekitar:</a:t>
            </a:r>
            <a:r>
              <a:rPr lang="id-ID" dirty="0"/>
              <a:t> kebersihan, tata kota, konservasi alam.</a:t>
            </a:r>
            <a:endParaRPr lang="en-US" dirty="0"/>
          </a:p>
          <a:p>
            <a:pPr marL="0" indent="0">
              <a:buNone/>
            </a:pPr>
            <a:br>
              <a:rPr lang="id-ID" dirty="0"/>
            </a:br>
            <a:r>
              <a:rPr lang="id-ID" dirty="0"/>
              <a:t>📌 </a:t>
            </a:r>
            <a:r>
              <a:rPr lang="id-ID" i="1" dirty="0"/>
              <a:t>Contoh:</a:t>
            </a:r>
            <a:r>
              <a:rPr lang="id-ID" dirty="0"/>
              <a:t> Pembangunan desa wisata tidak hanya fokus pada atraksi, tapi juga akses jalan, toilet umum, dan papan informasi.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4530521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E6C3A5B-F509-8AA7-BC51-52F5C776A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92696"/>
            <a:ext cx="7272808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4. Teknologi Pendukung</a:t>
            </a:r>
          </a:p>
          <a:p>
            <a:r>
              <a:rPr lang="id-ID" dirty="0"/>
              <a:t>Teknologi kini menjadi tulang punggung industri pariwisata modern.</a:t>
            </a:r>
          </a:p>
          <a:p>
            <a:r>
              <a:rPr lang="id-ID" b="1" dirty="0"/>
              <a:t>Property </a:t>
            </a:r>
            <a:r>
              <a:rPr lang="id-ID" b="1" dirty="0" err="1"/>
              <a:t>Management</a:t>
            </a:r>
            <a:r>
              <a:rPr lang="id-ID" b="1" dirty="0"/>
              <a:t> System (PMS):</a:t>
            </a:r>
            <a:r>
              <a:rPr lang="id-ID" dirty="0"/>
              <a:t> </a:t>
            </a:r>
            <a:r>
              <a:rPr lang="id-ID" dirty="0" err="1"/>
              <a:t>software</a:t>
            </a:r>
            <a:r>
              <a:rPr lang="id-ID" dirty="0"/>
              <a:t> hotel untuk reservasi, </a:t>
            </a:r>
            <a:r>
              <a:rPr lang="id-ID" dirty="0" err="1"/>
              <a:t>check</a:t>
            </a:r>
            <a:r>
              <a:rPr lang="id-ID" dirty="0"/>
              <a:t>-in, pembayaran.</a:t>
            </a:r>
          </a:p>
          <a:p>
            <a:r>
              <a:rPr lang="id-ID" b="1" dirty="0"/>
              <a:t>Online Travel </a:t>
            </a:r>
            <a:r>
              <a:rPr lang="id-ID" b="1" dirty="0" err="1"/>
              <a:t>Agent</a:t>
            </a:r>
            <a:r>
              <a:rPr lang="id-ID" b="1" dirty="0"/>
              <a:t> (OTA):</a:t>
            </a:r>
            <a:r>
              <a:rPr lang="id-ID" dirty="0"/>
              <a:t> Booking.com, </a:t>
            </a:r>
            <a:r>
              <a:rPr lang="id-ID" dirty="0" err="1"/>
              <a:t>Agoda</a:t>
            </a:r>
            <a:r>
              <a:rPr lang="id-ID" dirty="0"/>
              <a:t>, </a:t>
            </a:r>
            <a:r>
              <a:rPr lang="id-ID" dirty="0" err="1"/>
              <a:t>Traveloka</a:t>
            </a:r>
            <a:r>
              <a:rPr lang="id-ID" dirty="0"/>
              <a:t> sebagai saluran distribusi.</a:t>
            </a:r>
          </a:p>
          <a:p>
            <a:r>
              <a:rPr lang="id-ID" b="1" dirty="0" err="1"/>
              <a:t>Cashless</a:t>
            </a:r>
            <a:r>
              <a:rPr lang="id-ID" b="1" dirty="0"/>
              <a:t> &amp; digital </a:t>
            </a:r>
            <a:r>
              <a:rPr lang="id-ID" b="1" dirty="0" err="1"/>
              <a:t>payment</a:t>
            </a:r>
            <a:r>
              <a:rPr lang="id-ID" b="1" dirty="0"/>
              <a:t>:</a:t>
            </a:r>
            <a:r>
              <a:rPr lang="id-ID" dirty="0"/>
              <a:t> e-</a:t>
            </a:r>
            <a:r>
              <a:rPr lang="id-ID" dirty="0" err="1"/>
              <a:t>wallet</a:t>
            </a:r>
            <a:r>
              <a:rPr lang="id-ID" dirty="0"/>
              <a:t>, QRIS, kartu kredit.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2185827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90A06E0-2A46-DBCC-5315-C2C574C75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124744"/>
            <a:ext cx="7128792" cy="5001419"/>
          </a:xfrm>
        </p:spPr>
        <p:txBody>
          <a:bodyPr/>
          <a:lstStyle/>
          <a:p>
            <a:r>
              <a:rPr lang="id-ID" b="1" dirty="0" err="1"/>
              <a:t>Smart</a:t>
            </a:r>
            <a:r>
              <a:rPr lang="id-ID" b="1" dirty="0"/>
              <a:t> </a:t>
            </a:r>
            <a:r>
              <a:rPr lang="id-ID" b="1" dirty="0" err="1"/>
              <a:t>tourism</a:t>
            </a:r>
            <a:r>
              <a:rPr lang="id-ID" b="1" dirty="0"/>
              <a:t>:</a:t>
            </a:r>
            <a:r>
              <a:rPr lang="id-ID" dirty="0"/>
              <a:t> aplikasi </a:t>
            </a:r>
            <a:r>
              <a:rPr lang="id-ID" dirty="0" err="1"/>
              <a:t>mobile</a:t>
            </a:r>
            <a:r>
              <a:rPr lang="id-ID" dirty="0"/>
              <a:t> destinasi, virtual </a:t>
            </a:r>
            <a:r>
              <a:rPr lang="id-ID" dirty="0" err="1"/>
              <a:t>tour</a:t>
            </a:r>
            <a:r>
              <a:rPr lang="id-ID" dirty="0"/>
              <a:t>, AR/VR.</a:t>
            </a:r>
          </a:p>
          <a:p>
            <a:r>
              <a:rPr lang="id-ID" b="1" dirty="0"/>
              <a:t>CRM (</a:t>
            </a:r>
            <a:r>
              <a:rPr lang="id-ID" b="1" dirty="0" err="1"/>
              <a:t>Customer</a:t>
            </a:r>
            <a:r>
              <a:rPr lang="id-ID" b="1" dirty="0"/>
              <a:t> </a:t>
            </a:r>
            <a:r>
              <a:rPr lang="id-ID" b="1" dirty="0" err="1"/>
              <a:t>Relationship</a:t>
            </a:r>
            <a:r>
              <a:rPr lang="id-ID" b="1" dirty="0"/>
              <a:t> </a:t>
            </a:r>
            <a:r>
              <a:rPr lang="id-ID" b="1" dirty="0" err="1"/>
              <a:t>Management</a:t>
            </a:r>
            <a:r>
              <a:rPr lang="id-ID" b="1" dirty="0"/>
              <a:t>):</a:t>
            </a:r>
            <a:r>
              <a:rPr lang="id-ID" dirty="0"/>
              <a:t> data pelanggan untuk </a:t>
            </a:r>
            <a:r>
              <a:rPr lang="id-ID" dirty="0" err="1"/>
              <a:t>personalisasi</a:t>
            </a:r>
            <a:r>
              <a:rPr lang="id-ID" dirty="0"/>
              <a:t> layanan.</a:t>
            </a:r>
          </a:p>
          <a:p>
            <a:r>
              <a:rPr lang="id-ID" b="1" dirty="0"/>
              <a:t>Green Technology:</a:t>
            </a:r>
            <a:r>
              <a:rPr lang="id-ID" dirty="0"/>
              <a:t> panel surya, </a:t>
            </a:r>
            <a:r>
              <a:rPr lang="id-ID" dirty="0" err="1"/>
              <a:t>smart</a:t>
            </a:r>
            <a:r>
              <a:rPr lang="id-ID" dirty="0"/>
              <a:t> </a:t>
            </a:r>
            <a:r>
              <a:rPr lang="id-ID" dirty="0" err="1"/>
              <a:t>energy</a:t>
            </a:r>
            <a:r>
              <a:rPr lang="id-ID" dirty="0"/>
              <a:t> </a:t>
            </a:r>
            <a:r>
              <a:rPr lang="id-ID" dirty="0" err="1"/>
              <a:t>saving</a:t>
            </a:r>
            <a:r>
              <a:rPr lang="id-ID" dirty="0"/>
              <a:t>, digital </a:t>
            </a:r>
            <a:r>
              <a:rPr lang="id-ID" dirty="0" err="1"/>
              <a:t>check</a:t>
            </a:r>
            <a:r>
              <a:rPr lang="id-ID" dirty="0"/>
              <a:t>-in.</a:t>
            </a:r>
            <a:br>
              <a:rPr lang="id-ID" dirty="0"/>
            </a:br>
            <a:r>
              <a:rPr lang="id-ID" dirty="0"/>
              <a:t>📌 </a:t>
            </a:r>
            <a:r>
              <a:rPr lang="id-ID" i="1" dirty="0"/>
              <a:t>Contoh:</a:t>
            </a:r>
            <a:r>
              <a:rPr lang="id-ID" dirty="0"/>
              <a:t> Banyak hotel kini pakai </a:t>
            </a:r>
            <a:r>
              <a:rPr lang="id-ID" b="1" dirty="0" err="1"/>
              <a:t>self</a:t>
            </a:r>
            <a:r>
              <a:rPr lang="id-ID" b="1" dirty="0"/>
              <a:t> </a:t>
            </a:r>
            <a:r>
              <a:rPr lang="id-ID" b="1" dirty="0" err="1"/>
              <a:t>check</a:t>
            </a:r>
            <a:r>
              <a:rPr lang="id-ID" b="1" dirty="0"/>
              <a:t>-in </a:t>
            </a:r>
            <a:r>
              <a:rPr lang="id-ID" b="1" dirty="0" err="1"/>
              <a:t>kiosk</a:t>
            </a:r>
            <a:r>
              <a:rPr lang="id-ID" dirty="0"/>
              <a:t> dan </a:t>
            </a:r>
            <a:r>
              <a:rPr lang="id-ID" b="1" dirty="0" err="1"/>
              <a:t>mobile</a:t>
            </a:r>
            <a:r>
              <a:rPr lang="id-ID" b="1" dirty="0"/>
              <a:t> </a:t>
            </a:r>
            <a:r>
              <a:rPr lang="id-ID" b="1" dirty="0" err="1"/>
              <a:t>app</a:t>
            </a:r>
            <a:r>
              <a:rPr lang="id-ID" dirty="0"/>
              <a:t> untuk meningkatkan efisiensi layanan.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52627871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E10E542-447E-9F55-C615-41F7E505D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836712"/>
            <a:ext cx="7056784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✨ Ringkasan</a:t>
            </a:r>
          </a:p>
          <a:p>
            <a:r>
              <a:rPr lang="id-ID" b="1" dirty="0"/>
              <a:t>Lokasi</a:t>
            </a:r>
            <a:r>
              <a:rPr lang="id-ID" dirty="0"/>
              <a:t> → menentukan daya tarik &amp; aksesibilitas bisnis.</a:t>
            </a:r>
          </a:p>
          <a:p>
            <a:r>
              <a:rPr lang="id-ID" b="1" dirty="0"/>
              <a:t>Fasilitas</a:t>
            </a:r>
            <a:r>
              <a:rPr lang="id-ID" dirty="0"/>
              <a:t> → kenyamanan wisatawan, baik utama maupun pendukung.</a:t>
            </a:r>
          </a:p>
          <a:p>
            <a:r>
              <a:rPr lang="id-ID" b="1" dirty="0"/>
              <a:t>Infrastruktur</a:t>
            </a:r>
            <a:r>
              <a:rPr lang="id-ID" dirty="0"/>
              <a:t> → syarat kelancaran operasional dan kepuasan tamu.</a:t>
            </a:r>
          </a:p>
          <a:p>
            <a:r>
              <a:rPr lang="id-ID" b="1" dirty="0"/>
              <a:t>Teknologi</a:t>
            </a:r>
            <a:r>
              <a:rPr lang="id-ID" dirty="0"/>
              <a:t> → meningkatkan efisiensi, daya saing, dan pengalaman wisatawan.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47638202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CA48F0B-519B-2F6B-9B2C-71743C3EA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620688"/>
            <a:ext cx="6912768" cy="561662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d-ID" b="1" dirty="0"/>
              <a:t>📌 Studi Kasus</a:t>
            </a:r>
          </a:p>
          <a:p>
            <a:pPr marL="0" indent="0" algn="ctr">
              <a:buNone/>
            </a:pPr>
            <a:r>
              <a:rPr lang="id-ID" b="1" dirty="0"/>
              <a:t>Perbandingan Hotel Bintang 5 di Bali vs </a:t>
            </a:r>
            <a:r>
              <a:rPr lang="id-ID" b="1" dirty="0" err="1"/>
              <a:t>Homestay</a:t>
            </a:r>
            <a:r>
              <a:rPr lang="id-ID" b="1" dirty="0"/>
              <a:t> di Desa Wisata</a:t>
            </a: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1. Lokasi</a:t>
            </a:r>
          </a:p>
          <a:p>
            <a:r>
              <a:rPr lang="id-ID" b="1" dirty="0"/>
              <a:t>Hotel Bintang 5 (Resort Bali):</a:t>
            </a:r>
            <a:endParaRPr lang="id-ID" dirty="0"/>
          </a:p>
          <a:p>
            <a:pPr lvl="1"/>
            <a:r>
              <a:rPr lang="id-ID" dirty="0"/>
              <a:t>Lokasi di pinggir pantai Nusa Dua.</a:t>
            </a:r>
          </a:p>
          <a:p>
            <a:pPr lvl="1"/>
            <a:r>
              <a:rPr lang="id-ID" dirty="0"/>
              <a:t>Dekat dengan atraksi wisata utama (pantai, </a:t>
            </a:r>
            <a:r>
              <a:rPr lang="id-ID" dirty="0" err="1"/>
              <a:t>water</a:t>
            </a:r>
            <a:r>
              <a:rPr lang="id-ID" dirty="0"/>
              <a:t> sport, pusat belanja).</a:t>
            </a:r>
          </a:p>
          <a:p>
            <a:pPr lvl="1"/>
            <a:r>
              <a:rPr lang="id-ID" dirty="0"/>
              <a:t>Akses mudah dari Bandara Ngurah Rai (±30 menit).</a:t>
            </a:r>
          </a:p>
          <a:p>
            <a:r>
              <a:rPr lang="id-ID" b="1" dirty="0" err="1"/>
              <a:t>Homestay</a:t>
            </a:r>
            <a:r>
              <a:rPr lang="id-ID" b="1" dirty="0"/>
              <a:t> Desa Wisata (Ubud):</a:t>
            </a:r>
            <a:endParaRPr lang="id-ID" dirty="0"/>
          </a:p>
          <a:p>
            <a:pPr lvl="1"/>
            <a:r>
              <a:rPr lang="id-ID" dirty="0"/>
              <a:t>Lokasi di tengah sawah/pedesaan.</a:t>
            </a:r>
          </a:p>
          <a:p>
            <a:pPr lvl="1"/>
            <a:r>
              <a:rPr lang="id-ID" dirty="0"/>
              <a:t>Jauh dari pusat kota, tapi menawarkan ketenangan &amp; suasana budaya.</a:t>
            </a:r>
          </a:p>
          <a:p>
            <a:pPr lvl="1"/>
            <a:r>
              <a:rPr lang="id-ID" dirty="0"/>
              <a:t>Akses jalan kecil, tidak bisa dilalui bus besar.</a:t>
            </a:r>
          </a:p>
          <a:p>
            <a:pPr marL="0" indent="0">
              <a:buNone/>
            </a:pPr>
            <a:endParaRPr lang="id-ID" b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8044588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94B6B5C-B6BF-F56B-54C8-7AECE6A20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764704"/>
            <a:ext cx="7128792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2. Fasilitas</a:t>
            </a:r>
          </a:p>
          <a:p>
            <a:r>
              <a:rPr lang="id-ID" b="1" dirty="0"/>
              <a:t>Hotel Bintang 5:</a:t>
            </a:r>
            <a:endParaRPr lang="id-ID" dirty="0"/>
          </a:p>
          <a:p>
            <a:pPr lvl="1"/>
            <a:r>
              <a:rPr lang="id-ID" dirty="0"/>
              <a:t>Kamar mewah, restoran internasional, </a:t>
            </a:r>
            <a:r>
              <a:rPr lang="id-ID" dirty="0" err="1"/>
              <a:t>spa</a:t>
            </a:r>
            <a:r>
              <a:rPr lang="id-ID" dirty="0"/>
              <a:t>, </a:t>
            </a:r>
            <a:r>
              <a:rPr lang="id-ID" dirty="0" err="1"/>
              <a:t>gym</a:t>
            </a:r>
            <a:r>
              <a:rPr lang="id-ID" dirty="0"/>
              <a:t>, kolam renang </a:t>
            </a:r>
            <a:r>
              <a:rPr lang="id-ID" dirty="0" err="1"/>
              <a:t>infinity</a:t>
            </a:r>
            <a:r>
              <a:rPr lang="id-ID" dirty="0"/>
              <a:t>.</a:t>
            </a:r>
          </a:p>
          <a:p>
            <a:pPr lvl="1"/>
            <a:r>
              <a:rPr lang="id-ID" dirty="0" err="1"/>
              <a:t>Ballroom</a:t>
            </a:r>
            <a:r>
              <a:rPr lang="id-ID" dirty="0"/>
              <a:t> untuk MICE (</a:t>
            </a:r>
            <a:r>
              <a:rPr lang="id-ID" dirty="0" err="1"/>
              <a:t>Meeting</a:t>
            </a:r>
            <a:r>
              <a:rPr lang="id-ID" dirty="0"/>
              <a:t>, </a:t>
            </a:r>
            <a:r>
              <a:rPr lang="id-ID" dirty="0" err="1"/>
              <a:t>Incentive</a:t>
            </a:r>
            <a:r>
              <a:rPr lang="id-ID" dirty="0"/>
              <a:t>, </a:t>
            </a:r>
            <a:r>
              <a:rPr lang="id-ID" dirty="0" err="1"/>
              <a:t>Convention</a:t>
            </a:r>
            <a:r>
              <a:rPr lang="id-ID" dirty="0"/>
              <a:t>, </a:t>
            </a:r>
            <a:r>
              <a:rPr lang="id-ID" dirty="0" err="1"/>
              <a:t>Exhibition</a:t>
            </a:r>
            <a:r>
              <a:rPr lang="id-ID" dirty="0"/>
              <a:t>).</a:t>
            </a:r>
          </a:p>
          <a:p>
            <a:pPr lvl="1"/>
            <a:r>
              <a:rPr lang="id-ID" dirty="0"/>
              <a:t>Layanan 24 jam, </a:t>
            </a:r>
            <a:r>
              <a:rPr lang="id-ID" dirty="0" err="1"/>
              <a:t>concierge</a:t>
            </a:r>
            <a:r>
              <a:rPr lang="id-ID" dirty="0"/>
              <a:t>, </a:t>
            </a:r>
            <a:r>
              <a:rPr lang="id-ID" dirty="0" err="1"/>
              <a:t>airport</a:t>
            </a:r>
            <a:r>
              <a:rPr lang="id-ID" dirty="0"/>
              <a:t> </a:t>
            </a:r>
            <a:r>
              <a:rPr lang="id-ID" dirty="0" err="1"/>
              <a:t>shuttle</a:t>
            </a:r>
            <a:r>
              <a:rPr lang="id-ID" dirty="0"/>
              <a:t>.</a:t>
            </a:r>
          </a:p>
          <a:p>
            <a:r>
              <a:rPr lang="id-ID" b="1" dirty="0" err="1"/>
              <a:t>Homestay</a:t>
            </a:r>
            <a:r>
              <a:rPr lang="id-ID" b="1" dirty="0"/>
              <a:t> Desa Wisata:</a:t>
            </a:r>
            <a:endParaRPr lang="id-ID" dirty="0"/>
          </a:p>
          <a:p>
            <a:pPr lvl="1"/>
            <a:r>
              <a:rPr lang="id-ID" dirty="0"/>
              <a:t>Kamar sederhana dengan nuansa tradisional Bali.</a:t>
            </a:r>
          </a:p>
          <a:p>
            <a:pPr lvl="1"/>
            <a:r>
              <a:rPr lang="id-ID" dirty="0"/>
              <a:t>Fasilitas dasar: kamar mandi, </a:t>
            </a:r>
            <a:r>
              <a:rPr lang="id-ID" dirty="0" err="1"/>
              <a:t>WiFi</a:t>
            </a:r>
            <a:r>
              <a:rPr lang="id-ID" dirty="0"/>
              <a:t>, sarapan lokal.</a:t>
            </a:r>
          </a:p>
          <a:p>
            <a:pPr lvl="1"/>
            <a:r>
              <a:rPr lang="id-ID" dirty="0"/>
              <a:t>Pengalaman budaya: belajar gamelan, masak makanan Bali, ikut panen padi.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43898238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D2951BE-71F8-6E8C-F3DA-3031EA7EF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764704"/>
            <a:ext cx="7128792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3. Infrastruktur</a:t>
            </a:r>
          </a:p>
          <a:p>
            <a:r>
              <a:rPr lang="id-ID" b="1" dirty="0"/>
              <a:t>Hotel Bintang 5:</a:t>
            </a:r>
            <a:endParaRPr lang="id-ID" dirty="0"/>
          </a:p>
          <a:p>
            <a:pPr lvl="1"/>
            <a:r>
              <a:rPr lang="id-ID" dirty="0"/>
              <a:t>Didukung infrastruktur lengkap: listrik stabil, air bersih, internet cepat.</a:t>
            </a:r>
          </a:p>
          <a:p>
            <a:pPr lvl="1"/>
            <a:r>
              <a:rPr lang="id-ID" dirty="0"/>
              <a:t>Jalan raya lebar, transportasi mudah.</a:t>
            </a:r>
          </a:p>
          <a:p>
            <a:pPr lvl="1"/>
            <a:r>
              <a:rPr lang="id-ID" dirty="0"/>
              <a:t>Keamanan hotel modern (CCTV, </a:t>
            </a:r>
            <a:r>
              <a:rPr lang="id-ID" dirty="0" err="1"/>
              <a:t>security</a:t>
            </a:r>
            <a:r>
              <a:rPr lang="id-ID" dirty="0"/>
              <a:t> 24 jam).</a:t>
            </a:r>
          </a:p>
          <a:p>
            <a:r>
              <a:rPr lang="id-ID" b="1" dirty="0" err="1"/>
              <a:t>Homestay</a:t>
            </a:r>
            <a:r>
              <a:rPr lang="id-ID" b="1" dirty="0"/>
              <a:t> Desa Wisata:</a:t>
            </a:r>
            <a:endParaRPr lang="id-ID" dirty="0"/>
          </a:p>
          <a:p>
            <a:pPr lvl="1"/>
            <a:r>
              <a:rPr lang="id-ID" dirty="0"/>
              <a:t>Infrastruktur terbatas: listrik kadang tidak stabil, internet lambat.</a:t>
            </a:r>
          </a:p>
          <a:p>
            <a:pPr lvl="1"/>
            <a:r>
              <a:rPr lang="id-ID" dirty="0"/>
              <a:t>Jalan sempit, sulit untuk kendaraan besar.</a:t>
            </a:r>
          </a:p>
          <a:p>
            <a:pPr lvl="1"/>
            <a:r>
              <a:rPr lang="id-ID" dirty="0"/>
              <a:t>Keamanan berbasis komunitas (gotong royong).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28984917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F5CFC3B-1C7A-89A8-098A-EF3DF5C6C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344816" cy="5361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4. Teknologi Pendukung</a:t>
            </a:r>
          </a:p>
          <a:p>
            <a:r>
              <a:rPr lang="id-ID" b="1" dirty="0"/>
              <a:t>Hotel Bintang 5:</a:t>
            </a:r>
            <a:endParaRPr lang="id-ID" dirty="0"/>
          </a:p>
          <a:p>
            <a:pPr lvl="1"/>
            <a:r>
              <a:rPr lang="id-ID" dirty="0"/>
              <a:t>Menggunakan PMS (Opera, </a:t>
            </a:r>
            <a:r>
              <a:rPr lang="id-ID" dirty="0" err="1"/>
              <a:t>Fidelio</a:t>
            </a:r>
            <a:r>
              <a:rPr lang="id-ID" dirty="0"/>
              <a:t>) untuk reservasi &amp; </a:t>
            </a:r>
            <a:r>
              <a:rPr lang="id-ID" dirty="0" err="1"/>
              <a:t>check</a:t>
            </a:r>
            <a:r>
              <a:rPr lang="id-ID" dirty="0"/>
              <a:t>-in.</a:t>
            </a:r>
          </a:p>
          <a:p>
            <a:pPr lvl="1"/>
            <a:r>
              <a:rPr lang="id-ID" dirty="0" err="1"/>
              <a:t>Kerjasama</a:t>
            </a:r>
            <a:r>
              <a:rPr lang="id-ID" dirty="0"/>
              <a:t> dengan OTA global (Booking.com, </a:t>
            </a:r>
            <a:r>
              <a:rPr lang="id-ID" dirty="0" err="1"/>
              <a:t>Agoda</a:t>
            </a:r>
            <a:r>
              <a:rPr lang="id-ID" dirty="0"/>
              <a:t>).</a:t>
            </a:r>
          </a:p>
          <a:p>
            <a:pPr lvl="1"/>
            <a:r>
              <a:rPr lang="id-ID" dirty="0" err="1"/>
              <a:t>Cashless</a:t>
            </a:r>
            <a:r>
              <a:rPr lang="id-ID" dirty="0"/>
              <a:t> </a:t>
            </a:r>
            <a:r>
              <a:rPr lang="id-ID" dirty="0" err="1"/>
              <a:t>payment</a:t>
            </a:r>
            <a:r>
              <a:rPr lang="id-ID" dirty="0"/>
              <a:t> (kartu kredit, QRIS).</a:t>
            </a:r>
          </a:p>
          <a:p>
            <a:pPr lvl="1"/>
            <a:r>
              <a:rPr lang="id-ID" dirty="0" err="1"/>
              <a:t>Smart</a:t>
            </a:r>
            <a:r>
              <a:rPr lang="id-ID" dirty="0"/>
              <a:t> </a:t>
            </a:r>
            <a:r>
              <a:rPr lang="id-ID" dirty="0" err="1"/>
              <a:t>room</a:t>
            </a:r>
            <a:r>
              <a:rPr lang="id-ID" dirty="0"/>
              <a:t> (kunci digital, kontrol lampu/AC via tablet).</a:t>
            </a:r>
          </a:p>
          <a:p>
            <a:r>
              <a:rPr lang="id-ID" b="1" dirty="0" err="1"/>
              <a:t>Homestay</a:t>
            </a:r>
            <a:r>
              <a:rPr lang="id-ID" b="1" dirty="0"/>
              <a:t> Desa Wisata:</a:t>
            </a:r>
            <a:endParaRPr lang="id-ID" dirty="0"/>
          </a:p>
          <a:p>
            <a:pPr lvl="1"/>
            <a:r>
              <a:rPr lang="id-ID" dirty="0"/>
              <a:t>Promosi via media sosial (Instagram, Facebook).</a:t>
            </a:r>
          </a:p>
          <a:p>
            <a:pPr lvl="1"/>
            <a:r>
              <a:rPr lang="id-ID" dirty="0"/>
              <a:t>OTA lokal (</a:t>
            </a:r>
            <a:r>
              <a:rPr lang="id-ID" dirty="0" err="1"/>
              <a:t>Traveloka</a:t>
            </a:r>
            <a:r>
              <a:rPr lang="id-ID" dirty="0"/>
              <a:t>, </a:t>
            </a:r>
            <a:r>
              <a:rPr lang="id-ID" dirty="0" err="1"/>
              <a:t>Airbnb</a:t>
            </a:r>
            <a:r>
              <a:rPr lang="id-ID" dirty="0"/>
              <a:t>).</a:t>
            </a:r>
          </a:p>
          <a:p>
            <a:pPr lvl="1"/>
            <a:r>
              <a:rPr lang="id-ID" dirty="0"/>
              <a:t>Pembayaran masih dominan tunai, beberapa sudah pakai e-</a:t>
            </a:r>
            <a:r>
              <a:rPr lang="id-ID" dirty="0" err="1"/>
              <a:t>wallet</a:t>
            </a:r>
            <a:r>
              <a:rPr lang="id-ID" dirty="0"/>
              <a:t>.</a:t>
            </a:r>
          </a:p>
          <a:p>
            <a:pPr lvl="1"/>
            <a:r>
              <a:rPr lang="id-ID" dirty="0"/>
              <a:t>Teknologi sederhana, lebih mengandalkan “</a:t>
            </a:r>
            <a:r>
              <a:rPr lang="id-ID" dirty="0" err="1"/>
              <a:t>hospitality</a:t>
            </a:r>
            <a:r>
              <a:rPr lang="id-ID" dirty="0"/>
              <a:t> lokal”.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65052027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43EB45B-5164-2836-C8C6-92D59F4EB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92696"/>
            <a:ext cx="7416824" cy="5433467"/>
          </a:xfrm>
        </p:spPr>
        <p:txBody>
          <a:bodyPr/>
          <a:lstStyle/>
          <a:p>
            <a:pPr marL="0" indent="0" algn="ctr">
              <a:buNone/>
            </a:pPr>
            <a:r>
              <a:rPr lang="sv-SE" dirty="0"/>
              <a:t>📌 </a:t>
            </a:r>
            <a:r>
              <a:rPr lang="sv-SE" dirty="0">
                <a:solidFill>
                  <a:srgbClr val="FF0000"/>
                </a:solidFill>
              </a:rPr>
              <a:t>Aspek Teknis dan Operasional dalam Studi Kelayakan Bisnis Pariwisata</a:t>
            </a:r>
          </a:p>
          <a:p>
            <a:pPr marL="0" indent="0">
              <a:buNone/>
            </a:pPr>
            <a:endParaRPr lang="sv-SE" dirty="0"/>
          </a:p>
          <a:p>
            <a:pPr marL="0" indent="0" algn="ctr">
              <a:buNone/>
            </a:pPr>
            <a:r>
              <a:rPr lang="id-ID" dirty="0"/>
              <a:t>Dalam </a:t>
            </a:r>
            <a:r>
              <a:rPr lang="id-ID" b="1" dirty="0"/>
              <a:t>studi kelayakan bisnis pariwisata</a:t>
            </a:r>
            <a:r>
              <a:rPr lang="id-ID" dirty="0"/>
              <a:t>, aspek teknis/operasional membahas </a:t>
            </a:r>
            <a:r>
              <a:rPr lang="id-ID" b="1" dirty="0"/>
              <a:t>bagaimana usaha pariwisata akan dijalankan secara nyata</a:t>
            </a:r>
            <a:r>
              <a:rPr lang="id-ID" dirty="0"/>
              <a:t>, meliputi </a:t>
            </a:r>
            <a:r>
              <a:rPr lang="id-ID" i="1" dirty="0"/>
              <a:t>lokasi, fasilitas, infrastruktur, hingga dukungan teknologi</a:t>
            </a:r>
            <a:r>
              <a:rPr lang="id-ID" dirty="0"/>
              <a:t> yang menentukan kelancaran bisnis.</a:t>
            </a:r>
            <a:endParaRPr lang="sv-SE" dirty="0"/>
          </a:p>
          <a:p>
            <a:pPr marL="0" indent="0" algn="ctr">
              <a:buNone/>
            </a:pPr>
            <a:endParaRPr lang="sv-SE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69190602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C2E86B8-34A5-0843-DBFB-F87EB5D42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980728"/>
            <a:ext cx="7128792" cy="514543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✨ Pembelajaran untuk Mahasiswa</a:t>
            </a:r>
          </a:p>
          <a:p>
            <a:r>
              <a:rPr lang="id-ID" b="1" dirty="0"/>
              <a:t>Hotel bintang 5</a:t>
            </a:r>
            <a:r>
              <a:rPr lang="id-ID" dirty="0"/>
              <a:t> → menonjolkan </a:t>
            </a:r>
            <a:r>
              <a:rPr lang="id-ID" i="1" dirty="0" err="1"/>
              <a:t>luxury</a:t>
            </a:r>
            <a:r>
              <a:rPr lang="id-ID" i="1" dirty="0"/>
              <a:t>, fasilitas modern, dan teknologi canggih</a:t>
            </a:r>
            <a:r>
              <a:rPr lang="id-ID" dirty="0"/>
              <a:t>.</a:t>
            </a:r>
          </a:p>
          <a:p>
            <a:r>
              <a:rPr lang="id-ID" b="1" dirty="0" err="1"/>
              <a:t>Homestay</a:t>
            </a:r>
            <a:r>
              <a:rPr lang="id-ID" b="1" dirty="0"/>
              <a:t> desa wisata</a:t>
            </a:r>
            <a:r>
              <a:rPr lang="id-ID" dirty="0"/>
              <a:t> → menonjolkan </a:t>
            </a:r>
            <a:r>
              <a:rPr lang="id-ID" i="1" dirty="0"/>
              <a:t>budaya lokal, pengalaman otentik, dan interaksi personal</a:t>
            </a:r>
            <a:r>
              <a:rPr lang="id-ID" dirty="0"/>
              <a:t>.</a:t>
            </a:r>
          </a:p>
          <a:p>
            <a:r>
              <a:rPr lang="id-ID" dirty="0"/>
              <a:t>Aspek teknis/operasional harus </a:t>
            </a:r>
            <a:r>
              <a:rPr lang="id-ID" b="1" dirty="0"/>
              <a:t>disesuaikan dengan segmen pasar</a:t>
            </a:r>
            <a:r>
              <a:rPr lang="id-ID" dirty="0"/>
              <a:t> yang dilayani.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20953518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1115FAE-0713-A327-13B8-B1DDE08B8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620688"/>
            <a:ext cx="72008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1. Aspek Teknis</a:t>
            </a:r>
          </a:p>
          <a:p>
            <a:r>
              <a:rPr lang="id-ID" dirty="0"/>
              <a:t>Lebih menekankan pada </a:t>
            </a:r>
            <a:r>
              <a:rPr lang="id-ID" b="1" dirty="0"/>
              <a:t>kesiapan fisik dan sarana pendukung</a:t>
            </a:r>
            <a:r>
              <a:rPr lang="id-ID" dirty="0"/>
              <a:t> usaha.</a:t>
            </a:r>
          </a:p>
          <a:p>
            <a:pPr marL="0" indent="0">
              <a:buNone/>
            </a:pPr>
            <a:r>
              <a:rPr lang="id-ID" dirty="0"/>
              <a:t>🔹 Komponennya:</a:t>
            </a:r>
          </a:p>
          <a:p>
            <a:r>
              <a:rPr lang="id-ID" b="1" dirty="0"/>
              <a:t>Lokasi usaha</a:t>
            </a:r>
            <a:endParaRPr lang="id-ID" dirty="0"/>
          </a:p>
          <a:p>
            <a:pPr lvl="1"/>
            <a:r>
              <a:rPr lang="id-ID" dirty="0"/>
              <a:t>Aksesibilitas (mudah dijangkau kendaraan, dekat dengan atraksi wisata).</a:t>
            </a:r>
          </a:p>
          <a:p>
            <a:pPr lvl="1"/>
            <a:r>
              <a:rPr lang="id-ID" dirty="0"/>
              <a:t>Potensi geografis (pantai, gunung, desa wisata).</a:t>
            </a:r>
          </a:p>
          <a:p>
            <a:r>
              <a:rPr lang="id-ID" b="1" dirty="0"/>
              <a:t>Fasilitas fisik</a:t>
            </a:r>
            <a:endParaRPr lang="id-ID" dirty="0"/>
          </a:p>
          <a:p>
            <a:pPr lvl="1"/>
            <a:r>
              <a:rPr lang="id-ID" dirty="0"/>
              <a:t>Kamar hotel, restoran, ruang </a:t>
            </a:r>
            <a:r>
              <a:rPr lang="id-ID" dirty="0" err="1"/>
              <a:t>meeting</a:t>
            </a:r>
            <a:r>
              <a:rPr lang="id-ID" dirty="0"/>
              <a:t>, area parkir, toilet umum, dsb.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6662733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D75A2FC-D59D-30B1-62F0-BBE3D651D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664" y="908720"/>
            <a:ext cx="6264696" cy="5217443"/>
          </a:xfrm>
        </p:spPr>
        <p:txBody>
          <a:bodyPr/>
          <a:lstStyle/>
          <a:p>
            <a:r>
              <a:rPr lang="id-ID" b="1" dirty="0"/>
              <a:t>Infrastruktur pendukung</a:t>
            </a:r>
            <a:endParaRPr lang="id-ID" dirty="0"/>
          </a:p>
          <a:p>
            <a:pPr lvl="1"/>
            <a:r>
              <a:rPr lang="id-ID" dirty="0"/>
              <a:t>Listrik, air bersih, jaringan internet, transportasi, jalan.</a:t>
            </a:r>
          </a:p>
          <a:p>
            <a:r>
              <a:rPr lang="id-ID" b="1" dirty="0"/>
              <a:t>Desain &amp; tata letak</a:t>
            </a:r>
            <a:endParaRPr lang="id-ID" dirty="0"/>
          </a:p>
          <a:p>
            <a:pPr lvl="1"/>
            <a:r>
              <a:rPr lang="id-ID" dirty="0"/>
              <a:t>Apakah nyaman, efisien, dan sesuai standar pariwisata.</a:t>
            </a:r>
            <a:endParaRPr lang="en-US" dirty="0"/>
          </a:p>
          <a:p>
            <a:pPr marL="457200" lvl="1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👉 Intinya: Apakah secara </a:t>
            </a:r>
            <a:r>
              <a:rPr lang="id-ID" b="1" dirty="0"/>
              <a:t>teknis</a:t>
            </a:r>
            <a:r>
              <a:rPr lang="id-ID" dirty="0"/>
              <a:t> usaha pariwisata bisa berjalan dengan baik?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3502578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E03C9CF-7CEB-6D5D-2A8B-084DC3CED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416824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2. Aspek Operasional</a:t>
            </a:r>
          </a:p>
          <a:p>
            <a:r>
              <a:rPr lang="id-ID" dirty="0"/>
              <a:t>Lebih menekankan pada </a:t>
            </a:r>
            <a:r>
              <a:rPr lang="id-ID" b="1" dirty="0"/>
              <a:t>kegiatan sehari-hari (</a:t>
            </a:r>
            <a:r>
              <a:rPr lang="id-ID" b="1" dirty="0" err="1"/>
              <a:t>day</a:t>
            </a:r>
            <a:r>
              <a:rPr lang="id-ID" b="1" dirty="0"/>
              <a:t> </a:t>
            </a:r>
            <a:r>
              <a:rPr lang="id-ID" b="1" dirty="0" err="1"/>
              <a:t>to</a:t>
            </a:r>
            <a:r>
              <a:rPr lang="id-ID" b="1" dirty="0"/>
              <a:t> </a:t>
            </a:r>
            <a:r>
              <a:rPr lang="id-ID" b="1" dirty="0" err="1"/>
              <a:t>day</a:t>
            </a:r>
            <a:r>
              <a:rPr lang="id-ID" b="1" dirty="0"/>
              <a:t> </a:t>
            </a:r>
            <a:r>
              <a:rPr lang="id-ID" b="1" dirty="0" err="1"/>
              <a:t>operation</a:t>
            </a:r>
            <a:r>
              <a:rPr lang="id-ID" b="1" dirty="0"/>
              <a:t>)</a:t>
            </a:r>
            <a:r>
              <a:rPr lang="id-ID" dirty="0"/>
              <a:t> dalam menjalankan bisnis.</a:t>
            </a:r>
          </a:p>
          <a:p>
            <a:pPr marL="0" indent="0">
              <a:buNone/>
            </a:pPr>
            <a:r>
              <a:rPr lang="id-ID" dirty="0"/>
              <a:t>🔹 Komponennya:</a:t>
            </a:r>
          </a:p>
          <a:p>
            <a:r>
              <a:rPr lang="id-ID" b="1" dirty="0"/>
              <a:t>Proses pelayanan</a:t>
            </a:r>
            <a:endParaRPr lang="id-ID" dirty="0"/>
          </a:p>
          <a:p>
            <a:pPr lvl="1"/>
            <a:r>
              <a:rPr lang="id-ID" dirty="0"/>
              <a:t>Front </a:t>
            </a:r>
            <a:r>
              <a:rPr lang="id-ID" dirty="0" err="1"/>
              <a:t>office</a:t>
            </a:r>
            <a:r>
              <a:rPr lang="id-ID" dirty="0"/>
              <a:t>, </a:t>
            </a:r>
            <a:r>
              <a:rPr lang="id-ID" dirty="0" err="1"/>
              <a:t>housekeeping</a:t>
            </a:r>
            <a:r>
              <a:rPr lang="id-ID" dirty="0"/>
              <a:t>, F&amp;B </a:t>
            </a:r>
            <a:r>
              <a:rPr lang="id-ID" dirty="0" err="1"/>
              <a:t>service</a:t>
            </a:r>
            <a:r>
              <a:rPr lang="id-ID" dirty="0"/>
              <a:t>, </a:t>
            </a:r>
            <a:r>
              <a:rPr lang="id-ID" dirty="0" err="1"/>
              <a:t>tour</a:t>
            </a:r>
            <a:r>
              <a:rPr lang="id-ID" dirty="0"/>
              <a:t> </a:t>
            </a:r>
            <a:r>
              <a:rPr lang="id-ID" dirty="0" err="1"/>
              <a:t>guiding</a:t>
            </a:r>
            <a:r>
              <a:rPr lang="id-ID" dirty="0"/>
              <a:t>, </a:t>
            </a:r>
            <a:r>
              <a:rPr lang="id-ID" dirty="0" err="1"/>
              <a:t>ticketing</a:t>
            </a:r>
            <a:r>
              <a:rPr lang="id-ID" dirty="0"/>
              <a:t>.</a:t>
            </a:r>
          </a:p>
          <a:p>
            <a:r>
              <a:rPr lang="id-ID" b="1" dirty="0"/>
              <a:t>Sumber daya manusia (SDM)</a:t>
            </a:r>
            <a:endParaRPr lang="id-ID" dirty="0"/>
          </a:p>
          <a:p>
            <a:pPr lvl="1"/>
            <a:r>
              <a:rPr lang="id-ID" dirty="0"/>
              <a:t>Jumlah staf, kompetensi, pelatihan </a:t>
            </a:r>
            <a:r>
              <a:rPr lang="id-ID" dirty="0" err="1"/>
              <a:t>hospitality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8070886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BCDAB1A-FBFB-3AFF-AFC2-0C368A6C2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836712"/>
            <a:ext cx="7272808" cy="5289451"/>
          </a:xfrm>
        </p:spPr>
        <p:txBody>
          <a:bodyPr>
            <a:normAutofit lnSpcReduction="10000"/>
          </a:bodyPr>
          <a:lstStyle/>
          <a:p>
            <a:r>
              <a:rPr lang="id-ID" b="1" dirty="0"/>
              <a:t>Standar operasional prosedur (SOP)</a:t>
            </a:r>
            <a:endParaRPr lang="id-ID" dirty="0"/>
          </a:p>
          <a:p>
            <a:pPr lvl="1"/>
            <a:r>
              <a:rPr lang="id-ID" dirty="0" err="1"/>
              <a:t>Check</a:t>
            </a:r>
            <a:r>
              <a:rPr lang="id-ID" dirty="0"/>
              <a:t>-in/</a:t>
            </a:r>
            <a:r>
              <a:rPr lang="id-ID" dirty="0" err="1"/>
              <a:t>check-out</a:t>
            </a:r>
            <a:r>
              <a:rPr lang="id-ID" dirty="0"/>
              <a:t>, penanganan keluhan (misalnya metode LEAP), kebersihan, keamanan.</a:t>
            </a:r>
          </a:p>
          <a:p>
            <a:r>
              <a:rPr lang="id-ID" b="1" dirty="0"/>
              <a:t>Teknologi pendukung operasional</a:t>
            </a:r>
            <a:endParaRPr lang="id-ID" dirty="0"/>
          </a:p>
          <a:p>
            <a:pPr lvl="1"/>
            <a:r>
              <a:rPr lang="id-ID" dirty="0"/>
              <a:t>Hotel </a:t>
            </a:r>
            <a:r>
              <a:rPr lang="id-ID" dirty="0" err="1"/>
              <a:t>Management</a:t>
            </a:r>
            <a:r>
              <a:rPr lang="id-ID" dirty="0"/>
              <a:t> System (PMS), reservasi </a:t>
            </a:r>
            <a:r>
              <a:rPr lang="id-ID" dirty="0" err="1"/>
              <a:t>online</a:t>
            </a:r>
            <a:r>
              <a:rPr lang="id-ID" dirty="0"/>
              <a:t> (OTA), e-</a:t>
            </a:r>
            <a:r>
              <a:rPr lang="id-ID" dirty="0" err="1"/>
              <a:t>payment</a:t>
            </a:r>
            <a:r>
              <a:rPr lang="id-ID" dirty="0"/>
              <a:t>.</a:t>
            </a:r>
          </a:p>
          <a:p>
            <a:r>
              <a:rPr lang="id-ID" b="1" dirty="0"/>
              <a:t>Jam operasional &amp; kapasitas layanan</a:t>
            </a:r>
            <a:endParaRPr lang="id-ID" dirty="0"/>
          </a:p>
          <a:p>
            <a:pPr lvl="1"/>
            <a:r>
              <a:rPr lang="id-ID" dirty="0"/>
              <a:t>Contoh: hotel buka 24 jam, restoran buka 10 jam, </a:t>
            </a:r>
            <a:r>
              <a:rPr lang="id-ID" dirty="0" err="1"/>
              <a:t>tour</a:t>
            </a:r>
            <a:r>
              <a:rPr lang="id-ID" dirty="0"/>
              <a:t> harian.</a:t>
            </a:r>
          </a:p>
          <a:p>
            <a:pPr marL="0" indent="0">
              <a:buNone/>
            </a:pPr>
            <a:r>
              <a:rPr lang="id-ID" dirty="0"/>
              <a:t>👉 Intinya: Bagaimana bisnis </a:t>
            </a:r>
            <a:r>
              <a:rPr lang="id-ID" b="1" dirty="0"/>
              <a:t>dioperasikan sehari-hari agar berjalan efisien dan memuaskan tamu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5975912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EACE012-E7F9-A845-F78B-8A7775DBD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692696"/>
            <a:ext cx="7056784" cy="543346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b="1" dirty="0"/>
              <a:t>✨ Contoh dalam Pariwisata</a:t>
            </a:r>
          </a:p>
          <a:p>
            <a:r>
              <a:rPr lang="id-ID" b="1" dirty="0"/>
              <a:t>Teknis:</a:t>
            </a:r>
            <a:r>
              <a:rPr lang="id-ID" dirty="0"/>
              <a:t> Hotel harus punya lokasi strategis, kamar nyaman, listrik stabil, akses jalan baik.</a:t>
            </a:r>
          </a:p>
          <a:p>
            <a:r>
              <a:rPr lang="id-ID" b="1" dirty="0"/>
              <a:t>Operasional:</a:t>
            </a:r>
            <a:r>
              <a:rPr lang="id-ID" dirty="0"/>
              <a:t> Hotel harus punya SOP </a:t>
            </a:r>
            <a:r>
              <a:rPr lang="id-ID" dirty="0" err="1"/>
              <a:t>check</a:t>
            </a:r>
            <a:r>
              <a:rPr lang="id-ID" dirty="0"/>
              <a:t>-in 3 menit, </a:t>
            </a:r>
            <a:r>
              <a:rPr lang="id-ID" dirty="0" err="1"/>
              <a:t>housekeeping</a:t>
            </a:r>
            <a:r>
              <a:rPr lang="id-ID" dirty="0"/>
              <a:t> rutin, staf terlatih, sistem reservasi terintegrasi.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id-ID" dirty="0"/>
              <a:t>📍 Jadi, dalam studi kelayakan:</a:t>
            </a:r>
          </a:p>
          <a:p>
            <a:r>
              <a:rPr lang="id-ID" b="1" dirty="0"/>
              <a:t>Aspek teknis</a:t>
            </a:r>
            <a:r>
              <a:rPr lang="id-ID" dirty="0"/>
              <a:t> = </a:t>
            </a:r>
            <a:r>
              <a:rPr lang="id-ID" i="1" dirty="0"/>
              <a:t>fokus pada kesiapan fisik &amp; sarana</a:t>
            </a:r>
            <a:r>
              <a:rPr lang="id-ID" dirty="0"/>
              <a:t>.</a:t>
            </a:r>
          </a:p>
          <a:p>
            <a:r>
              <a:rPr lang="id-ID" b="1" dirty="0"/>
              <a:t>Aspek operasional</a:t>
            </a:r>
            <a:r>
              <a:rPr lang="id-ID" dirty="0"/>
              <a:t> = </a:t>
            </a:r>
            <a:r>
              <a:rPr lang="id-ID" i="1" dirty="0"/>
              <a:t>fokus pada pelaksanaan pelayanan &amp; manajemen harian</a:t>
            </a:r>
            <a:r>
              <a:rPr lang="id-ID" dirty="0"/>
              <a:t>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2453170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C1DBFCA-DADE-8E3D-E0E8-37E560FFE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764704"/>
            <a:ext cx="7128792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Aspek Teknis/Operasional dalam Bisnis Pariwisata</a:t>
            </a:r>
          </a:p>
          <a:p>
            <a:pPr marL="0" indent="0">
              <a:buNone/>
            </a:pPr>
            <a:r>
              <a:rPr lang="id-ID" b="1" dirty="0"/>
              <a:t>1. Lokasi</a:t>
            </a:r>
          </a:p>
          <a:p>
            <a:r>
              <a:rPr lang="id-ID" dirty="0"/>
              <a:t>Lokasi merupakan salah satu faktor kunci dalam keberhasilan bisnis pariwisata.</a:t>
            </a:r>
          </a:p>
          <a:p>
            <a:r>
              <a:rPr lang="id-ID" b="1" dirty="0"/>
              <a:t>Aksesibilitas</a:t>
            </a:r>
            <a:r>
              <a:rPr lang="id-ID" dirty="0"/>
              <a:t> → mudah dijangkau wisatawan (transportasi udara, darat, laut).</a:t>
            </a:r>
          </a:p>
          <a:p>
            <a:r>
              <a:rPr lang="id-ID" b="1" dirty="0"/>
              <a:t>Daya tarik sekitar</a:t>
            </a:r>
            <a:r>
              <a:rPr lang="id-ID" dirty="0"/>
              <a:t> → kedekatan dengan destinasi utama (pantai, cagar budaya, pusat kota).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9536643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AB24B87-746F-832D-C560-EB81A3E89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908720"/>
            <a:ext cx="7344816" cy="5217443"/>
          </a:xfrm>
        </p:spPr>
        <p:txBody>
          <a:bodyPr/>
          <a:lstStyle/>
          <a:p>
            <a:r>
              <a:rPr lang="id-ID" b="1" dirty="0"/>
              <a:t>Keamanan &amp; kenyamanan</a:t>
            </a:r>
            <a:r>
              <a:rPr lang="id-ID" dirty="0"/>
              <a:t> → lingkungan aman, bebas konflik, ramah wisatawan.</a:t>
            </a:r>
          </a:p>
          <a:p>
            <a:r>
              <a:rPr lang="id-ID" b="1" dirty="0"/>
              <a:t>Potensi perkembangan</a:t>
            </a:r>
            <a:r>
              <a:rPr lang="id-ID" dirty="0"/>
              <a:t> → dukungan pemerintah, tren kunjungan wisatawan, potensi investasi.</a:t>
            </a:r>
            <a:endParaRPr lang="en-US" dirty="0"/>
          </a:p>
          <a:p>
            <a:pPr marL="0" indent="0">
              <a:buNone/>
            </a:pPr>
            <a:br>
              <a:rPr lang="id-ID" dirty="0"/>
            </a:br>
            <a:r>
              <a:rPr lang="id-ID" dirty="0"/>
              <a:t>📌 </a:t>
            </a:r>
            <a:r>
              <a:rPr lang="id-ID" i="1" dirty="0"/>
              <a:t>Contoh:</a:t>
            </a:r>
            <a:r>
              <a:rPr lang="id-ID" dirty="0"/>
              <a:t> Resort di Bali dipilih dekat pantai karena wisatawan mencari keindahan alam &amp; ketenangan.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072596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2997</TotalTime>
  <Words>1146</Words>
  <Application>Microsoft Office PowerPoint</Application>
  <PresentationFormat>Tampilan Layar (4:3)</PresentationFormat>
  <Paragraphs>123</Paragraphs>
  <Slides>21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21</vt:i4>
      </vt:variant>
    </vt:vector>
  </HeadingPairs>
  <TitlesOfParts>
    <vt:vector size="27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2025-09-07T05:38:05Z</dcterms:modified>
</cp:coreProperties>
</file>