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9"/>
  </p:notesMasterIdLst>
  <p:handoutMasterIdLst>
    <p:handoutMasterId r:id="rId30"/>
  </p:handoutMasterIdLst>
  <p:sldIdLst>
    <p:sldId id="256" r:id="rId2"/>
    <p:sldId id="302" r:id="rId3"/>
    <p:sldId id="326" r:id="rId4"/>
    <p:sldId id="328" r:id="rId5"/>
    <p:sldId id="318" r:id="rId6"/>
    <p:sldId id="327" r:id="rId7"/>
    <p:sldId id="330" r:id="rId8"/>
    <p:sldId id="305" r:id="rId9"/>
    <p:sldId id="331" r:id="rId10"/>
    <p:sldId id="332" r:id="rId11"/>
    <p:sldId id="322" r:id="rId12"/>
    <p:sldId id="323" r:id="rId13"/>
    <p:sldId id="333" r:id="rId14"/>
    <p:sldId id="334" r:id="rId15"/>
    <p:sldId id="324" r:id="rId16"/>
    <p:sldId id="335" r:id="rId17"/>
    <p:sldId id="336" r:id="rId18"/>
    <p:sldId id="337" r:id="rId19"/>
    <p:sldId id="338" r:id="rId20"/>
    <p:sldId id="339" r:id="rId21"/>
    <p:sldId id="340" r:id="rId22"/>
    <p:sldId id="341" r:id="rId23"/>
    <p:sldId id="342" r:id="rId24"/>
    <p:sldId id="343" r:id="rId25"/>
    <p:sldId id="344" r:id="rId26"/>
    <p:sldId id="345" r:id="rId27"/>
    <p:sldId id="300" r:id="rId28"/>
  </p:sldIdLst>
  <p:sldSz cx="9144000" cy="6858000" type="screen4x3"/>
  <p:notesSz cx="7045325" cy="9345613"/>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943">
          <p15:clr>
            <a:srgbClr val="A4A3A4"/>
          </p15:clr>
        </p15:guide>
        <p15:guide id="2" pos="2219">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816" autoAdjust="0"/>
    <p:restoredTop sz="94580" autoAdjust="0"/>
  </p:normalViewPr>
  <p:slideViewPr>
    <p:cSldViewPr showGuides="1">
      <p:cViewPr varScale="1">
        <p:scale>
          <a:sx n="60" d="100"/>
          <a:sy n="60" d="100"/>
        </p:scale>
        <p:origin x="1304" y="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9"/>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heme" Target="theme/theme1.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t>‹#›</a:t>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pPr algn="just">
              <a:buFont typeface="Arial" panose="020B0604020202020204" pitchFamily="34" charset="0"/>
            </a:pPr>
            <a:r>
              <a:rPr lang="en-US" altLang="en-US" dirty="0">
                <a:latin typeface="Cambria" panose="02040503050406030204" pitchFamily="18" charset="0"/>
                <a:cs typeface="Arial" panose="020B0604020202020204" pitchFamily="34" charset="0"/>
                <a:sym typeface="+mn-ea"/>
              </a:rPr>
              <a:t>Pembahasan &amp; Contoh Kasus:</a:t>
            </a:r>
            <a:endParaRPr lang="en-US" altLang="en-US" dirty="0">
              <a:solidFill>
                <a:schemeClr val="tx1"/>
              </a:solidFill>
              <a:latin typeface="Cambria" panose="02040503050406030204" pitchFamily="18" charset="0"/>
              <a:cs typeface="Arial" panose="020B0604020202020204" pitchFamily="34" charset="0"/>
            </a:endParaRPr>
          </a:p>
          <a:p>
            <a:pPr algn="just">
              <a:buFont typeface="Arial" panose="020B0604020202020204" pitchFamily="34" charset="0"/>
            </a:pPr>
            <a:r>
              <a:rPr lang="en-US" altLang="en-US" dirty="0">
                <a:latin typeface="Cambria" panose="02040503050406030204" pitchFamily="18" charset="0"/>
                <a:cs typeface="Arial" panose="020B0604020202020204" pitchFamily="34" charset="0"/>
                <a:sym typeface="+mn-ea"/>
              </a:rPr>
              <a:t>Konflik Hukum: Peraturan Gubernur (Pergub) Jakarta mengenai larangan merokok di tempat umum. Jika Pergub ini isinya bertentangan dengan Undang-Undang Kesehatan (tingkat lebih tinggi), maka UU Kesehatan yang berlaku.</a:t>
            </a:r>
            <a:endParaRPr lang="en-US" altLang="en-US" dirty="0">
              <a:solidFill>
                <a:schemeClr val="tx1"/>
              </a:solidFill>
              <a:latin typeface="Cambria" panose="02040503050406030204" pitchFamily="18" charset="0"/>
              <a:cs typeface="Arial" panose="020B0604020202020204" pitchFamily="34" charset="0"/>
            </a:endParaRPr>
          </a:p>
          <a:p>
            <a:endParaRPr lang="en-US"/>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jika UU tidak mencantumkan tanggal mulai berlakunya, maka UU tersebut berlaku sejak tanggal diundangkan — yaitu tanggal yang tercantum dalam Lembaran Negara Republik Indonesia (saat UU itu resmi diumumkan oleh Menteri Hukum dan HAM). “Peraturan perundang-undangan mulai berlaku dan mempunyai kekuatan hukum yang mengikat pada tanggal diundangkan, kecuali ditentukan lain dalam peraturan perundang-undangan yang bersangkutan.” pasal 87 UU No. 13 Tahun 2022:</a:t>
            </a:r>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HKB23403:</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PENGANTAR HUKUM INDONESIA – HUKUM DALAM ARTI TATA HUKUM</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HKB23403:</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PENGANTAR HUKUM INDONESIA – HUKUM DALAM ARTI TATA HUKUM</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1710684"/>
            <a:ext cx="9144000" cy="2491740"/>
          </a:xfrm>
          <a:prstGeom prst="rect">
            <a:avLst/>
          </a:prstGeom>
          <a:noFill/>
        </p:spPr>
        <p:txBody>
          <a:bodyPr wrap="square" lIns="91440" tIns="45720" rIns="91440" bIns="45720">
            <a:spAutoFit/>
          </a:bodyPr>
          <a:lstStyle/>
          <a:p>
            <a:pPr algn="ctr"/>
            <a:r>
              <a:rPr lang="en-US" alt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Sumber Hukum di</a:t>
            </a:r>
          </a:p>
          <a:p>
            <a:pPr algn="ctr"/>
            <a:r>
              <a:rPr lang="en-US" alt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Indonesia, Sistem Hukum Mondial, Sistem Hukum Indonesia</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3</a:t>
            </a: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318770" y="574675"/>
            <a:ext cx="8533765" cy="576834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buFont typeface="Arial" panose="020B0604020202020204" pitchFamily="34" charset="0"/>
            </a:pPr>
            <a:r>
              <a:rPr lang="en-US" altLang="en-US" sz="2500" b="1" dirty="0">
                <a:solidFill>
                  <a:schemeClr val="tx1"/>
                </a:solidFill>
                <a:latin typeface="Cambria" panose="02040503050406030204" pitchFamily="18" charset="0"/>
                <a:cs typeface="Arial" panose="020B0604020202020204" pitchFamily="34" charset="0"/>
              </a:rPr>
              <a:t>Sistem Hukum Mondial (Global)</a:t>
            </a:r>
          </a:p>
          <a:p>
            <a:pPr algn="ctr">
              <a:buFont typeface="Arial" panose="020B0604020202020204" pitchFamily="34" charset="0"/>
            </a:pPr>
            <a:endParaRPr lang="en-US" altLang="en-US" sz="2500" dirty="0">
              <a:solidFill>
                <a:schemeClr val="tx1"/>
              </a:solidFill>
              <a:latin typeface="Cambria" panose="02040503050406030204" pitchFamily="18" charset="0"/>
              <a:cs typeface="Arial" panose="020B0604020202020204" pitchFamily="34" charset="0"/>
            </a:endParaRPr>
          </a:p>
          <a:p>
            <a:pPr marL="342900" indent="-342900" algn="just">
              <a:buFont typeface="Wingdings" panose="05000000000000000000" charset="0"/>
              <a:buChar char="v"/>
            </a:pPr>
            <a:r>
              <a:rPr lang="en-US" altLang="en-US" sz="2500" dirty="0">
                <a:solidFill>
                  <a:schemeClr val="tx1"/>
                </a:solidFill>
                <a:latin typeface="Cambria" panose="02040503050406030204" pitchFamily="18" charset="0"/>
                <a:cs typeface="Arial" panose="020B0604020202020204" pitchFamily="34" charset="0"/>
              </a:rPr>
              <a:t>Pengantar Sistem Hukum Mondial</a:t>
            </a:r>
          </a:p>
          <a:p>
            <a:pPr algn="just">
              <a:buFont typeface="Arial" panose="020B0604020202020204" pitchFamily="34" charset="0"/>
            </a:pPr>
            <a:r>
              <a:rPr lang="en-US" altLang="en-US" sz="2500" dirty="0">
                <a:solidFill>
                  <a:schemeClr val="tx1"/>
                </a:solidFill>
                <a:latin typeface="Cambria" panose="02040503050406030204" pitchFamily="18" charset="0"/>
                <a:cs typeface="Arial" panose="020B0604020202020204" pitchFamily="34" charset="0"/>
              </a:rPr>
              <a:t>Latar Belakang: Pengelompokan sistem hukum berdasarkan persamaan asas, sumber, dan sejarah.</a:t>
            </a:r>
          </a:p>
          <a:p>
            <a:pPr algn="just">
              <a:buFont typeface="Arial" panose="020B0604020202020204" pitchFamily="34" charset="0"/>
            </a:pPr>
            <a:r>
              <a:rPr lang="en-US" altLang="en-US" sz="2500" dirty="0">
                <a:solidFill>
                  <a:schemeClr val="tx1"/>
                </a:solidFill>
                <a:latin typeface="Cambria" panose="02040503050406030204" pitchFamily="18" charset="0"/>
                <a:cs typeface="Arial" panose="020B0604020202020204" pitchFamily="34" charset="0"/>
              </a:rPr>
              <a:t>Tujuan: Memahami akar filosofis dan praktik hukum Indonesia.</a:t>
            </a:r>
          </a:p>
          <a:p>
            <a:pPr algn="just">
              <a:buFont typeface="Arial" panose="020B0604020202020204" pitchFamily="34" charset="0"/>
            </a:pPr>
            <a:endParaRPr lang="en-US" altLang="en-US" sz="2500" dirty="0">
              <a:solidFill>
                <a:schemeClr val="tx1"/>
              </a:solidFill>
              <a:latin typeface="Cambria" panose="02040503050406030204" pitchFamily="18" charset="0"/>
              <a:cs typeface="Arial" panose="020B0604020202020204" pitchFamily="34" charset="0"/>
            </a:endParaRPr>
          </a:p>
          <a:p>
            <a:pPr algn="just">
              <a:buFont typeface="Arial" panose="020B0604020202020204" pitchFamily="34" charset="0"/>
            </a:pPr>
            <a:r>
              <a:rPr lang="en-US" altLang="en-US" sz="2500" dirty="0">
                <a:solidFill>
                  <a:schemeClr val="tx1"/>
                </a:solidFill>
                <a:latin typeface="Cambria" panose="02040503050406030204" pitchFamily="18" charset="0"/>
                <a:cs typeface="Arial" panose="020B0604020202020204" pitchFamily="34" charset="0"/>
              </a:rPr>
              <a:t>Dua Raksasa Hukum Global:</a:t>
            </a:r>
          </a:p>
          <a:p>
            <a:pPr marL="457200" indent="-457200" algn="just">
              <a:buFont typeface="+mj-lt"/>
              <a:buAutoNum type="arabicPeriod"/>
            </a:pPr>
            <a:r>
              <a:rPr lang="en-US" altLang="en-US" sz="2500" dirty="0">
                <a:solidFill>
                  <a:schemeClr val="tx1"/>
                </a:solidFill>
                <a:latin typeface="Cambria" panose="02040503050406030204" pitchFamily="18" charset="0"/>
                <a:cs typeface="Arial" panose="020B0604020202020204" pitchFamily="34" charset="0"/>
              </a:rPr>
              <a:t>Sistem Civil Law (Kontinental)</a:t>
            </a:r>
          </a:p>
          <a:p>
            <a:pPr marL="457200" indent="-457200" algn="just">
              <a:buFont typeface="+mj-lt"/>
              <a:buAutoNum type="arabicPeriod"/>
            </a:pPr>
            <a:r>
              <a:rPr lang="en-US" altLang="en-US" sz="2500" dirty="0">
                <a:solidFill>
                  <a:schemeClr val="tx1"/>
                </a:solidFill>
                <a:latin typeface="Cambria" panose="02040503050406030204" pitchFamily="18" charset="0"/>
                <a:cs typeface="Arial" panose="020B0604020202020204" pitchFamily="34" charset="0"/>
              </a:rPr>
              <a:t>Sistem Common Law (Anglo-Amerika)</a:t>
            </a: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310515" y="736600"/>
            <a:ext cx="8376285" cy="5389880"/>
          </a:xfrm>
          <a:prstGeom prst="rect">
            <a:avLst/>
          </a:prstGeom>
        </p:spPr>
        <p:txBody>
          <a:bodyPr vert="horz" lIns="91440" tIns="45720" rIns="91440" bIns="45720" rtlCol="0">
            <a:normAutofit fontScale="87500" lnSpcReduction="2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buFont typeface="Arial" panose="020B0604020202020204" pitchFamily="34" charset="0"/>
            </a:pPr>
            <a:r>
              <a:rPr lang="en-US" altLang="en-US" b="1" dirty="0">
                <a:solidFill>
                  <a:schemeClr val="tx1"/>
                </a:solidFill>
                <a:latin typeface="Cambria" panose="02040503050406030204" pitchFamily="18" charset="0"/>
                <a:cs typeface="Arial" panose="020B0604020202020204" pitchFamily="34" charset="0"/>
              </a:rPr>
              <a:t>Sistem Civil Law (Eropa Kontinental)</a:t>
            </a:r>
          </a:p>
          <a:p>
            <a:pPr algn="ctr">
              <a:buFont typeface="Arial" panose="020B0604020202020204" pitchFamily="34" charset="0"/>
            </a:pPr>
            <a:endParaRPr lang="en-US" altLang="en-US" dirty="0">
              <a:solidFill>
                <a:schemeClr val="tx1"/>
              </a:solidFill>
              <a:latin typeface="Cambria" panose="02040503050406030204" pitchFamily="18" charset="0"/>
              <a:cs typeface="Arial" panose="020B0604020202020204" pitchFamily="34" charset="0"/>
            </a:endParaRPr>
          </a:p>
          <a:p>
            <a:pPr algn="just">
              <a:buFont typeface="Arial" panose="020B0604020202020204" pitchFamily="34" charset="0"/>
            </a:pPr>
            <a:r>
              <a:rPr lang="en-US" altLang="en-US" dirty="0">
                <a:solidFill>
                  <a:schemeClr val="tx1"/>
                </a:solidFill>
                <a:latin typeface="Cambria" panose="02040503050406030204" pitchFamily="18" charset="0"/>
                <a:cs typeface="Arial" panose="020B0604020202020204" pitchFamily="34" charset="0"/>
              </a:rPr>
              <a:t>Asal &amp; Filosofi: Hukum Romawi, menekankan Kodifikasi dan Kepastian Hukum.</a:t>
            </a:r>
          </a:p>
          <a:p>
            <a:pPr algn="just">
              <a:buFont typeface="Arial" panose="020B0604020202020204" pitchFamily="34" charset="0"/>
            </a:pPr>
            <a:r>
              <a:rPr lang="en-US" altLang="en-US" dirty="0">
                <a:solidFill>
                  <a:schemeClr val="tx1"/>
                </a:solidFill>
                <a:latin typeface="Cambria" panose="02040503050406030204" pitchFamily="18" charset="0"/>
                <a:cs typeface="Arial" panose="020B0604020202020204" pitchFamily="34" charset="0"/>
              </a:rPr>
              <a:t>Sumber Utama: Undang-Undang Tertulis.</a:t>
            </a:r>
          </a:p>
          <a:p>
            <a:pPr algn="just">
              <a:buFont typeface="Arial" panose="020B0604020202020204" pitchFamily="34" charset="0"/>
            </a:pPr>
            <a:r>
              <a:rPr lang="en-US" altLang="en-US" dirty="0">
                <a:solidFill>
                  <a:schemeClr val="tx1"/>
                </a:solidFill>
                <a:latin typeface="Cambria" panose="02040503050406030204" pitchFamily="18" charset="0"/>
                <a:cs typeface="Arial" panose="020B0604020202020204" pitchFamily="34" charset="0"/>
              </a:rPr>
              <a:t>Peran Hakim: Pasif (Hanya menerapkan/mengeksekusi undang-undang).</a:t>
            </a:r>
          </a:p>
          <a:p>
            <a:pPr algn="just">
              <a:buFont typeface="Arial" panose="020B0604020202020204" pitchFamily="34" charset="0"/>
            </a:pPr>
            <a:r>
              <a:rPr lang="en-US" altLang="en-US" dirty="0">
                <a:solidFill>
                  <a:schemeClr val="tx1"/>
                </a:solidFill>
                <a:latin typeface="Cambria" panose="02040503050406030204" pitchFamily="18" charset="0"/>
                <a:cs typeface="Arial" panose="020B0604020202020204" pitchFamily="34" charset="0"/>
              </a:rPr>
              <a:t>Contoh: Kasus pencurian (Pasal 362 KUHP). Hakim hanya akan melihat isi pasal, mencari unsur-unsur pidana yang tercantum di sana (mengambil, barang, seluruhnya/sebagian, milik orang lain, dengan maksud dimiliki secara melawan hukum), tanpa terikat pada putusan kasus pencurian sebelumnya.</a:t>
            </a:r>
          </a:p>
          <a:p>
            <a:pPr algn="just">
              <a:buFont typeface="Arial" panose="020B0604020202020204" pitchFamily="34" charset="0"/>
            </a:pPr>
            <a:endParaRPr lang="en-US" altLang="en-US" dirty="0">
              <a:solidFill>
                <a:schemeClr val="tx1"/>
              </a:solidFill>
              <a:latin typeface="Cambria" panose="02040503050406030204" pitchFamily="18" charset="0"/>
              <a:cs typeface="Arial" panose="020B0604020202020204" pitchFamily="34" charset="0"/>
            </a:endParaRPr>
          </a:p>
          <a:p>
            <a:pPr algn="just">
              <a:buFont typeface="Arial" panose="020B0604020202020204" pitchFamily="34" charset="0"/>
            </a:pPr>
            <a:r>
              <a:rPr lang="en-US" altLang="en-US" dirty="0">
                <a:solidFill>
                  <a:schemeClr val="tx1"/>
                </a:solidFill>
                <a:latin typeface="Cambria" panose="02040503050406030204" pitchFamily="18" charset="0"/>
                <a:cs typeface="Arial" panose="020B0604020202020204" pitchFamily="34" charset="0"/>
              </a:rPr>
              <a:t>Fokus: Segala sesuatu harus tertulis di dalam Kitab Undang-Undang.</a:t>
            </a: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457200" y="701040"/>
            <a:ext cx="8229600" cy="54254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buFont typeface="Arial" panose="020B0604020202020204" pitchFamily="34" charset="0"/>
            </a:pPr>
            <a:r>
              <a:rPr lang="en-US" altLang="en-US" b="1" dirty="0">
                <a:solidFill>
                  <a:schemeClr val="tx1"/>
                </a:solidFill>
                <a:latin typeface="Cambria" panose="02040503050406030204" pitchFamily="18" charset="0"/>
                <a:cs typeface="Arial" panose="020B0604020202020204" pitchFamily="34" charset="0"/>
              </a:rPr>
              <a:t>Sistem Common Law (Anglo-Amerika)</a:t>
            </a:r>
          </a:p>
          <a:p>
            <a:pPr algn="ctr">
              <a:buFont typeface="Arial" panose="020B0604020202020204" pitchFamily="34" charset="0"/>
            </a:pPr>
            <a:endParaRPr lang="en-US" altLang="en-US" dirty="0">
              <a:solidFill>
                <a:schemeClr val="tx1"/>
              </a:solidFill>
              <a:latin typeface="Cambria" panose="02040503050406030204" pitchFamily="18" charset="0"/>
              <a:cs typeface="Arial" panose="020B0604020202020204" pitchFamily="34" charset="0"/>
            </a:endParaRPr>
          </a:p>
          <a:p>
            <a:pPr algn="just">
              <a:buFont typeface="Arial" panose="020B0604020202020204" pitchFamily="34" charset="0"/>
            </a:pPr>
            <a:r>
              <a:rPr lang="en-US" altLang="en-US" dirty="0">
                <a:solidFill>
                  <a:schemeClr val="tx1"/>
                </a:solidFill>
                <a:latin typeface="Cambria" panose="02040503050406030204" pitchFamily="18" charset="0"/>
                <a:cs typeface="Arial" panose="020B0604020202020204" pitchFamily="34" charset="0"/>
              </a:rPr>
              <a:t>Asal &amp; Filosofi: Inggris, menekankan Yurisprudensi dan Keadilan Kasuistis.</a:t>
            </a:r>
          </a:p>
          <a:p>
            <a:pPr algn="just">
              <a:buFont typeface="Arial" panose="020B0604020202020204" pitchFamily="34" charset="0"/>
            </a:pPr>
            <a:r>
              <a:rPr lang="en-US" altLang="en-US" dirty="0">
                <a:solidFill>
                  <a:schemeClr val="tx1"/>
                </a:solidFill>
                <a:latin typeface="Cambria" panose="02040503050406030204" pitchFamily="18" charset="0"/>
                <a:cs typeface="Arial" panose="020B0604020202020204" pitchFamily="34" charset="0"/>
              </a:rPr>
              <a:t>Sumber Utama: Keputusan Hakim Terdahulu (Case Law).</a:t>
            </a:r>
          </a:p>
          <a:p>
            <a:pPr algn="just">
              <a:buFont typeface="Arial" panose="020B0604020202020204" pitchFamily="34" charset="0"/>
            </a:pPr>
            <a:r>
              <a:rPr lang="en-US" altLang="en-US" dirty="0">
                <a:solidFill>
                  <a:schemeClr val="tx1"/>
                </a:solidFill>
                <a:latin typeface="Cambria" panose="02040503050406030204" pitchFamily="18" charset="0"/>
                <a:cs typeface="Arial" panose="020B0604020202020204" pitchFamily="34" charset="0"/>
              </a:rPr>
              <a:t>Peran Hakim: Aktif (Hakim dapat menciptakan hukum melalui putusannya).</a:t>
            </a:r>
          </a:p>
          <a:p>
            <a:pPr algn="just">
              <a:buFont typeface="Arial" panose="020B0604020202020204" pitchFamily="34" charset="0"/>
            </a:pPr>
            <a:r>
              <a:rPr lang="en-US" altLang="en-US" dirty="0">
                <a:solidFill>
                  <a:schemeClr val="tx1"/>
                </a:solidFill>
                <a:latin typeface="Cambria" panose="02040503050406030204" pitchFamily="18" charset="0"/>
                <a:cs typeface="Arial" panose="020B0604020202020204" pitchFamily="34" charset="0"/>
              </a:rPr>
              <a:t>Prinsip: Stare Decisis (Precedent/Putusan Terdahulu wajib diikuti).</a:t>
            </a: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457200" y="701040"/>
            <a:ext cx="8229600" cy="542544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buFont typeface="Arial" panose="020B0604020202020204" pitchFamily="34" charset="0"/>
            </a:pPr>
            <a:r>
              <a:rPr lang="en-US" altLang="en-US" sz="2200" b="1" dirty="0">
                <a:solidFill>
                  <a:schemeClr val="tx1"/>
                </a:solidFill>
                <a:latin typeface="Cambria" panose="02040503050406030204" pitchFamily="18" charset="0"/>
                <a:cs typeface="Arial" panose="020B0604020202020204" pitchFamily="34" charset="0"/>
              </a:rPr>
              <a:t>Prinsip Kunci Common Law: Stare Decisis</a:t>
            </a:r>
          </a:p>
          <a:p>
            <a:pPr algn="ctr">
              <a:buFont typeface="Arial" panose="020B0604020202020204" pitchFamily="34" charset="0"/>
            </a:pPr>
            <a:endParaRPr lang="en-US" altLang="en-US" sz="2200" dirty="0">
              <a:solidFill>
                <a:schemeClr val="tx1"/>
              </a:solidFill>
              <a:latin typeface="Cambria" panose="02040503050406030204" pitchFamily="18" charset="0"/>
              <a:cs typeface="Arial" panose="020B0604020202020204" pitchFamily="34" charset="0"/>
            </a:endParaRPr>
          </a:p>
          <a:p>
            <a:pPr algn="just">
              <a:buFont typeface="Arial" panose="020B0604020202020204" pitchFamily="34" charset="0"/>
            </a:pPr>
            <a:r>
              <a:rPr lang="en-US" altLang="en-US" sz="2200" dirty="0">
                <a:solidFill>
                  <a:schemeClr val="tx1"/>
                </a:solidFill>
                <a:latin typeface="Cambria" panose="02040503050406030204" pitchFamily="18" charset="0"/>
                <a:cs typeface="Arial" panose="020B0604020202020204" pitchFamily="34" charset="0"/>
              </a:rPr>
              <a:t>Asas Stare Decisis (Precedent):</a:t>
            </a:r>
          </a:p>
          <a:p>
            <a:pPr algn="just">
              <a:buFont typeface="Arial" panose="020B0604020202020204" pitchFamily="34" charset="0"/>
            </a:pPr>
            <a:r>
              <a:rPr lang="en-US" altLang="en-US" sz="2200" dirty="0">
                <a:solidFill>
                  <a:schemeClr val="tx1"/>
                </a:solidFill>
                <a:latin typeface="Cambria" panose="02040503050406030204" pitchFamily="18" charset="0"/>
                <a:cs typeface="Arial" panose="020B0604020202020204" pitchFamily="34" charset="0"/>
              </a:rPr>
              <a:t>Contoh Kasus: Pengadilan Tinggi (banding) di AS memutuskan bahwa "perjanjian yang ditandatangani di bawah ancaman pistol adalah batal."</a:t>
            </a:r>
          </a:p>
          <a:p>
            <a:pPr algn="just">
              <a:buFont typeface="Arial" panose="020B0604020202020204" pitchFamily="34" charset="0"/>
            </a:pPr>
            <a:endParaRPr lang="en-US" altLang="en-US" sz="2200" dirty="0">
              <a:solidFill>
                <a:schemeClr val="tx1"/>
              </a:solidFill>
              <a:latin typeface="Cambria" panose="02040503050406030204" pitchFamily="18" charset="0"/>
              <a:cs typeface="Arial" panose="020B0604020202020204" pitchFamily="34" charset="0"/>
            </a:endParaRPr>
          </a:p>
          <a:p>
            <a:pPr algn="just">
              <a:buFont typeface="Arial" panose="020B0604020202020204" pitchFamily="34" charset="0"/>
            </a:pPr>
            <a:r>
              <a:rPr lang="en-US" altLang="en-US" sz="2200" dirty="0">
                <a:solidFill>
                  <a:schemeClr val="tx1"/>
                </a:solidFill>
                <a:latin typeface="Cambria" panose="02040503050406030204" pitchFamily="18" charset="0"/>
                <a:cs typeface="Arial" panose="020B0604020202020204" pitchFamily="34" charset="0"/>
              </a:rPr>
              <a:t>Penerapan: Selanjutnya, semua Pengadilan Rendah (distrik) yang menghadapi kasus perjanjian dengan unsur ancaman serupa wajib mengikuti putusan tersebut.</a:t>
            </a:r>
          </a:p>
          <a:p>
            <a:pPr algn="just">
              <a:buFont typeface="Arial" panose="020B0604020202020204" pitchFamily="34" charset="0"/>
            </a:pPr>
            <a:endParaRPr lang="en-US" altLang="en-US" sz="2200" dirty="0">
              <a:solidFill>
                <a:schemeClr val="tx1"/>
              </a:solidFill>
              <a:latin typeface="Cambria" panose="02040503050406030204" pitchFamily="18" charset="0"/>
              <a:cs typeface="Arial" panose="020B0604020202020204" pitchFamily="34" charset="0"/>
            </a:endParaRPr>
          </a:p>
          <a:p>
            <a:pPr algn="just">
              <a:buFont typeface="Arial" panose="020B0604020202020204" pitchFamily="34" charset="0"/>
            </a:pPr>
            <a:r>
              <a:rPr lang="en-US" altLang="en-US" sz="2200" dirty="0">
                <a:solidFill>
                  <a:schemeClr val="tx1"/>
                </a:solidFill>
                <a:latin typeface="Cambria" panose="02040503050406030204" pitchFamily="18" charset="0"/>
                <a:cs typeface="Arial" panose="020B0604020202020204" pitchFamily="34" charset="0"/>
              </a:rPr>
              <a:t>Pembahasan: Sistem ini menjamin bahwa kasus-kasus serupa akan diperlakukan sama, tetapi sifatnya lebih lentur dan cepat beradaptasi karena hukum dapat diubah melalui putusan pengadilan yang lebih tinggi.</a:t>
            </a: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457200" y="701040"/>
            <a:ext cx="8229600" cy="542544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buFont typeface="Arial" panose="020B0604020202020204" pitchFamily="34" charset="0"/>
            </a:pPr>
            <a:r>
              <a:rPr lang="en-US" altLang="en-US" sz="2300" b="1" dirty="0">
                <a:solidFill>
                  <a:schemeClr val="tx1"/>
                </a:solidFill>
                <a:latin typeface="Cambria" panose="02040503050406030204" pitchFamily="18" charset="0"/>
                <a:cs typeface="Arial" panose="020B0604020202020204" pitchFamily="34" charset="0"/>
              </a:rPr>
              <a:t>Perbandingan Singkat Sistem Hukum Mondial</a:t>
            </a:r>
          </a:p>
          <a:p>
            <a:pPr algn="ctr">
              <a:buFont typeface="Arial" panose="020B0604020202020204" pitchFamily="34" charset="0"/>
            </a:pPr>
            <a:endParaRPr lang="en-US" altLang="en-US" sz="2300" b="1" dirty="0">
              <a:solidFill>
                <a:schemeClr val="tx1"/>
              </a:solidFill>
              <a:latin typeface="Cambria" panose="02040503050406030204" pitchFamily="18" charset="0"/>
              <a:cs typeface="Arial" panose="020B0604020202020204" pitchFamily="34" charset="0"/>
            </a:endParaRPr>
          </a:p>
        </p:txBody>
      </p:sp>
      <p:pic>
        <p:nvPicPr>
          <p:cNvPr id="2" name="Picture 1"/>
          <p:cNvPicPr>
            <a:picLocks noChangeAspect="1"/>
          </p:cNvPicPr>
          <p:nvPr/>
        </p:nvPicPr>
        <p:blipFill>
          <a:blip r:embed="rId3"/>
          <a:stretch>
            <a:fillRect/>
          </a:stretch>
        </p:blipFill>
        <p:spPr>
          <a:xfrm>
            <a:off x="474980" y="1674495"/>
            <a:ext cx="8258810" cy="3619500"/>
          </a:xfrm>
          <a:prstGeom prst="rect">
            <a:avLst/>
          </a:prstGeom>
        </p:spPr>
      </p:pic>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457200" y="908050"/>
            <a:ext cx="8229600" cy="521843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endParaRPr lang="en-US" altLang="en-US" dirty="0">
              <a:solidFill>
                <a:schemeClr val="tx1"/>
              </a:solidFill>
              <a:latin typeface="Cambria" panose="02040503050406030204" pitchFamily="18" charset="0"/>
              <a:cs typeface="Arial" panose="020B0604020202020204" pitchFamily="34" charset="0"/>
            </a:endParaRPr>
          </a:p>
          <a:p>
            <a:pPr algn="ctr"/>
            <a:endParaRPr lang="en-US" altLang="en-US" dirty="0">
              <a:solidFill>
                <a:schemeClr val="tx1"/>
              </a:solidFill>
              <a:latin typeface="Cambria" panose="02040503050406030204" pitchFamily="18" charset="0"/>
              <a:cs typeface="Arial" panose="020B0604020202020204" pitchFamily="34" charset="0"/>
            </a:endParaRPr>
          </a:p>
          <a:p>
            <a:pPr algn="ctr"/>
            <a:endParaRPr lang="en-US" altLang="en-US" dirty="0">
              <a:solidFill>
                <a:schemeClr val="tx1"/>
              </a:solidFill>
              <a:latin typeface="Cambria" panose="02040503050406030204" pitchFamily="18" charset="0"/>
              <a:cs typeface="Arial" panose="020B0604020202020204" pitchFamily="34" charset="0"/>
            </a:endParaRPr>
          </a:p>
          <a:p>
            <a:pPr algn="ctr"/>
            <a:endParaRPr lang="en-US" altLang="en-US" dirty="0">
              <a:solidFill>
                <a:schemeClr val="tx1"/>
              </a:solidFill>
              <a:latin typeface="Cambria" panose="02040503050406030204" pitchFamily="18" charset="0"/>
              <a:cs typeface="Arial" panose="020B0604020202020204" pitchFamily="34" charset="0"/>
            </a:endParaRPr>
          </a:p>
          <a:p>
            <a:pPr algn="ctr"/>
            <a:r>
              <a:rPr lang="en-US" altLang="en-US" sz="5200" dirty="0">
                <a:solidFill>
                  <a:schemeClr val="tx1"/>
                </a:solidFill>
                <a:latin typeface="Cambria" panose="02040503050406030204" pitchFamily="18" charset="0"/>
                <a:cs typeface="Arial" panose="020B0604020202020204" pitchFamily="34" charset="0"/>
              </a:rPr>
              <a:t>Sistem Hukum Indonesia</a:t>
            </a: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457200" y="908050"/>
            <a:ext cx="8229600" cy="5218430"/>
          </a:xfrm>
          <a:prstGeom prst="rect">
            <a:avLst/>
          </a:prstGeom>
        </p:spPr>
        <p:txBody>
          <a:bodyPr vert="horz" lIns="91440" tIns="45720" rIns="91440" bIns="45720" rtlCol="0">
            <a:normAutofit fontScale="47500" lnSpcReduction="1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r>
              <a:rPr lang="en-US" altLang="en-US" sz="5750" dirty="0">
                <a:solidFill>
                  <a:schemeClr val="tx1"/>
                </a:solidFill>
                <a:latin typeface="Cambria" panose="02040503050406030204" pitchFamily="18" charset="0"/>
                <a:cs typeface="Arial" panose="020B0604020202020204" pitchFamily="34" charset="0"/>
              </a:rPr>
              <a:t>Indonesia: Negara Civil Law dengan Kekhasan</a:t>
            </a:r>
          </a:p>
          <a:p>
            <a:pPr algn="ctr"/>
            <a:endParaRPr lang="en-US" altLang="en-US" sz="5750" dirty="0">
              <a:solidFill>
                <a:schemeClr val="tx1"/>
              </a:solidFill>
              <a:latin typeface="Cambria" panose="02040503050406030204" pitchFamily="18" charset="0"/>
              <a:cs typeface="Arial" panose="020B0604020202020204" pitchFamily="34" charset="0"/>
            </a:endParaRPr>
          </a:p>
          <a:p>
            <a:pPr marL="342900" indent="-342900" algn="just">
              <a:buFont typeface="Wingdings" panose="05000000000000000000" charset="0"/>
              <a:buChar char="v"/>
            </a:pPr>
            <a:r>
              <a:rPr lang="en-US" altLang="en-US" sz="5750" dirty="0">
                <a:solidFill>
                  <a:schemeClr val="tx1"/>
                </a:solidFill>
                <a:latin typeface="Cambria" panose="02040503050406030204" pitchFamily="18" charset="0"/>
                <a:cs typeface="Arial" panose="020B0604020202020204" pitchFamily="34" charset="0"/>
              </a:rPr>
              <a:t>Secara formal, Indonesia mewarisi dan menganut sistem Civil Law (Kontinental) dari Belanda.</a:t>
            </a:r>
          </a:p>
          <a:p>
            <a:pPr marL="342900" indent="-342900" algn="just">
              <a:buFont typeface="Wingdings" panose="05000000000000000000" charset="0"/>
              <a:buChar char="v"/>
            </a:pPr>
            <a:r>
              <a:rPr lang="en-US" altLang="en-US" sz="5750" dirty="0">
                <a:solidFill>
                  <a:schemeClr val="tx1"/>
                </a:solidFill>
                <a:latin typeface="Cambria" panose="02040503050406030204" pitchFamily="18" charset="0"/>
                <a:cs typeface="Arial" panose="020B0604020202020204" pitchFamily="34" charset="0"/>
              </a:rPr>
              <a:t>Indikasi Civil Law di Indonesia:</a:t>
            </a:r>
          </a:p>
          <a:p>
            <a:pPr marL="365125" indent="635" algn="just">
              <a:buFont typeface="Wingdings" panose="05000000000000000000" charset="0"/>
            </a:pPr>
            <a:r>
              <a:rPr lang="en-US" altLang="en-US" sz="5750" dirty="0">
                <a:solidFill>
                  <a:schemeClr val="tx1"/>
                </a:solidFill>
                <a:latin typeface="Cambria" panose="02040503050406030204" pitchFamily="18" charset="0"/>
                <a:cs typeface="Arial" panose="020B0604020202020204" pitchFamily="34" charset="0"/>
              </a:rPr>
              <a:t>Contoh: Keberadaan KUH Perdata (warisan Burgerlijk Wetboek Belanda) dan KUH Pidana (warisan Wetboek van Strafrecht Belanda) yang telah diundangkan kembali sebagai UU Nasional.</a:t>
            </a:r>
          </a:p>
          <a:p>
            <a:pPr marL="365125" indent="635" algn="just">
              <a:buFont typeface="Wingdings" panose="05000000000000000000" charset="0"/>
            </a:pPr>
            <a:endParaRPr lang="en-US" altLang="en-US" sz="5750" dirty="0">
              <a:solidFill>
                <a:schemeClr val="tx1"/>
              </a:solidFill>
              <a:latin typeface="Cambria" panose="02040503050406030204" pitchFamily="18" charset="0"/>
              <a:cs typeface="Arial" panose="020B0604020202020204" pitchFamily="34" charset="0"/>
            </a:endParaRPr>
          </a:p>
          <a:p>
            <a:pPr algn="just"/>
            <a:r>
              <a:rPr lang="en-US" altLang="en-US" sz="5750" dirty="0">
                <a:solidFill>
                  <a:schemeClr val="tx1"/>
                </a:solidFill>
                <a:latin typeface="Cambria" panose="02040503050406030204" pitchFamily="18" charset="0"/>
                <a:cs typeface="Arial" panose="020B0604020202020204" pitchFamily="34" charset="0"/>
              </a:rPr>
              <a:t>Pembahasan: Pengaruh kolonial membuat Indonesia mengadopsi struktur hukum tertulis, sistem peradilan inkuisitorial, dan pemisahan antara hukum publik dan privat.</a:t>
            </a: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457200" y="742950"/>
            <a:ext cx="8229600" cy="5383530"/>
          </a:xfrm>
          <a:prstGeom prst="rect">
            <a:avLst/>
          </a:prstGeom>
        </p:spPr>
        <p:txBody>
          <a:bodyPr vert="horz" lIns="91440" tIns="45720" rIns="91440" bIns="45720" rtlCol="0">
            <a:normAutofit fontScale="47500" lnSpcReduction="1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r>
              <a:rPr lang="en-US" altLang="en-US" sz="6250" b="1" dirty="0">
                <a:solidFill>
                  <a:schemeClr val="tx1"/>
                </a:solidFill>
                <a:latin typeface="Cambria" panose="02040503050406030204" pitchFamily="18" charset="0"/>
                <a:cs typeface="Arial" panose="020B0604020202020204" pitchFamily="34" charset="0"/>
              </a:rPr>
              <a:t>Sifat Pluralistik Hukum Indonesia</a:t>
            </a:r>
          </a:p>
          <a:p>
            <a:pPr algn="ctr"/>
            <a:endParaRPr lang="en-US" altLang="en-US" sz="6250" dirty="0">
              <a:solidFill>
                <a:schemeClr val="tx1"/>
              </a:solidFill>
              <a:latin typeface="Cambria" panose="02040503050406030204" pitchFamily="18" charset="0"/>
              <a:cs typeface="Arial" panose="020B0604020202020204" pitchFamily="34" charset="0"/>
            </a:endParaRPr>
          </a:p>
          <a:p>
            <a:pPr algn="just"/>
            <a:r>
              <a:rPr lang="en-US" altLang="en-US" sz="6250" dirty="0">
                <a:solidFill>
                  <a:schemeClr val="tx1"/>
                </a:solidFill>
                <a:latin typeface="Cambria" panose="02040503050406030204" pitchFamily="18" charset="0"/>
                <a:cs typeface="Arial" panose="020B0604020202020204" pitchFamily="34" charset="0"/>
              </a:rPr>
              <a:t>Sistem hukum Indonesia bersifat Pluralistik (Campuran), karena mengakui:</a:t>
            </a:r>
          </a:p>
          <a:p>
            <a:pPr algn="just"/>
            <a:endParaRPr lang="en-US" altLang="en-US" sz="6250" dirty="0">
              <a:solidFill>
                <a:schemeClr val="tx1"/>
              </a:solidFill>
              <a:latin typeface="Cambria" panose="02040503050406030204" pitchFamily="18" charset="0"/>
              <a:cs typeface="Arial" panose="020B0604020202020204" pitchFamily="34" charset="0"/>
            </a:endParaRPr>
          </a:p>
          <a:p>
            <a:pPr marL="457200" indent="-457200" algn="just">
              <a:buFont typeface="+mj-lt"/>
              <a:buAutoNum type="arabicPeriod"/>
            </a:pPr>
            <a:r>
              <a:rPr lang="en-US" altLang="en-US" sz="6250" dirty="0">
                <a:solidFill>
                  <a:schemeClr val="tx1"/>
                </a:solidFill>
                <a:latin typeface="Cambria" panose="02040503050406030204" pitchFamily="18" charset="0"/>
                <a:cs typeface="Arial" panose="020B0604020202020204" pitchFamily="34" charset="0"/>
              </a:rPr>
              <a:t>Hukum Barat (Civil Law): Dasar hukum formal.</a:t>
            </a:r>
          </a:p>
          <a:p>
            <a:pPr marL="457200" indent="-457200" algn="just">
              <a:buFont typeface="+mj-lt"/>
              <a:buAutoNum type="arabicPeriod"/>
            </a:pPr>
            <a:r>
              <a:rPr lang="en-US" altLang="en-US" sz="6250" dirty="0">
                <a:solidFill>
                  <a:schemeClr val="tx1"/>
                </a:solidFill>
                <a:latin typeface="Cambria" panose="02040503050406030204" pitchFamily="18" charset="0"/>
                <a:cs typeface="Arial" panose="020B0604020202020204" pitchFamily="34" charset="0"/>
              </a:rPr>
              <a:t>Hukum Adat: Hukum yang hidup dan tidak tertulis.</a:t>
            </a:r>
          </a:p>
          <a:p>
            <a:pPr marL="457200" indent="-457200" algn="just">
              <a:buFont typeface="+mj-lt"/>
              <a:buAutoNum type="arabicPeriod"/>
            </a:pPr>
            <a:r>
              <a:rPr lang="en-US" altLang="en-US" sz="6250" dirty="0">
                <a:solidFill>
                  <a:schemeClr val="tx1"/>
                </a:solidFill>
                <a:latin typeface="Cambria" panose="02040503050406030204" pitchFamily="18" charset="0"/>
                <a:cs typeface="Arial" panose="020B0604020202020204" pitchFamily="34" charset="0"/>
              </a:rPr>
              <a:t>Hukum Islam: Hukum agama yang diakui dan dilembagakan.</a:t>
            </a:r>
          </a:p>
          <a:p>
            <a:pPr algn="just"/>
            <a:endParaRPr lang="en-US" altLang="en-US" sz="6250" dirty="0">
              <a:solidFill>
                <a:schemeClr val="tx1"/>
              </a:solidFill>
              <a:latin typeface="Cambria" panose="02040503050406030204" pitchFamily="18" charset="0"/>
              <a:cs typeface="Arial" panose="020B0604020202020204" pitchFamily="34" charset="0"/>
            </a:endParaRPr>
          </a:p>
          <a:p>
            <a:pPr algn="just"/>
            <a:r>
              <a:rPr lang="en-US" altLang="en-US" sz="6250" dirty="0">
                <a:solidFill>
                  <a:schemeClr val="tx1"/>
                </a:solidFill>
                <a:latin typeface="Cambria" panose="02040503050406030204" pitchFamily="18" charset="0"/>
                <a:cs typeface="Arial" panose="020B0604020202020204" pitchFamily="34" charset="0"/>
              </a:rPr>
              <a:t>Filosofi: Hukum Indonesia harus berasas pada Pancasila, tidak hanya mengadopsi hukum asing.</a:t>
            </a: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457200" y="742950"/>
            <a:ext cx="8229600" cy="5383530"/>
          </a:xfrm>
          <a:prstGeom prst="rect">
            <a:avLst/>
          </a:prstGeom>
        </p:spPr>
        <p:txBody>
          <a:bodyPr vert="horz" lIns="91440" tIns="45720" rIns="91440" bIns="45720" rtlCol="0">
            <a:normAutofit fontScale="37500" lnSpcReduction="1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r>
              <a:rPr lang="en-US" altLang="en-US" sz="8000" b="1" dirty="0">
                <a:solidFill>
                  <a:schemeClr val="tx1"/>
                </a:solidFill>
                <a:latin typeface="Cambria" panose="02040503050406030204" pitchFamily="18" charset="0"/>
                <a:cs typeface="Arial" panose="020B0604020202020204" pitchFamily="34" charset="0"/>
              </a:rPr>
              <a:t>Hukum Adat</a:t>
            </a:r>
          </a:p>
          <a:p>
            <a:pPr algn="just"/>
            <a:endParaRPr lang="en-US" altLang="en-US" sz="8000" b="1" dirty="0">
              <a:solidFill>
                <a:schemeClr val="tx1"/>
              </a:solidFill>
              <a:latin typeface="Cambria" panose="02040503050406030204" pitchFamily="18" charset="0"/>
              <a:cs typeface="Arial" panose="020B0604020202020204" pitchFamily="34" charset="0"/>
            </a:endParaRPr>
          </a:p>
          <a:p>
            <a:pPr algn="just"/>
            <a:r>
              <a:rPr lang="en-US" altLang="en-US" sz="8000" dirty="0">
                <a:solidFill>
                  <a:schemeClr val="tx1"/>
                </a:solidFill>
                <a:latin typeface="Cambria" panose="02040503050406030204" pitchFamily="18" charset="0"/>
                <a:cs typeface="Arial" panose="020B0604020202020204" pitchFamily="34" charset="0"/>
              </a:rPr>
              <a:t>Definisi: Hukum asli yang tidak tertulis, dipelihara dan dipertahankan dalam praktik sehari-hari.</a:t>
            </a:r>
          </a:p>
          <a:p>
            <a:pPr algn="just"/>
            <a:endParaRPr lang="en-US" altLang="en-US" sz="8000" dirty="0">
              <a:solidFill>
                <a:schemeClr val="tx1"/>
              </a:solidFill>
              <a:latin typeface="Cambria" panose="02040503050406030204" pitchFamily="18" charset="0"/>
              <a:cs typeface="Arial" panose="020B0604020202020204" pitchFamily="34" charset="0"/>
            </a:endParaRPr>
          </a:p>
          <a:p>
            <a:pPr algn="just"/>
            <a:r>
              <a:rPr lang="en-US" altLang="en-US" sz="8000" dirty="0">
                <a:solidFill>
                  <a:schemeClr val="tx1"/>
                </a:solidFill>
                <a:latin typeface="Cambria" panose="02040503050406030204" pitchFamily="18" charset="0"/>
                <a:cs typeface="Arial" panose="020B0604020202020204" pitchFamily="34" charset="0"/>
              </a:rPr>
              <a:t>Contoh: Sengketa Tanah Ulayat di Minangkabau. Meskipun ada UU Agraria (Hukum Barat), pengadilan seringkali harus memanggil pemangku adat untuk menentukan hak kepemilikan komunal.</a:t>
            </a:r>
          </a:p>
          <a:p>
            <a:pPr algn="just"/>
            <a:endParaRPr lang="en-US" altLang="en-US" sz="8000" dirty="0">
              <a:solidFill>
                <a:schemeClr val="tx1"/>
              </a:solidFill>
              <a:latin typeface="Cambria" panose="02040503050406030204" pitchFamily="18" charset="0"/>
              <a:cs typeface="Arial" panose="020B0604020202020204" pitchFamily="34" charset="0"/>
            </a:endParaRPr>
          </a:p>
          <a:p>
            <a:pPr algn="just"/>
            <a:r>
              <a:rPr lang="en-US" altLang="en-US" sz="8000" dirty="0">
                <a:solidFill>
                  <a:schemeClr val="tx1"/>
                </a:solidFill>
                <a:latin typeface="Cambria" panose="02040503050406030204" pitchFamily="18" charset="0"/>
                <a:cs typeface="Arial" panose="020B0604020202020204" pitchFamily="34" charset="0"/>
              </a:rPr>
              <a:t>Hukum Adat menekankan pada musyawarah, kekeluargaan, dan prinsip terang dan tunai dalam jual beli tanah.</a:t>
            </a:r>
          </a:p>
        </p:txBody>
      </p:sp>
    </p:spTree>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457200" y="742950"/>
            <a:ext cx="8229600" cy="5383530"/>
          </a:xfrm>
          <a:prstGeom prst="rect">
            <a:avLst/>
          </a:prstGeom>
        </p:spPr>
        <p:txBody>
          <a:bodyPr vert="horz" lIns="91440" tIns="45720" rIns="91440" bIns="45720" rtlCol="0">
            <a:normAutofit fontScale="25000" lnSpcReduction="1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r>
              <a:rPr lang="en-US" altLang="en-US" sz="9200" b="1" dirty="0">
                <a:solidFill>
                  <a:schemeClr val="tx1"/>
                </a:solidFill>
                <a:latin typeface="Cambria" panose="02040503050406030204" pitchFamily="18" charset="0"/>
                <a:cs typeface="Arial" panose="020B0604020202020204" pitchFamily="34" charset="0"/>
              </a:rPr>
              <a:t>Hukum Islam</a:t>
            </a:r>
          </a:p>
          <a:p>
            <a:pPr algn="ctr"/>
            <a:endParaRPr lang="en-US" altLang="en-US" sz="9200" dirty="0">
              <a:solidFill>
                <a:schemeClr val="tx1"/>
              </a:solidFill>
              <a:latin typeface="Cambria" panose="02040503050406030204" pitchFamily="18" charset="0"/>
              <a:cs typeface="Arial" panose="020B0604020202020204" pitchFamily="34" charset="0"/>
            </a:endParaRPr>
          </a:p>
          <a:p>
            <a:pPr algn="just"/>
            <a:r>
              <a:rPr lang="en-US" altLang="en-US" sz="9200" dirty="0">
                <a:solidFill>
                  <a:schemeClr val="tx1"/>
                </a:solidFill>
                <a:latin typeface="Cambria" panose="02040503050406030204" pitchFamily="18" charset="0"/>
                <a:cs typeface="Arial" panose="020B0604020202020204" pitchFamily="34" charset="0"/>
              </a:rPr>
              <a:t>Definisi: Bagian dari syariat Islam yang berlaku sebagai hukum positif di Indonesia.</a:t>
            </a:r>
          </a:p>
          <a:p>
            <a:pPr algn="just"/>
            <a:r>
              <a:rPr lang="en-US" altLang="en-US" sz="9200" dirty="0">
                <a:solidFill>
                  <a:schemeClr val="tx1"/>
                </a:solidFill>
                <a:latin typeface="Cambria" panose="02040503050406030204" pitchFamily="18" charset="0"/>
                <a:cs typeface="Arial" panose="020B0604020202020204" pitchFamily="34" charset="0"/>
              </a:rPr>
              <a:t>Lembaga Formal: Dijalankan melalui Peradilan Agama.</a:t>
            </a:r>
          </a:p>
          <a:p>
            <a:pPr algn="just"/>
            <a:endParaRPr lang="en-US" altLang="en-US" sz="9200" dirty="0">
              <a:solidFill>
                <a:schemeClr val="tx1"/>
              </a:solidFill>
              <a:latin typeface="Cambria" panose="02040503050406030204" pitchFamily="18" charset="0"/>
              <a:cs typeface="Arial" panose="020B0604020202020204" pitchFamily="34" charset="0"/>
            </a:endParaRPr>
          </a:p>
          <a:p>
            <a:pPr algn="just"/>
            <a:r>
              <a:rPr lang="en-US" altLang="en-US" sz="9200" dirty="0">
                <a:solidFill>
                  <a:schemeClr val="tx1"/>
                </a:solidFill>
                <a:latin typeface="Cambria" panose="02040503050406030204" pitchFamily="18" charset="0"/>
                <a:cs typeface="Arial" panose="020B0604020202020204" pitchFamily="34" charset="0"/>
              </a:rPr>
              <a:t>Contoh: Kasus Perceraian. Meskipun diatur dalam UU Perkawinan (Hukum Barat), proses formal dilakukan di Pengadilan Agama dengan mengacu pada Kompilasi Hukum Islam (KHI).</a:t>
            </a:r>
          </a:p>
          <a:p>
            <a:pPr algn="just"/>
            <a:endParaRPr lang="en-US" altLang="en-US" sz="9200" dirty="0">
              <a:solidFill>
                <a:schemeClr val="tx1"/>
              </a:solidFill>
              <a:latin typeface="Cambria" panose="02040503050406030204" pitchFamily="18" charset="0"/>
              <a:cs typeface="Arial" panose="020B0604020202020204" pitchFamily="34" charset="0"/>
            </a:endParaRPr>
          </a:p>
          <a:p>
            <a:pPr algn="just"/>
            <a:r>
              <a:rPr lang="en-US" altLang="en-US" sz="9200" dirty="0">
                <a:solidFill>
                  <a:schemeClr val="tx1"/>
                </a:solidFill>
                <a:latin typeface="Cambria" panose="02040503050406030204" pitchFamily="18" charset="0"/>
                <a:cs typeface="Arial" panose="020B0604020202020204" pitchFamily="34" charset="0"/>
              </a:rPr>
              <a:t>Fungsi: Negara memberikan saluran formal bagi warga Muslim untuk menyelesaikan masalah keperdataan yang berbasis agama.</a:t>
            </a: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p:nvPr/>
        </p:nvSpPr>
        <p:spPr>
          <a:xfrm>
            <a:off x="346710" y="739775"/>
            <a:ext cx="8340090" cy="5332095"/>
          </a:xfrm>
          <a:prstGeom prst="rect">
            <a:avLst/>
          </a:prstGeom>
        </p:spPr>
        <p:txBody>
          <a:bodyPr vert="horz" lIns="91440" tIns="45720" rIns="91440" bIns="45720" rtlCol="0">
            <a:normAutofit fontScale="97500" lnSpcReduction="1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charset="0"/>
              <a:buChar char="v"/>
            </a:pPr>
            <a:r>
              <a:rPr lang="en-US" altLang="en-US" dirty="0">
                <a:solidFill>
                  <a:schemeClr val="tx1"/>
                </a:solidFill>
                <a:latin typeface="Cambria" panose="02040503050406030204" pitchFamily="18" charset="0"/>
                <a:cs typeface="Arial" panose="020B0604020202020204" pitchFamily="34" charset="0"/>
              </a:rPr>
              <a:t>Apa itu Pengantar Hukum Indonesia (PHI)?</a:t>
            </a:r>
          </a:p>
          <a:p>
            <a:pPr algn="just">
              <a:buFont typeface="Arial" panose="020B0604020202020204" pitchFamily="34" charset="0"/>
            </a:pPr>
            <a:r>
              <a:rPr lang="en-US" altLang="en-US" dirty="0">
                <a:solidFill>
                  <a:schemeClr val="tx1"/>
                </a:solidFill>
                <a:latin typeface="Cambria" panose="02040503050406030204" pitchFamily="18" charset="0"/>
                <a:cs typeface="Arial" panose="020B0604020202020204" pitchFamily="34" charset="0"/>
              </a:rPr>
              <a:t>Upaya untuk memperkenalkan hukum yang berlaku di Negara Republik Indonesia (hukum positif) saat ini kepada pelajar dan masyarakat umum.</a:t>
            </a:r>
          </a:p>
          <a:p>
            <a:pPr marL="457200" indent="-457200" algn="just">
              <a:buFont typeface="Arial" panose="020B0604020202020204" pitchFamily="34" charset="0"/>
              <a:buChar char="•"/>
            </a:pPr>
            <a:endParaRPr lang="en-US" altLang="en-US" dirty="0">
              <a:solidFill>
                <a:schemeClr val="tx1"/>
              </a:solidFill>
              <a:latin typeface="Cambria" panose="02040503050406030204" pitchFamily="18" charset="0"/>
              <a:cs typeface="Arial" panose="020B0604020202020204" pitchFamily="34" charset="0"/>
            </a:endParaRPr>
          </a:p>
          <a:p>
            <a:pPr marL="342900" indent="-342900" algn="just">
              <a:buFont typeface="Wingdings" panose="05000000000000000000" charset="0"/>
              <a:buChar char="v"/>
            </a:pPr>
            <a:r>
              <a:rPr lang="en-US" altLang="en-US" dirty="0">
                <a:solidFill>
                  <a:schemeClr val="tx1"/>
                </a:solidFill>
                <a:latin typeface="Cambria" panose="02040503050406030204" pitchFamily="18" charset="0"/>
                <a:cs typeface="Arial" panose="020B0604020202020204" pitchFamily="34" charset="0"/>
              </a:rPr>
              <a:t>Tujuan Mempelajari PHI (Menurut Y.T. Masriani):</a:t>
            </a:r>
          </a:p>
          <a:p>
            <a:pPr algn="just">
              <a:buFont typeface="Arial" panose="020B0604020202020204" pitchFamily="34" charset="0"/>
            </a:pPr>
            <a:r>
              <a:rPr lang="en-US" altLang="en-US" dirty="0">
                <a:solidFill>
                  <a:schemeClr val="tx1"/>
                </a:solidFill>
                <a:latin typeface="Cambria" panose="02040503050406030204" pitchFamily="18" charset="0"/>
                <a:cs typeface="Arial" panose="020B0604020202020204" pitchFamily="34" charset="0"/>
              </a:rPr>
              <a:t>- Memahami asas-asas hukum yang berlaku di Indonesia (HTN, HAN, Pidana, Perdata, dll.).</a:t>
            </a:r>
          </a:p>
          <a:p>
            <a:pPr algn="just">
              <a:buFont typeface="Arial" panose="020B0604020202020204" pitchFamily="34" charset="0"/>
            </a:pPr>
            <a:r>
              <a:rPr lang="en-US" altLang="en-US" dirty="0">
                <a:solidFill>
                  <a:schemeClr val="tx1"/>
                </a:solidFill>
                <a:latin typeface="Cambria" panose="02040503050406030204" pitchFamily="18" charset="0"/>
                <a:cs typeface="Arial" panose="020B0604020202020204" pitchFamily="34" charset="0"/>
              </a:rPr>
              <a:t>- Mengenal berbagai sistem hukum yang memengaruhi dan berlaku di Indonesia.</a:t>
            </a:r>
          </a:p>
          <a:p>
            <a:pPr algn="just">
              <a:buFont typeface="Arial" panose="020B0604020202020204" pitchFamily="34" charset="0"/>
            </a:pPr>
            <a:r>
              <a:rPr lang="en-US" altLang="en-US" dirty="0">
                <a:solidFill>
                  <a:schemeClr val="tx1"/>
                </a:solidFill>
                <a:latin typeface="Cambria" panose="02040503050406030204" pitchFamily="18" charset="0"/>
                <a:cs typeface="Arial" panose="020B0604020202020204" pitchFamily="34" charset="0"/>
              </a:rPr>
              <a:t>- Mengetahui sumber-sumber hukum yang menjadi dasar berlakunya aturan.</a:t>
            </a:r>
            <a:endParaRPr lang="en-ID" dirty="0">
              <a:solidFill>
                <a:schemeClr val="tx1"/>
              </a:solidFill>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457200" y="742950"/>
            <a:ext cx="8229600" cy="5383530"/>
          </a:xfrm>
          <a:prstGeom prst="rect">
            <a:avLst/>
          </a:prstGeom>
        </p:spPr>
        <p:txBody>
          <a:bodyPr vert="horz" lIns="91440" tIns="45720" rIns="91440" bIns="45720" rtlCol="0">
            <a:normAutofit fontScale="87500" lnSpcReduction="1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r>
              <a:rPr lang="en-US" altLang="en-US" sz="2780" b="1" dirty="0">
                <a:solidFill>
                  <a:schemeClr val="tx1"/>
                </a:solidFill>
                <a:latin typeface="Cambria" panose="02040503050406030204" pitchFamily="18" charset="0"/>
                <a:cs typeface="Arial" panose="020B0604020202020204" pitchFamily="34" charset="0"/>
              </a:rPr>
              <a:t>Tumpang Tindih dan Konvergensi (Studi Kasus Warisan)</a:t>
            </a:r>
          </a:p>
          <a:p>
            <a:pPr algn="ctr"/>
            <a:endParaRPr lang="en-US" altLang="en-US" sz="2780" dirty="0">
              <a:solidFill>
                <a:schemeClr val="tx1"/>
              </a:solidFill>
              <a:latin typeface="Cambria" panose="02040503050406030204" pitchFamily="18" charset="0"/>
              <a:cs typeface="Arial" panose="020B0604020202020204" pitchFamily="34" charset="0"/>
            </a:endParaRPr>
          </a:p>
          <a:p>
            <a:pPr algn="just"/>
            <a:r>
              <a:rPr lang="en-US" altLang="en-US" sz="2780" dirty="0">
                <a:solidFill>
                  <a:schemeClr val="tx1"/>
                </a:solidFill>
                <a:latin typeface="Cambria" panose="02040503050406030204" pitchFamily="18" charset="0"/>
                <a:cs typeface="Arial" panose="020B0604020202020204" pitchFamily="34" charset="0"/>
              </a:rPr>
              <a:t>Seorang almarhum meninggalkan harta. Ahli waris dapat memilih:</a:t>
            </a:r>
          </a:p>
          <a:p>
            <a:pPr marL="457200" indent="-457200" algn="just">
              <a:buFont typeface="+mj-lt"/>
              <a:buAutoNum type="arabicPeriod"/>
            </a:pPr>
            <a:r>
              <a:rPr lang="en-US" altLang="en-US" sz="2780" dirty="0">
                <a:solidFill>
                  <a:schemeClr val="tx1"/>
                </a:solidFill>
                <a:latin typeface="Cambria" panose="02040503050406030204" pitchFamily="18" charset="0"/>
                <a:cs typeface="Arial" panose="020B0604020202020204" pitchFamily="34" charset="0"/>
              </a:rPr>
              <a:t>Hukum Perdata Barat: Dibagi sama rata (jika tidak ada wasiat), sesuai KUH Perdata.</a:t>
            </a:r>
          </a:p>
          <a:p>
            <a:pPr marL="457200" indent="-457200" algn="just">
              <a:buFont typeface="+mj-lt"/>
              <a:buAutoNum type="arabicPeriod"/>
            </a:pPr>
            <a:r>
              <a:rPr lang="en-US" altLang="en-US" sz="2780" dirty="0">
                <a:solidFill>
                  <a:schemeClr val="tx1"/>
                </a:solidFill>
                <a:latin typeface="Cambria" panose="02040503050406030204" pitchFamily="18" charset="0"/>
                <a:cs typeface="Arial" panose="020B0604020202020204" pitchFamily="34" charset="0"/>
              </a:rPr>
              <a:t>Hukum Adat: Dibagi berdasarkan sistem kekerabatan (misal: di Bali, anak laki-laki dapat bagian lebih besar).</a:t>
            </a:r>
          </a:p>
          <a:p>
            <a:pPr marL="457200" indent="-457200" algn="just">
              <a:buFont typeface="+mj-lt"/>
              <a:buAutoNum type="arabicPeriod"/>
            </a:pPr>
            <a:r>
              <a:rPr lang="en-US" altLang="en-US" sz="2780" dirty="0">
                <a:solidFill>
                  <a:schemeClr val="tx1"/>
                </a:solidFill>
                <a:latin typeface="Cambria" panose="02040503050406030204" pitchFamily="18" charset="0"/>
                <a:cs typeface="Arial" panose="020B0604020202020204" pitchFamily="34" charset="0"/>
              </a:rPr>
              <a:t>Hukum Islam: Dibagi berdasarkan Faraidh (anak laki-laki mendapat 2 kali bagian anak perempuan), melalui KHI.</a:t>
            </a:r>
          </a:p>
          <a:p>
            <a:pPr algn="just"/>
            <a:endParaRPr lang="en-US" altLang="en-US" sz="2780" dirty="0">
              <a:solidFill>
                <a:schemeClr val="tx1"/>
              </a:solidFill>
              <a:latin typeface="Cambria" panose="02040503050406030204" pitchFamily="18" charset="0"/>
              <a:cs typeface="Arial" panose="020B0604020202020204" pitchFamily="34" charset="0"/>
            </a:endParaRPr>
          </a:p>
          <a:p>
            <a:pPr algn="just"/>
            <a:r>
              <a:rPr lang="en-US" altLang="en-US" sz="2780" dirty="0">
                <a:solidFill>
                  <a:schemeClr val="tx1"/>
                </a:solidFill>
                <a:latin typeface="Cambria" panose="02040503050406030204" pitchFamily="18" charset="0"/>
                <a:cs typeface="Arial" panose="020B0604020202020204" pitchFamily="34" charset="0"/>
              </a:rPr>
              <a:t>Pluralisme ini menuntut para pihak untuk bersepakat dalam memilih hukum yang berlaku, atau hakim akan menentukan berdasarkan asas ketundukan subjek hukum.</a:t>
            </a:r>
          </a:p>
        </p:txBody>
      </p:sp>
    </p:spTree>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457200" y="742950"/>
            <a:ext cx="8229600" cy="5383530"/>
          </a:xfrm>
          <a:prstGeom prst="rect">
            <a:avLst/>
          </a:prstGeom>
        </p:spPr>
        <p:txBody>
          <a:bodyPr vert="horz" lIns="91440" tIns="45720" rIns="91440" bIns="45720" rtlCol="0">
            <a:normAutofit fontScale="90000" lnSpcReduction="2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r>
              <a:rPr lang="en-US" altLang="en-US" sz="2780" b="1" dirty="0">
                <a:solidFill>
                  <a:schemeClr val="tx1"/>
                </a:solidFill>
                <a:latin typeface="Cambria" panose="02040503050406030204" pitchFamily="18" charset="0"/>
                <a:cs typeface="Arial" panose="020B0604020202020204" pitchFamily="34" charset="0"/>
              </a:rPr>
              <a:t>Politik Hukum Indonesia (Arah Pembaharuan)</a:t>
            </a:r>
          </a:p>
          <a:p>
            <a:pPr algn="ctr"/>
            <a:endParaRPr lang="en-US" altLang="en-US" sz="2780" dirty="0">
              <a:solidFill>
                <a:schemeClr val="tx1"/>
              </a:solidFill>
              <a:latin typeface="Cambria" panose="02040503050406030204" pitchFamily="18" charset="0"/>
              <a:cs typeface="Arial" panose="020B0604020202020204" pitchFamily="34" charset="0"/>
            </a:endParaRPr>
          </a:p>
          <a:p>
            <a:pPr algn="just"/>
            <a:r>
              <a:rPr lang="en-US" altLang="en-US" sz="2780" dirty="0">
                <a:solidFill>
                  <a:schemeClr val="tx1"/>
                </a:solidFill>
                <a:latin typeface="Cambria" panose="02040503050406030204" pitchFamily="18" charset="0"/>
                <a:cs typeface="Arial" panose="020B0604020202020204" pitchFamily="34" charset="0"/>
              </a:rPr>
              <a:t>Arah Pembinaan Hukum Nasional: Bertujuan membentuk hukum nasional yang bersumber pada Pancasila dan UUD 1945.</a:t>
            </a:r>
          </a:p>
          <a:p>
            <a:pPr algn="just"/>
            <a:endParaRPr lang="en-US" altLang="en-US" sz="2780" dirty="0">
              <a:solidFill>
                <a:schemeClr val="tx1"/>
              </a:solidFill>
              <a:latin typeface="Cambria" panose="02040503050406030204" pitchFamily="18" charset="0"/>
              <a:cs typeface="Arial" panose="020B0604020202020204" pitchFamily="34" charset="0"/>
            </a:endParaRPr>
          </a:p>
          <a:p>
            <a:pPr algn="just"/>
            <a:r>
              <a:rPr lang="en-US" altLang="en-US" sz="2780" dirty="0">
                <a:solidFill>
                  <a:schemeClr val="tx1"/>
                </a:solidFill>
                <a:latin typeface="Cambria" panose="02040503050406030204" pitchFamily="18" charset="0"/>
                <a:cs typeface="Arial" panose="020B0604020202020204" pitchFamily="34" charset="0"/>
              </a:rPr>
              <a:t>Contoh Aktual:</a:t>
            </a:r>
          </a:p>
          <a:p>
            <a:pPr algn="just"/>
            <a:r>
              <a:rPr lang="en-US" altLang="en-US" sz="2780" dirty="0">
                <a:solidFill>
                  <a:schemeClr val="tx1"/>
                </a:solidFill>
                <a:latin typeface="Cambria" panose="02040503050406030204" pitchFamily="18" charset="0"/>
                <a:cs typeface="Arial" panose="020B0604020202020204" pitchFamily="34" charset="0"/>
              </a:rPr>
              <a:t>UU No. 1 Tahun 2023 tentang KUHP Nasional: Upaya untuk melepaskan diri dari warisan KUHP Kolonial (Wetboek van Strafrecht).</a:t>
            </a:r>
          </a:p>
          <a:p>
            <a:pPr algn="just"/>
            <a:endParaRPr lang="en-US" altLang="en-US" sz="2780" dirty="0">
              <a:solidFill>
                <a:schemeClr val="tx1"/>
              </a:solidFill>
              <a:latin typeface="Cambria" panose="02040503050406030204" pitchFamily="18" charset="0"/>
              <a:cs typeface="Arial" panose="020B0604020202020204" pitchFamily="34" charset="0"/>
            </a:endParaRPr>
          </a:p>
          <a:p>
            <a:pPr algn="just"/>
            <a:r>
              <a:rPr lang="en-US" altLang="en-US" sz="2780" dirty="0">
                <a:solidFill>
                  <a:schemeClr val="tx1"/>
                </a:solidFill>
                <a:latin typeface="Cambria" panose="02040503050406030204" pitchFamily="18" charset="0"/>
                <a:cs typeface="Arial" panose="020B0604020202020204" pitchFamily="34" charset="0"/>
              </a:rPr>
              <a:t>Pembaharuan hukum harus mengintegrasikan nilai-nilai luhur bangsa (Hukum Adat dan Hukum Islam) ke dalam kerangka Hukum Tertulis Modern.</a:t>
            </a:r>
          </a:p>
        </p:txBody>
      </p:sp>
    </p:spTree>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457200" y="742950"/>
            <a:ext cx="8229600" cy="5383530"/>
          </a:xfrm>
          <a:prstGeom prst="rect">
            <a:avLst/>
          </a:prstGeom>
        </p:spPr>
        <p:txBody>
          <a:bodyPr vert="horz" lIns="91440" tIns="45720" rIns="91440" bIns="45720" rtlCol="0">
            <a:normAutofit fontScale="87500" lnSpcReduction="2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r>
              <a:rPr lang="en-US" altLang="en-US" sz="2780" b="1" dirty="0">
                <a:solidFill>
                  <a:schemeClr val="tx1"/>
                </a:solidFill>
                <a:latin typeface="Cambria" panose="02040503050406030204" pitchFamily="18" charset="0"/>
                <a:cs typeface="Arial" panose="020B0604020202020204" pitchFamily="34" charset="0"/>
              </a:rPr>
              <a:t>Tantangan Sistem Hukum Indonesia</a:t>
            </a:r>
          </a:p>
          <a:p>
            <a:pPr algn="ctr"/>
            <a:endParaRPr lang="en-US" altLang="en-US" sz="2780" dirty="0">
              <a:solidFill>
                <a:schemeClr val="tx1"/>
              </a:solidFill>
              <a:latin typeface="Cambria" panose="02040503050406030204" pitchFamily="18" charset="0"/>
              <a:cs typeface="Arial" panose="020B0604020202020204" pitchFamily="34" charset="0"/>
            </a:endParaRPr>
          </a:p>
          <a:p>
            <a:pPr algn="just"/>
            <a:r>
              <a:rPr lang="en-US" altLang="en-US" sz="2780" dirty="0">
                <a:solidFill>
                  <a:schemeClr val="tx1"/>
                </a:solidFill>
                <a:latin typeface="Cambria" panose="02040503050406030204" pitchFamily="18" charset="0"/>
                <a:cs typeface="Arial" panose="020B0604020202020204" pitchFamily="34" charset="0"/>
              </a:rPr>
              <a:t>1. Inkonsistensi Yurisprudensi: Sistem Civil Law sulit menerima Stare Decisis, namun praktik menuntut konsistensi.</a:t>
            </a:r>
          </a:p>
          <a:p>
            <a:pPr marL="342900" indent="-342900" algn="just">
              <a:buFont typeface="Wingdings" panose="05000000000000000000" charset="0"/>
              <a:buChar char="§"/>
            </a:pPr>
            <a:r>
              <a:rPr lang="en-US" altLang="en-US" sz="2780" dirty="0">
                <a:solidFill>
                  <a:schemeClr val="tx1"/>
                </a:solidFill>
                <a:latin typeface="Cambria" panose="02040503050406030204" pitchFamily="18" charset="0"/>
                <a:cs typeface="Arial" panose="020B0604020202020204" pitchFamily="34" charset="0"/>
              </a:rPr>
              <a:t>Contoh: Putusan judicial review Mahkamah Konstitusi (MK) sering berubah-ubah, mengurangi kepastian hukum.</a:t>
            </a:r>
          </a:p>
          <a:p>
            <a:pPr algn="just"/>
            <a:endParaRPr lang="en-US" altLang="en-US" sz="2780" dirty="0">
              <a:solidFill>
                <a:schemeClr val="tx1"/>
              </a:solidFill>
              <a:latin typeface="Cambria" panose="02040503050406030204" pitchFamily="18" charset="0"/>
              <a:cs typeface="Arial" panose="020B0604020202020204" pitchFamily="34" charset="0"/>
            </a:endParaRPr>
          </a:p>
          <a:p>
            <a:pPr algn="just"/>
            <a:r>
              <a:rPr lang="en-US" altLang="en-US" sz="2780" dirty="0">
                <a:solidFill>
                  <a:schemeClr val="tx1"/>
                </a:solidFill>
                <a:latin typeface="Cambria" panose="02040503050406030204" pitchFamily="18" charset="0"/>
                <a:cs typeface="Arial" panose="020B0604020202020204" pitchFamily="34" charset="0"/>
              </a:rPr>
              <a:t>2. Konflik Pluralistik: Penerapan Hukum Adat sering terbentur dengan asas hukum tertulis nasional (misalnya, sengketa tanah yang melibatkan Hak Ulayat vs Sertifikat Hak Milik).</a:t>
            </a:r>
          </a:p>
          <a:p>
            <a:pPr algn="just"/>
            <a:endParaRPr lang="en-US" altLang="en-US" sz="2780" dirty="0">
              <a:solidFill>
                <a:schemeClr val="tx1"/>
              </a:solidFill>
              <a:latin typeface="Cambria" panose="02040503050406030204" pitchFamily="18" charset="0"/>
              <a:cs typeface="Arial" panose="020B0604020202020204" pitchFamily="34" charset="0"/>
            </a:endParaRPr>
          </a:p>
          <a:p>
            <a:pPr algn="just"/>
            <a:r>
              <a:rPr lang="en-US" altLang="en-US" sz="2780" dirty="0">
                <a:solidFill>
                  <a:schemeClr val="tx1"/>
                </a:solidFill>
                <a:latin typeface="Cambria" panose="02040503050406030204" pitchFamily="18" charset="0"/>
                <a:cs typeface="Arial" panose="020B0604020202020204" pitchFamily="34" charset="0"/>
              </a:rPr>
              <a:t>3. Hukum Sebagai Panglima: Tantangan menegakkan Supremasi Hukum (penegakan hukum tanpa pandang bulu) di tengah intervensi politik dan sosial.</a:t>
            </a:r>
          </a:p>
          <a:p>
            <a:pPr algn="ctr"/>
            <a:endParaRPr lang="en-US" altLang="en-US" sz="2780" dirty="0">
              <a:solidFill>
                <a:schemeClr val="tx1"/>
              </a:solidFill>
              <a:latin typeface="Cambria" panose="02040503050406030204" pitchFamily="18" charset="0"/>
              <a:cs typeface="Arial" panose="020B0604020202020204" pitchFamily="34" charset="0"/>
            </a:endParaRPr>
          </a:p>
          <a:p>
            <a:pPr algn="ctr"/>
            <a:endParaRPr lang="en-US" altLang="en-US" sz="2780" dirty="0">
              <a:solidFill>
                <a:schemeClr val="tx1"/>
              </a:solidFill>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457200" y="742950"/>
            <a:ext cx="8229600" cy="538353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r>
              <a:rPr lang="en-US" altLang="en-US" sz="2780" dirty="0">
                <a:solidFill>
                  <a:schemeClr val="tx1"/>
                </a:solidFill>
                <a:latin typeface="Cambria" panose="02040503050406030204" pitchFamily="18" charset="0"/>
                <a:cs typeface="Arial" panose="020B0604020202020204" pitchFamily="34" charset="0"/>
              </a:rPr>
              <a:t>Kesimpulan</a:t>
            </a:r>
          </a:p>
          <a:p>
            <a:pPr algn="ctr"/>
            <a:endParaRPr lang="en-US" altLang="en-US" sz="2780" dirty="0">
              <a:solidFill>
                <a:schemeClr val="tx1"/>
              </a:solidFill>
              <a:latin typeface="Cambria" panose="02040503050406030204" pitchFamily="18" charset="0"/>
              <a:cs typeface="Arial" panose="020B0604020202020204" pitchFamily="34" charset="0"/>
            </a:endParaRPr>
          </a:p>
          <a:p>
            <a:pPr algn="ctr"/>
            <a:r>
              <a:rPr lang="en-US" altLang="en-US" sz="2780" dirty="0">
                <a:solidFill>
                  <a:schemeClr val="tx1"/>
                </a:solidFill>
                <a:latin typeface="Cambria" panose="02040503050406030204" pitchFamily="18" charset="0"/>
                <a:cs typeface="Arial" panose="020B0604020202020204" pitchFamily="34" charset="0"/>
              </a:rPr>
              <a:t> Sistem hukum Indonesia adalah Sistem Campuran/Pluralistik yang berbasis Civil Law namun diperkaya oleh Hukum Adat dan Hukum Islam, menjadikannya unik dan dinamis.</a:t>
            </a:r>
          </a:p>
        </p:txBody>
      </p:sp>
    </p:spTree>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457200" y="742950"/>
            <a:ext cx="8229600" cy="5383530"/>
          </a:xfrm>
          <a:prstGeom prst="rect">
            <a:avLst/>
          </a:prstGeom>
        </p:spPr>
        <p:txBody>
          <a:bodyPr vert="horz" lIns="91440" tIns="45720" rIns="91440" bIns="45720" rtlCol="0">
            <a:normAutofit fontScale="90000" lnSpcReduction="2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r>
              <a:rPr lang="en-US" altLang="en-US" sz="2780" dirty="0">
                <a:solidFill>
                  <a:schemeClr val="tx1"/>
                </a:solidFill>
                <a:latin typeface="Cambria" panose="02040503050406030204" pitchFamily="18" charset="0"/>
                <a:cs typeface="Arial" panose="020B0604020202020204" pitchFamily="34" charset="0"/>
              </a:rPr>
              <a:t>SOAL : </a:t>
            </a:r>
          </a:p>
          <a:p>
            <a:pPr algn="just"/>
            <a:r>
              <a:rPr lang="en-US" altLang="en-US" sz="2780" dirty="0">
                <a:solidFill>
                  <a:schemeClr val="tx1"/>
                </a:solidFill>
                <a:latin typeface="Cambria" panose="02040503050406030204" pitchFamily="18" charset="0"/>
                <a:cs typeface="Arial" panose="020B0604020202020204" pitchFamily="34" charset="0"/>
              </a:rPr>
              <a:t>Sistem hukum Indonesia secara formal menganut tradisi Civil Law, di mana hakim secara teori hanya bertindak sebagai "corong undang-undang" dan tidak terikat pada putusan hakim terdahulu (non-binding precedent). Namun, dalam praktik, putusan Mahkamah Agung yang berulang (Yurisprudensi Tetap) sangat dihormati dan diikuti .</a:t>
            </a:r>
          </a:p>
          <a:p>
            <a:pPr algn="ctr"/>
            <a:endParaRPr lang="en-US" altLang="en-US" sz="2780" dirty="0">
              <a:solidFill>
                <a:schemeClr val="tx1"/>
              </a:solidFill>
              <a:latin typeface="Cambria" panose="02040503050406030204" pitchFamily="18" charset="0"/>
              <a:cs typeface="Arial" panose="020B0604020202020204" pitchFamily="34" charset="0"/>
            </a:endParaRPr>
          </a:p>
          <a:p>
            <a:pPr algn="just"/>
            <a:r>
              <a:rPr lang="en-US" altLang="en-US" sz="2780" dirty="0">
                <a:solidFill>
                  <a:schemeClr val="tx1"/>
                </a:solidFill>
                <a:latin typeface="Cambria" panose="02040503050406030204" pitchFamily="18" charset="0"/>
                <a:cs typeface="Arial" panose="020B0604020202020204" pitchFamily="34" charset="0"/>
              </a:rPr>
              <a:t>1. Mengapa hakim di Indonesia, yang notabene menganut Civil Law, merasa perlu mengikuti Yurisprudensi (ciri khas Common Law)?</a:t>
            </a:r>
          </a:p>
          <a:p>
            <a:pPr algn="just"/>
            <a:r>
              <a:rPr lang="en-US" altLang="en-US" sz="2780" dirty="0">
                <a:solidFill>
                  <a:schemeClr val="tx1"/>
                </a:solidFill>
                <a:latin typeface="Cambria" panose="02040503050406030204" pitchFamily="18" charset="0"/>
                <a:cs typeface="Arial" panose="020B0604020202020204" pitchFamily="34" charset="0"/>
              </a:rPr>
              <a:t>2. Jika Yurisprudensi semakin dominan, apakah Indonesia masih tepat dikategorikan sebagai negara Civil Law? Jelaskan dampak logisnya terhadap prinsip Kepastian Hukum yang diutamakan Civil Law ?</a:t>
            </a:r>
          </a:p>
        </p:txBody>
      </p:sp>
    </p:spTree>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457200" y="742950"/>
            <a:ext cx="8229600" cy="5383530"/>
          </a:xfrm>
          <a:prstGeom prst="rect">
            <a:avLst/>
          </a:prstGeom>
        </p:spPr>
        <p:txBody>
          <a:bodyPr vert="horz" lIns="91440" tIns="45720" rIns="91440" bIns="45720" rtlCol="0">
            <a:normAutofit fontScale="87500" lnSpcReduction="1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228600" indent="-228600" algn="just">
              <a:buFont typeface="+mj-lt"/>
              <a:buAutoNum type="arabicPeriod"/>
            </a:pPr>
            <a:r>
              <a:rPr lang="en-US" altLang="en-US" sz="2780" dirty="0">
                <a:solidFill>
                  <a:schemeClr val="tx1"/>
                </a:solidFill>
                <a:latin typeface="Cambria" panose="02040503050406030204" pitchFamily="18" charset="0"/>
                <a:cs typeface="Arial" panose="020B0604020202020204" pitchFamily="34" charset="0"/>
              </a:rPr>
              <a:t>Alasan Hakim Mengikuti Yurisprudensi: </a:t>
            </a:r>
          </a:p>
          <a:p>
            <a:pPr marL="171450" indent="-171450" algn="just">
              <a:buFont typeface="Wingdings" panose="05000000000000000000" charset="0"/>
              <a:buChar char="§"/>
            </a:pPr>
            <a:r>
              <a:rPr lang="en-US" altLang="en-US" sz="2780" dirty="0">
                <a:solidFill>
                  <a:schemeClr val="tx1"/>
                </a:solidFill>
                <a:latin typeface="Cambria" panose="02040503050406030204" pitchFamily="18" charset="0"/>
                <a:cs typeface="Arial" panose="020B0604020202020204" pitchFamily="34" charset="0"/>
              </a:rPr>
              <a:t>Menghindari Pembatalan: Hakim di Pengadilan Negeri dan Pengadilan Tinggi cenderung mengikuti putusan MA demi kesatuan hukum dan untuk menghindari putusan mereka dibatalkan (dibatalkan) di tingkat kasasi.</a:t>
            </a:r>
          </a:p>
          <a:p>
            <a:pPr marL="171450" indent="-171450" algn="just">
              <a:buFont typeface="Wingdings" panose="05000000000000000000" charset="0"/>
              <a:buChar char="§"/>
            </a:pPr>
            <a:r>
              <a:rPr lang="en-US" altLang="en-US" sz="2780" dirty="0">
                <a:solidFill>
                  <a:schemeClr val="tx1"/>
                </a:solidFill>
                <a:latin typeface="Cambria" panose="02040503050406030204" pitchFamily="18" charset="0"/>
                <a:cs typeface="Arial" panose="020B0604020202020204" pitchFamily="34" charset="0"/>
              </a:rPr>
              <a:t>Mengisi Kekosongan Hukum (Rechtsvinding): Ketika Undang-Undang tidak memberikan solusi yang jelas (atau terlalu umum), Yurisprudensi berfungsi sebagai penemuan hukum yang konkret dan praktis, menjamin bahwa perkara yang serupa diperlakukan sama.</a:t>
            </a:r>
          </a:p>
          <a:p>
            <a:pPr marL="171450" indent="-171450" algn="just">
              <a:buFont typeface="Wingdings" panose="05000000000000000000" charset="0"/>
              <a:buChar char="§"/>
            </a:pPr>
            <a:r>
              <a:rPr lang="en-US" altLang="en-US" sz="2780" dirty="0">
                <a:solidFill>
                  <a:schemeClr val="tx1"/>
                </a:solidFill>
                <a:latin typeface="Cambria" panose="02040503050406030204" pitchFamily="18" charset="0"/>
                <a:cs typeface="Arial" panose="020B0604020202020204" pitchFamily="34" charset="0"/>
              </a:rPr>
              <a:t>Keadilan Kasuistis: Mengikuti Yurisprudensi memungkinkan hakim mencapai keadilan kasuistis, yaitu keadilan yang relevan dengan kasus spesifik, bukan hanya keadilan tekstual berdasarkan UU.</a:t>
            </a:r>
          </a:p>
          <a:p>
            <a:pPr algn="just"/>
            <a:endParaRPr lang="en-US" altLang="en-US" sz="2780" dirty="0">
              <a:solidFill>
                <a:schemeClr val="tx1"/>
              </a:solidFill>
              <a:latin typeface="Cambria" panose="02040503050406030204" pitchFamily="18" charset="0"/>
              <a:cs typeface="Arial" panose="020B0604020202020204" pitchFamily="34" charset="0"/>
            </a:endParaRPr>
          </a:p>
          <a:p>
            <a:pPr algn="just"/>
            <a:endParaRPr lang="en-US" altLang="en-US" sz="2780" dirty="0">
              <a:solidFill>
                <a:schemeClr val="tx1"/>
              </a:solidFill>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8930" y="833755"/>
            <a:ext cx="8387715" cy="5476875"/>
          </a:xfrm>
        </p:spPr>
        <p:txBody>
          <a:bodyPr>
            <a:noAutofit/>
          </a:bodyPr>
          <a:lstStyle/>
          <a:p>
            <a:pPr marL="342900" indent="-342900" algn="just">
              <a:buFont typeface="+mj-lt"/>
              <a:buAutoNum type="arabicPeriod" startAt="2"/>
            </a:pPr>
            <a:r>
              <a:rPr lang="en-US" altLang="en-US" sz="2000" dirty="0">
                <a:solidFill>
                  <a:schemeClr val="tx1"/>
                </a:solidFill>
                <a:latin typeface="Cambria" panose="02040503050406030204" pitchFamily="18" charset="0"/>
                <a:cs typeface="Arial" panose="020B0604020202020204" pitchFamily="34" charset="0"/>
                <a:sym typeface="+mn-ea"/>
              </a:rPr>
              <a:t>Dampak Dominasi Yurisprudensi:</a:t>
            </a:r>
            <a:endParaRPr lang="en-US" altLang="en-US" sz="2000" dirty="0">
              <a:solidFill>
                <a:schemeClr val="tx1"/>
              </a:solidFill>
              <a:latin typeface="Cambria" panose="02040503050406030204" pitchFamily="18" charset="0"/>
              <a:cs typeface="Arial" panose="020B0604020202020204" pitchFamily="34" charset="0"/>
            </a:endParaRPr>
          </a:p>
          <a:p>
            <a:pPr algn="just"/>
            <a:endParaRPr lang="en-US" altLang="en-US" sz="2000" dirty="0">
              <a:solidFill>
                <a:schemeClr val="tx1"/>
              </a:solidFill>
              <a:latin typeface="Cambria" panose="02040503050406030204" pitchFamily="18" charset="0"/>
              <a:cs typeface="Arial" panose="020B0604020202020204" pitchFamily="34" charset="0"/>
            </a:endParaRPr>
          </a:p>
          <a:p>
            <a:pPr marL="285750" indent="-285750" algn="just">
              <a:buFont typeface="Wingdings" panose="05000000000000000000" charset="0"/>
              <a:buChar char="§"/>
            </a:pPr>
            <a:r>
              <a:rPr lang="en-US" altLang="en-US" sz="2000" dirty="0">
                <a:solidFill>
                  <a:schemeClr val="tx1"/>
                </a:solidFill>
                <a:latin typeface="Cambria" panose="02040503050406030204" pitchFamily="18" charset="0"/>
                <a:cs typeface="Arial" panose="020B0604020202020204" pitchFamily="34" charset="0"/>
                <a:sym typeface="+mn-ea"/>
              </a:rPr>
              <a:t>Pergeseran Klasifikasi: Jika Yurisprudensi menjadi sumber hukum utama yang wajib diikuti (prinsip Stare Decisis diterapkan secara de facto), secara filosofis dan praktik, Indonesia akan semakin bergerak menuju Sistem Hukum Campuran (Mixed System) dengan kecenderungan kuat ke Common Law.</a:t>
            </a:r>
            <a:endParaRPr lang="en-US" altLang="en-US" sz="2000" dirty="0">
              <a:solidFill>
                <a:schemeClr val="tx1"/>
              </a:solidFill>
              <a:latin typeface="Cambria" panose="02040503050406030204" pitchFamily="18" charset="0"/>
              <a:cs typeface="Arial" panose="020B0604020202020204" pitchFamily="34" charset="0"/>
            </a:endParaRPr>
          </a:p>
          <a:p>
            <a:pPr marL="285750" indent="-285750" algn="just">
              <a:buFont typeface="Wingdings" panose="05000000000000000000" charset="0"/>
              <a:buChar char="§"/>
            </a:pPr>
            <a:r>
              <a:rPr lang="en-US" altLang="en-US" sz="2000" dirty="0">
                <a:solidFill>
                  <a:schemeClr val="tx1"/>
                </a:solidFill>
                <a:latin typeface="Cambria" panose="02040503050406030204" pitchFamily="18" charset="0"/>
                <a:cs typeface="Arial" panose="020B0604020202020204" pitchFamily="34" charset="0"/>
                <a:sym typeface="+mn-ea"/>
              </a:rPr>
              <a:t>Dampak pada Kepastian Hukum:</a:t>
            </a:r>
          </a:p>
          <a:p>
            <a:pPr marL="659765" indent="-347345" algn="just" defTabSz="914400">
              <a:buFont typeface="Wingdings" panose="05000000000000000000" charset="0"/>
              <a:buChar char="Ø"/>
              <a:tabLst>
                <a:tab pos="537210" algn="l"/>
                <a:tab pos="626745" algn="l"/>
                <a:tab pos="1790700" algn="l"/>
              </a:tabLst>
            </a:pPr>
            <a:r>
              <a:rPr lang="en-US" altLang="en-US" sz="2000" dirty="0">
                <a:solidFill>
                  <a:schemeClr val="tx1"/>
                </a:solidFill>
                <a:latin typeface="Cambria" panose="02040503050406030204" pitchFamily="18" charset="0"/>
                <a:cs typeface="Arial" panose="020B0604020202020204" pitchFamily="34" charset="0"/>
                <a:sym typeface="+mn-ea"/>
              </a:rPr>
              <a:t>Negatif: Kepastian hukum yang ditekankan oleh Civil Law (segala sesuatu tertulis dalam UU) terancam. Hukum menjadi bergantung pada interpretasi hakim masa lalu, bukan pada teks UU yang statis dan jelas.</a:t>
            </a:r>
          </a:p>
          <a:p>
            <a:pPr marL="659765" indent="-347345" algn="just" defTabSz="914400">
              <a:buFont typeface="Wingdings" panose="05000000000000000000" charset="0"/>
              <a:buChar char="Ø"/>
              <a:tabLst>
                <a:tab pos="537210" algn="l"/>
                <a:tab pos="626745" algn="l"/>
                <a:tab pos="1790700" algn="l"/>
              </a:tabLst>
            </a:pPr>
            <a:r>
              <a:rPr lang="en-US" altLang="en-US" sz="2000" dirty="0">
                <a:solidFill>
                  <a:schemeClr val="tx1"/>
                </a:solidFill>
                <a:latin typeface="Cambria" panose="02040503050406030204" pitchFamily="18" charset="0"/>
                <a:cs typeface="Arial" panose="020B0604020202020204" pitchFamily="34" charset="0"/>
                <a:sym typeface="+mn-ea"/>
              </a:rPr>
              <a:t>Positif: Sebaliknya, Yurisprudensi yang konsisten dapat meningkatkan Kepastian Hukum dalam penerapan. Ketika hakim A dan B memutus kasus X dengan cara yang sama karena mengikuti MA, masyarakat menjadi pasti mengenai hasil akhir perkara tersebut.</a:t>
            </a:r>
          </a:p>
        </p:txBody>
      </p:sp>
    </p:spTree>
  </p:cSld>
  <p:clrMapOvr>
    <a:masterClrMapping/>
  </p:clrMapOvr>
  <p:transition spd="slow">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98145" y="700405"/>
            <a:ext cx="8344535" cy="5462905"/>
          </a:xfrm>
        </p:spPr>
        <p:txBody>
          <a:bodyPr>
            <a:noAutofit/>
          </a:bodyPr>
          <a:lstStyle/>
          <a:p>
            <a:r>
              <a:rPr lang="en-US" altLang="en-US" sz="2000">
                <a:solidFill>
                  <a:schemeClr val="tx1"/>
                </a:solidFill>
              </a:rPr>
              <a:t>Sumber Hukum di Indonesia</a:t>
            </a:r>
          </a:p>
          <a:p>
            <a:endParaRPr lang="en-US" altLang="en-US" sz="2000">
              <a:solidFill>
                <a:schemeClr val="tx1"/>
              </a:solidFill>
            </a:endParaRPr>
          </a:p>
          <a:p>
            <a:pPr algn="just"/>
            <a:r>
              <a:rPr lang="en-US" altLang="en-US" sz="2000">
                <a:solidFill>
                  <a:schemeClr val="tx1"/>
                </a:solidFill>
              </a:rPr>
              <a:t>Definisi: Segala sesuatu yang menimbulkan aturan-aturan yang mempunyai kekuatan memaksa, artinya apabila dilanggar akan mengakibatkan sanksi yang tegas.</a:t>
            </a:r>
          </a:p>
          <a:p>
            <a:pPr algn="just"/>
            <a:r>
              <a:rPr lang="en-US" altLang="en-US" sz="2000">
                <a:solidFill>
                  <a:schemeClr val="tx1"/>
                </a:solidFill>
              </a:rPr>
              <a:t>Pembagian Klasik:</a:t>
            </a:r>
          </a:p>
          <a:p>
            <a:pPr algn="just"/>
            <a:r>
              <a:rPr lang="en-US" altLang="en-US" sz="2000">
                <a:solidFill>
                  <a:schemeClr val="tx1"/>
                </a:solidFill>
              </a:rPr>
              <a:t>Sumber Hukum Materiil: </a:t>
            </a:r>
            <a:r>
              <a:rPr lang="en-ID" sz="2000" dirty="0" err="1">
                <a:solidFill>
                  <a:schemeClr val="tx1"/>
                </a:solidFill>
                <a:latin typeface="Cambria" panose="02040503050406030204" pitchFamily="18" charset="0"/>
                <a:cs typeface="Arial" panose="020B0604020202020204" pitchFamily="34" charset="0"/>
                <a:sym typeface="+mn-ea"/>
              </a:rPr>
              <a:t>tempat</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materi</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hukum</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itu</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diambil</a:t>
            </a:r>
            <a:r>
              <a:rPr lang="en-ID" sz="2000" dirty="0">
                <a:solidFill>
                  <a:schemeClr val="tx1"/>
                </a:solidFill>
                <a:latin typeface="Cambria" panose="02040503050406030204" pitchFamily="18" charset="0"/>
                <a:cs typeface="Arial" panose="020B0604020202020204" pitchFamily="34" charset="0"/>
                <a:sym typeface="+mn-ea"/>
              </a:rPr>
              <a:t> dan </a:t>
            </a:r>
            <a:r>
              <a:rPr lang="en-ID" sz="2000" dirty="0" err="1">
                <a:solidFill>
                  <a:schemeClr val="tx1"/>
                </a:solidFill>
                <a:latin typeface="Cambria" panose="02040503050406030204" pitchFamily="18" charset="0"/>
                <a:cs typeface="Arial" panose="020B0604020202020204" pitchFamily="34" charset="0"/>
                <a:sym typeface="+mn-ea"/>
              </a:rPr>
              <a:t>faktor</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yg</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membantu</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pembentukan</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hukum</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yg</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dapat</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ditinjau</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dr</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berbagai</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sudut</a:t>
            </a:r>
          </a:p>
          <a:p>
            <a:pPr algn="just"/>
            <a:r>
              <a:rPr lang="en-US" altLang="en-US" sz="2000">
                <a:solidFill>
                  <a:schemeClr val="tx1"/>
                </a:solidFill>
              </a:rPr>
              <a:t>Faktor-faktor yang memengaruhi isi/substansi hukum (misalnya: agama, kesusilaan, politik, sosial-ekonomi).</a:t>
            </a:r>
          </a:p>
          <a:p>
            <a:pPr marL="514350" indent="-514350" algn="l">
              <a:buFont typeface="+mj-lt"/>
              <a:buAutoNum type="alphaLcPeriod"/>
            </a:pPr>
            <a:r>
              <a:rPr lang="en-ID" sz="2000" dirty="0">
                <a:solidFill>
                  <a:schemeClr val="tx1"/>
                </a:solidFill>
                <a:latin typeface="Cambria" panose="02040503050406030204" pitchFamily="18" charset="0"/>
                <a:cs typeface="Arial" panose="020B0604020202020204" pitchFamily="34" charset="0"/>
                <a:sym typeface="+mn-ea"/>
              </a:rPr>
              <a:t>Ahli </a:t>
            </a:r>
            <a:r>
              <a:rPr lang="en-ID" sz="2000" dirty="0" err="1">
                <a:solidFill>
                  <a:schemeClr val="tx1"/>
                </a:solidFill>
                <a:latin typeface="Cambria" panose="02040503050406030204" pitchFamily="18" charset="0"/>
                <a:cs typeface="Arial" panose="020B0604020202020204" pitchFamily="34" charset="0"/>
                <a:sym typeface="+mn-ea"/>
              </a:rPr>
              <a:t>ekonomi</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akan</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mengatakan</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bhw</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kebutuhan</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ekonomi</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dlm</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masyarakat</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itulah</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yg</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menyebabkan</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timbulnya</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hukum</a:t>
            </a:r>
            <a:endParaRPr lang="en-ID" sz="2000" dirty="0">
              <a:solidFill>
                <a:schemeClr val="tx1"/>
              </a:solidFill>
              <a:latin typeface="Cambria" panose="02040503050406030204" pitchFamily="18" charset="0"/>
              <a:cs typeface="Arial" panose="020B0604020202020204" pitchFamily="34" charset="0"/>
            </a:endParaRPr>
          </a:p>
          <a:p>
            <a:pPr marL="514350" indent="-514350" algn="l">
              <a:buFont typeface="+mj-lt"/>
              <a:buAutoNum type="alphaLcPeriod"/>
            </a:pPr>
            <a:r>
              <a:rPr lang="en-ID" sz="2000" dirty="0" err="1">
                <a:solidFill>
                  <a:schemeClr val="tx1"/>
                </a:solidFill>
                <a:latin typeface="Cambria" panose="02040503050406030204" pitchFamily="18" charset="0"/>
                <a:cs typeface="Arial" panose="020B0604020202020204" pitchFamily="34" charset="0"/>
                <a:sym typeface="+mn-ea"/>
              </a:rPr>
              <a:t>Sosiolog</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akan</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mengatakan</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bhw</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yg</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menjadi</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sumber</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hukum</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adl</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peristiwa-peristiwa</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yg</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terjadi</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dlm</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masyarakat</a:t>
            </a:r>
            <a:endParaRPr lang="en-US" altLang="en-US" sz="2000">
              <a:solidFill>
                <a:schemeClr val="tx1"/>
              </a:solidFill>
            </a:endParaRPr>
          </a:p>
          <a:p>
            <a:pPr algn="just"/>
            <a:r>
              <a:rPr lang="en-US" altLang="en-US" sz="2000">
                <a:solidFill>
                  <a:schemeClr val="tx1"/>
                </a:solidFill>
              </a:rPr>
              <a:t>Contoh: Maraknya kasus korupsi (faktor sosiologis) mendorong pembentukan UU Tindak Pidana Korupsi (isi hukum).</a:t>
            </a:r>
          </a:p>
          <a:p>
            <a:pPr algn="just"/>
            <a:endParaRPr lang="en-US" altLang="en-US" sz="2000">
              <a:solidFill>
                <a:schemeClr val="tx1"/>
              </a:solidFill>
            </a:endParaRPr>
          </a:p>
          <a:p>
            <a:pPr algn="just"/>
            <a:endParaRPr lang="en-US" altLang="en-US" sz="1100">
              <a:solidFill>
                <a:schemeClr val="tx1"/>
              </a:solidFill>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p:nvPr/>
        </p:nvSpPr>
        <p:spPr>
          <a:xfrm>
            <a:off x="457200" y="909955"/>
            <a:ext cx="8229600" cy="521589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US" altLang="en-US" sz="2600">
                <a:solidFill>
                  <a:schemeClr val="tx1"/>
                </a:solidFill>
                <a:sym typeface="+mn-ea"/>
              </a:rPr>
              <a:t>Sumber Hukum Formil: </a:t>
            </a:r>
            <a:r>
              <a:rPr lang="en-ID" sz="2600" dirty="0" err="1">
                <a:solidFill>
                  <a:schemeClr val="tx1"/>
                </a:solidFill>
                <a:latin typeface="Cambria" panose="02040503050406030204" pitchFamily="18" charset="0"/>
                <a:cs typeface="Arial" panose="020B0604020202020204" pitchFamily="34" charset="0"/>
                <a:sym typeface="+mn-ea"/>
              </a:rPr>
              <a:t>Sumber</a:t>
            </a:r>
            <a:r>
              <a:rPr lang="en-ID" sz="2600" dirty="0">
                <a:solidFill>
                  <a:schemeClr val="tx1"/>
                </a:solidFill>
                <a:latin typeface="Cambria" panose="02040503050406030204" pitchFamily="18" charset="0"/>
                <a:cs typeface="Arial" panose="020B0604020202020204" pitchFamily="34" charset="0"/>
                <a:sym typeface="+mn-ea"/>
              </a:rPr>
              <a:t> </a:t>
            </a:r>
            <a:r>
              <a:rPr lang="en-ID" sz="2600" dirty="0" err="1">
                <a:solidFill>
                  <a:schemeClr val="tx1"/>
                </a:solidFill>
                <a:latin typeface="Cambria" panose="02040503050406030204" pitchFamily="18" charset="0"/>
                <a:cs typeface="Arial" panose="020B0604020202020204" pitchFamily="34" charset="0"/>
                <a:sym typeface="+mn-ea"/>
              </a:rPr>
              <a:t>hukum</a:t>
            </a:r>
            <a:r>
              <a:rPr lang="en-ID" sz="2600" dirty="0">
                <a:solidFill>
                  <a:schemeClr val="tx1"/>
                </a:solidFill>
                <a:latin typeface="Cambria" panose="02040503050406030204" pitchFamily="18" charset="0"/>
                <a:cs typeface="Arial" panose="020B0604020202020204" pitchFamily="34" charset="0"/>
                <a:sym typeface="+mn-ea"/>
              </a:rPr>
              <a:t> </a:t>
            </a:r>
            <a:r>
              <a:rPr lang="en-ID" sz="2600" b="1" dirty="0" err="1">
                <a:solidFill>
                  <a:schemeClr val="tx1"/>
                </a:solidFill>
                <a:latin typeface="Cambria" panose="02040503050406030204" pitchFamily="18" charset="0"/>
                <a:cs typeface="Arial" panose="020B0604020202020204" pitchFamily="34" charset="0"/>
                <a:sym typeface="+mn-ea"/>
              </a:rPr>
              <a:t>formil</a:t>
            </a:r>
            <a:r>
              <a:rPr lang="en-ID" sz="2600" dirty="0">
                <a:solidFill>
                  <a:schemeClr val="tx1"/>
                </a:solidFill>
                <a:latin typeface="Cambria" panose="02040503050406030204" pitchFamily="18" charset="0"/>
                <a:cs typeface="Arial" panose="020B0604020202020204" pitchFamily="34" charset="0"/>
                <a:sym typeface="+mn-ea"/>
              </a:rPr>
              <a:t>: </a:t>
            </a:r>
            <a:r>
              <a:rPr lang="en-ID" sz="2600" dirty="0" err="1">
                <a:solidFill>
                  <a:schemeClr val="tx1"/>
                </a:solidFill>
                <a:latin typeface="Cambria" panose="02040503050406030204" pitchFamily="18" charset="0"/>
                <a:cs typeface="Arial" panose="020B0604020202020204" pitchFamily="34" charset="0"/>
                <a:sym typeface="+mn-ea"/>
              </a:rPr>
              <a:t>tempat</a:t>
            </a:r>
            <a:r>
              <a:rPr lang="en-ID" sz="2600" dirty="0">
                <a:solidFill>
                  <a:schemeClr val="tx1"/>
                </a:solidFill>
                <a:latin typeface="Cambria" panose="02040503050406030204" pitchFamily="18" charset="0"/>
                <a:cs typeface="Arial" panose="020B0604020202020204" pitchFamily="34" charset="0"/>
                <a:sym typeface="+mn-ea"/>
              </a:rPr>
              <a:t> </a:t>
            </a:r>
            <a:r>
              <a:rPr lang="en-ID" sz="2600" dirty="0" err="1">
                <a:solidFill>
                  <a:schemeClr val="tx1"/>
                </a:solidFill>
                <a:latin typeface="Cambria" panose="02040503050406030204" pitchFamily="18" charset="0"/>
                <a:cs typeface="Arial" panose="020B0604020202020204" pitchFamily="34" charset="0"/>
                <a:sym typeface="+mn-ea"/>
              </a:rPr>
              <a:t>atau</a:t>
            </a:r>
            <a:r>
              <a:rPr lang="en-ID" sz="2600" dirty="0">
                <a:solidFill>
                  <a:schemeClr val="tx1"/>
                </a:solidFill>
                <a:latin typeface="Cambria" panose="02040503050406030204" pitchFamily="18" charset="0"/>
                <a:cs typeface="Arial" panose="020B0604020202020204" pitchFamily="34" charset="0"/>
                <a:sym typeface="+mn-ea"/>
              </a:rPr>
              <a:t> </a:t>
            </a:r>
            <a:r>
              <a:rPr lang="en-ID" sz="2600" dirty="0" err="1">
                <a:solidFill>
                  <a:schemeClr val="tx1"/>
                </a:solidFill>
                <a:latin typeface="Cambria" panose="02040503050406030204" pitchFamily="18" charset="0"/>
                <a:cs typeface="Arial" panose="020B0604020202020204" pitchFamily="34" charset="0"/>
                <a:sym typeface="+mn-ea"/>
              </a:rPr>
              <a:t>sumber</a:t>
            </a:r>
            <a:r>
              <a:rPr lang="en-ID" sz="2600" dirty="0">
                <a:solidFill>
                  <a:schemeClr val="tx1"/>
                </a:solidFill>
                <a:latin typeface="Cambria" panose="02040503050406030204" pitchFamily="18" charset="0"/>
                <a:cs typeface="Arial" panose="020B0604020202020204" pitchFamily="34" charset="0"/>
                <a:sym typeface="+mn-ea"/>
              </a:rPr>
              <a:t> </a:t>
            </a:r>
            <a:r>
              <a:rPr lang="en-ID" sz="2600" dirty="0" err="1">
                <a:solidFill>
                  <a:schemeClr val="tx1"/>
                </a:solidFill>
                <a:latin typeface="Cambria" panose="02040503050406030204" pitchFamily="18" charset="0"/>
                <a:cs typeface="Arial" panose="020B0604020202020204" pitchFamily="34" charset="0"/>
                <a:sym typeface="+mn-ea"/>
              </a:rPr>
              <a:t>darimana</a:t>
            </a:r>
            <a:r>
              <a:rPr lang="en-ID" sz="2600" dirty="0">
                <a:solidFill>
                  <a:schemeClr val="tx1"/>
                </a:solidFill>
                <a:latin typeface="Cambria" panose="02040503050406030204" pitchFamily="18" charset="0"/>
                <a:cs typeface="Arial" panose="020B0604020202020204" pitchFamily="34" charset="0"/>
                <a:sym typeface="+mn-ea"/>
              </a:rPr>
              <a:t> </a:t>
            </a:r>
            <a:r>
              <a:rPr lang="en-ID" sz="2600" dirty="0" err="1">
                <a:solidFill>
                  <a:schemeClr val="tx1"/>
                </a:solidFill>
                <a:latin typeface="Cambria" panose="02040503050406030204" pitchFamily="18" charset="0"/>
                <a:cs typeface="Arial" panose="020B0604020202020204" pitchFamily="34" charset="0"/>
                <a:sym typeface="+mn-ea"/>
              </a:rPr>
              <a:t>mengambil</a:t>
            </a:r>
            <a:r>
              <a:rPr lang="en-ID" sz="2600" dirty="0">
                <a:solidFill>
                  <a:schemeClr val="tx1"/>
                </a:solidFill>
                <a:latin typeface="Cambria" panose="02040503050406030204" pitchFamily="18" charset="0"/>
                <a:cs typeface="Arial" panose="020B0604020202020204" pitchFamily="34" charset="0"/>
                <a:sym typeface="+mn-ea"/>
              </a:rPr>
              <a:t> </a:t>
            </a:r>
            <a:r>
              <a:rPr lang="en-ID" sz="2600" dirty="0" err="1">
                <a:solidFill>
                  <a:schemeClr val="tx1"/>
                </a:solidFill>
                <a:latin typeface="Cambria" panose="02040503050406030204" pitchFamily="18" charset="0"/>
                <a:cs typeface="Arial" panose="020B0604020202020204" pitchFamily="34" charset="0"/>
                <a:sym typeface="+mn-ea"/>
              </a:rPr>
              <a:t>hukum</a:t>
            </a:r>
            <a:r>
              <a:rPr lang="en-ID" sz="2600" dirty="0">
                <a:solidFill>
                  <a:schemeClr val="tx1"/>
                </a:solidFill>
                <a:latin typeface="Cambria" panose="02040503050406030204" pitchFamily="18" charset="0"/>
                <a:cs typeface="Arial" panose="020B0604020202020204" pitchFamily="34" charset="0"/>
                <a:sym typeface="+mn-ea"/>
              </a:rPr>
              <a:t>. Hal </a:t>
            </a:r>
            <a:r>
              <a:rPr lang="en-ID" sz="2600" dirty="0" err="1">
                <a:solidFill>
                  <a:schemeClr val="tx1"/>
                </a:solidFill>
                <a:latin typeface="Cambria" panose="02040503050406030204" pitchFamily="18" charset="0"/>
                <a:cs typeface="Arial" panose="020B0604020202020204" pitchFamily="34" charset="0"/>
                <a:sym typeface="+mn-ea"/>
              </a:rPr>
              <a:t>ini</a:t>
            </a:r>
            <a:r>
              <a:rPr lang="en-ID" sz="2600" dirty="0">
                <a:solidFill>
                  <a:schemeClr val="tx1"/>
                </a:solidFill>
                <a:latin typeface="Cambria" panose="02040503050406030204" pitchFamily="18" charset="0"/>
                <a:cs typeface="Arial" panose="020B0604020202020204" pitchFamily="34" charset="0"/>
                <a:sym typeface="+mn-ea"/>
              </a:rPr>
              <a:t> </a:t>
            </a:r>
            <a:r>
              <a:rPr lang="en-ID" sz="2600" dirty="0" err="1">
                <a:solidFill>
                  <a:schemeClr val="tx1"/>
                </a:solidFill>
                <a:latin typeface="Cambria" panose="02040503050406030204" pitchFamily="18" charset="0"/>
                <a:cs typeface="Arial" panose="020B0604020202020204" pitchFamily="34" charset="0"/>
                <a:sym typeface="+mn-ea"/>
              </a:rPr>
              <a:t>berkaitan</a:t>
            </a:r>
            <a:r>
              <a:rPr lang="en-ID" sz="2600" dirty="0">
                <a:solidFill>
                  <a:schemeClr val="tx1"/>
                </a:solidFill>
                <a:latin typeface="Cambria" panose="02040503050406030204" pitchFamily="18" charset="0"/>
                <a:cs typeface="Arial" panose="020B0604020202020204" pitchFamily="34" charset="0"/>
                <a:sym typeface="+mn-ea"/>
              </a:rPr>
              <a:t> </a:t>
            </a:r>
            <a:r>
              <a:rPr lang="en-ID" sz="2600" dirty="0" err="1">
                <a:solidFill>
                  <a:schemeClr val="tx1"/>
                </a:solidFill>
                <a:latin typeface="Cambria" panose="02040503050406030204" pitchFamily="18" charset="0"/>
                <a:cs typeface="Arial" panose="020B0604020202020204" pitchFamily="34" charset="0"/>
                <a:sym typeface="+mn-ea"/>
              </a:rPr>
              <a:t>dgn</a:t>
            </a:r>
            <a:r>
              <a:rPr lang="en-ID" sz="2600" dirty="0">
                <a:solidFill>
                  <a:schemeClr val="tx1"/>
                </a:solidFill>
                <a:latin typeface="Cambria" panose="02040503050406030204" pitchFamily="18" charset="0"/>
                <a:cs typeface="Arial" panose="020B0604020202020204" pitchFamily="34" charset="0"/>
                <a:sym typeface="+mn-ea"/>
              </a:rPr>
              <a:t> </a:t>
            </a:r>
            <a:r>
              <a:rPr lang="en-ID" sz="2600" dirty="0" err="1">
                <a:solidFill>
                  <a:schemeClr val="tx1"/>
                </a:solidFill>
                <a:latin typeface="Cambria" panose="02040503050406030204" pitchFamily="18" charset="0"/>
                <a:cs typeface="Arial" panose="020B0604020202020204" pitchFamily="34" charset="0"/>
                <a:sym typeface="+mn-ea"/>
              </a:rPr>
              <a:t>bentuk</a:t>
            </a:r>
            <a:r>
              <a:rPr lang="en-ID" sz="2600" dirty="0">
                <a:solidFill>
                  <a:schemeClr val="tx1"/>
                </a:solidFill>
                <a:latin typeface="Cambria" panose="02040503050406030204" pitchFamily="18" charset="0"/>
                <a:cs typeface="Arial" panose="020B0604020202020204" pitchFamily="34" charset="0"/>
                <a:sym typeface="+mn-ea"/>
              </a:rPr>
              <a:t> </a:t>
            </a:r>
            <a:r>
              <a:rPr lang="en-ID" sz="2600" dirty="0" err="1">
                <a:solidFill>
                  <a:schemeClr val="tx1"/>
                </a:solidFill>
                <a:latin typeface="Cambria" panose="02040503050406030204" pitchFamily="18" charset="0"/>
                <a:cs typeface="Arial" panose="020B0604020202020204" pitchFamily="34" charset="0"/>
                <a:sym typeface="+mn-ea"/>
              </a:rPr>
              <a:t>atau</a:t>
            </a:r>
            <a:r>
              <a:rPr lang="en-ID" sz="2600" dirty="0">
                <a:solidFill>
                  <a:schemeClr val="tx1"/>
                </a:solidFill>
                <a:latin typeface="Cambria" panose="02040503050406030204" pitchFamily="18" charset="0"/>
                <a:cs typeface="Arial" panose="020B0604020202020204" pitchFamily="34" charset="0"/>
                <a:sym typeface="+mn-ea"/>
              </a:rPr>
              <a:t> </a:t>
            </a:r>
            <a:r>
              <a:rPr lang="en-ID" sz="2600" dirty="0" err="1">
                <a:solidFill>
                  <a:schemeClr val="tx1"/>
                </a:solidFill>
                <a:latin typeface="Cambria" panose="02040503050406030204" pitchFamily="18" charset="0"/>
                <a:cs typeface="Arial" panose="020B0604020202020204" pitchFamily="34" charset="0"/>
                <a:sym typeface="+mn-ea"/>
              </a:rPr>
              <a:t>cara</a:t>
            </a:r>
            <a:r>
              <a:rPr lang="en-ID" sz="2600" dirty="0">
                <a:solidFill>
                  <a:schemeClr val="tx1"/>
                </a:solidFill>
                <a:latin typeface="Cambria" panose="02040503050406030204" pitchFamily="18" charset="0"/>
                <a:cs typeface="Arial" panose="020B0604020202020204" pitchFamily="34" charset="0"/>
                <a:sym typeface="+mn-ea"/>
              </a:rPr>
              <a:t> </a:t>
            </a:r>
            <a:r>
              <a:rPr lang="en-ID" sz="2600" dirty="0" err="1">
                <a:solidFill>
                  <a:schemeClr val="tx1"/>
                </a:solidFill>
                <a:latin typeface="Cambria" panose="02040503050406030204" pitchFamily="18" charset="0"/>
                <a:cs typeface="Arial" panose="020B0604020202020204" pitchFamily="34" charset="0"/>
                <a:sym typeface="+mn-ea"/>
              </a:rPr>
              <a:t>yg</a:t>
            </a:r>
            <a:r>
              <a:rPr lang="en-ID" sz="2600" dirty="0">
                <a:solidFill>
                  <a:schemeClr val="tx1"/>
                </a:solidFill>
                <a:latin typeface="Cambria" panose="02040503050406030204" pitchFamily="18" charset="0"/>
                <a:cs typeface="Arial" panose="020B0604020202020204" pitchFamily="34" charset="0"/>
                <a:sym typeface="+mn-ea"/>
              </a:rPr>
              <a:t> </a:t>
            </a:r>
            <a:r>
              <a:rPr lang="en-ID" sz="2600" dirty="0" err="1">
                <a:solidFill>
                  <a:schemeClr val="tx1"/>
                </a:solidFill>
                <a:latin typeface="Cambria" panose="02040503050406030204" pitchFamily="18" charset="0"/>
                <a:cs typeface="Arial" panose="020B0604020202020204" pitchFamily="34" charset="0"/>
                <a:sym typeface="+mn-ea"/>
              </a:rPr>
              <a:t>menyebabkan</a:t>
            </a:r>
            <a:r>
              <a:rPr lang="en-ID" sz="2600" dirty="0">
                <a:solidFill>
                  <a:schemeClr val="tx1"/>
                </a:solidFill>
                <a:latin typeface="Cambria" panose="02040503050406030204" pitchFamily="18" charset="0"/>
                <a:cs typeface="Arial" panose="020B0604020202020204" pitchFamily="34" charset="0"/>
                <a:sym typeface="+mn-ea"/>
              </a:rPr>
              <a:t> </a:t>
            </a:r>
            <a:r>
              <a:rPr lang="en-ID" sz="2600" dirty="0" err="1">
                <a:solidFill>
                  <a:schemeClr val="tx1"/>
                </a:solidFill>
                <a:latin typeface="Cambria" panose="02040503050406030204" pitchFamily="18" charset="0"/>
                <a:cs typeface="Arial" panose="020B0604020202020204" pitchFamily="34" charset="0"/>
                <a:sym typeface="+mn-ea"/>
              </a:rPr>
              <a:t>peraturan</a:t>
            </a:r>
            <a:r>
              <a:rPr lang="en-ID" sz="2600" dirty="0">
                <a:solidFill>
                  <a:schemeClr val="tx1"/>
                </a:solidFill>
                <a:latin typeface="Cambria" panose="02040503050406030204" pitchFamily="18" charset="0"/>
                <a:cs typeface="Arial" panose="020B0604020202020204" pitchFamily="34" charset="0"/>
                <a:sym typeface="+mn-ea"/>
              </a:rPr>
              <a:t> </a:t>
            </a:r>
            <a:r>
              <a:rPr lang="en-ID" sz="2600" dirty="0" err="1">
                <a:solidFill>
                  <a:schemeClr val="tx1"/>
                </a:solidFill>
                <a:latin typeface="Cambria" panose="02040503050406030204" pitchFamily="18" charset="0"/>
                <a:cs typeface="Arial" panose="020B0604020202020204" pitchFamily="34" charset="0"/>
                <a:sym typeface="+mn-ea"/>
              </a:rPr>
              <a:t>itu</a:t>
            </a:r>
            <a:r>
              <a:rPr lang="en-ID" sz="2600" dirty="0">
                <a:solidFill>
                  <a:schemeClr val="tx1"/>
                </a:solidFill>
                <a:latin typeface="Cambria" panose="02040503050406030204" pitchFamily="18" charset="0"/>
                <a:cs typeface="Arial" panose="020B0604020202020204" pitchFamily="34" charset="0"/>
                <a:sym typeface="+mn-ea"/>
              </a:rPr>
              <a:t> </a:t>
            </a:r>
            <a:r>
              <a:rPr lang="en-ID" sz="2600" dirty="0" err="1">
                <a:solidFill>
                  <a:schemeClr val="tx1"/>
                </a:solidFill>
                <a:latin typeface="Cambria" panose="02040503050406030204" pitchFamily="18" charset="0"/>
                <a:cs typeface="Arial" panose="020B0604020202020204" pitchFamily="34" charset="0"/>
                <a:sym typeface="+mn-ea"/>
              </a:rPr>
              <a:t>berlaku</a:t>
            </a:r>
            <a:r>
              <a:rPr lang="en-ID" sz="2600" dirty="0">
                <a:solidFill>
                  <a:schemeClr val="tx1"/>
                </a:solidFill>
                <a:latin typeface="Cambria" panose="02040503050406030204" pitchFamily="18" charset="0"/>
                <a:cs typeface="Arial" panose="020B0604020202020204" pitchFamily="34" charset="0"/>
                <a:sym typeface="+mn-ea"/>
              </a:rPr>
              <a:t>. </a:t>
            </a:r>
            <a:endParaRPr lang="en-US" altLang="en-US" sz="2600">
              <a:solidFill>
                <a:schemeClr val="tx1"/>
              </a:solidFill>
            </a:endParaRPr>
          </a:p>
          <a:p>
            <a:pPr algn="l"/>
            <a:endParaRPr lang="en-ID" sz="2600" dirty="0">
              <a:solidFill>
                <a:schemeClr val="tx1"/>
              </a:solidFill>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p:nvPr/>
        </p:nvSpPr>
        <p:spPr>
          <a:xfrm>
            <a:off x="307340" y="745490"/>
            <a:ext cx="8296910" cy="5352415"/>
          </a:xfrm>
          <a:prstGeom prst="rect">
            <a:avLst/>
          </a:prstGeom>
        </p:spPr>
        <p:txBody>
          <a:bodyPr vert="horz" lIns="91440" tIns="45720" rIns="91440" bIns="45720" rtlCol="0">
            <a:normAutofit fontScale="97500" lnSpcReduction="1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buFont typeface="Arial" panose="020B0604020202020204" pitchFamily="34" charset="0"/>
            </a:pPr>
            <a:r>
              <a:rPr lang="en-US" altLang="en-US" dirty="0">
                <a:solidFill>
                  <a:schemeClr val="tx1"/>
                </a:solidFill>
                <a:latin typeface="Cambria" panose="02040503050406030204" pitchFamily="18" charset="0"/>
                <a:cs typeface="Arial" panose="020B0604020202020204" pitchFamily="34" charset="0"/>
              </a:rPr>
              <a:t>Hierarki Sumber Hukum Formil</a:t>
            </a:r>
          </a:p>
          <a:p>
            <a:pPr algn="ctr">
              <a:buFont typeface="Arial" panose="020B0604020202020204" pitchFamily="34" charset="0"/>
            </a:pPr>
            <a:endParaRPr lang="en-US" altLang="en-US" dirty="0">
              <a:solidFill>
                <a:schemeClr val="tx1"/>
              </a:solidFill>
              <a:latin typeface="Cambria" panose="02040503050406030204" pitchFamily="18" charset="0"/>
              <a:cs typeface="Arial" panose="020B0604020202020204" pitchFamily="34" charset="0"/>
            </a:endParaRPr>
          </a:p>
          <a:p>
            <a:pPr marL="285750" indent="-285750" algn="l">
              <a:buFont typeface="Wingdings" panose="05000000000000000000" charset="0"/>
              <a:buChar char="v"/>
            </a:pPr>
            <a:r>
              <a:rPr lang="en-US" altLang="en-US" dirty="0">
                <a:solidFill>
                  <a:schemeClr val="tx1"/>
                </a:solidFill>
                <a:latin typeface="Cambria" panose="02040503050406030204" pitchFamily="18" charset="0"/>
                <a:cs typeface="Arial" panose="020B0604020202020204" pitchFamily="34" charset="0"/>
              </a:rPr>
              <a:t>Sumber hukum formil yang utama di Indonesia:</a:t>
            </a:r>
          </a:p>
          <a:p>
            <a:pPr marL="457200" indent="-457200" algn="l">
              <a:buFont typeface="+mj-lt"/>
              <a:buAutoNum type="arabicPeriod"/>
            </a:pPr>
            <a:r>
              <a:rPr lang="en-US" altLang="en-US" dirty="0">
                <a:solidFill>
                  <a:schemeClr val="tx1"/>
                </a:solidFill>
                <a:latin typeface="Cambria" panose="02040503050406030204" pitchFamily="18" charset="0"/>
                <a:cs typeface="Arial" panose="020B0604020202020204" pitchFamily="34" charset="0"/>
              </a:rPr>
              <a:t>Peraturan Perundang-undangan</a:t>
            </a:r>
          </a:p>
          <a:p>
            <a:pPr marL="457200" indent="-457200" algn="l">
              <a:buFont typeface="+mj-lt"/>
              <a:buAutoNum type="arabicPeriod"/>
            </a:pPr>
            <a:r>
              <a:rPr lang="en-US" altLang="en-US" dirty="0">
                <a:solidFill>
                  <a:schemeClr val="tx1"/>
                </a:solidFill>
                <a:latin typeface="Cambria" panose="02040503050406030204" pitchFamily="18" charset="0"/>
                <a:cs typeface="Arial" panose="020B0604020202020204" pitchFamily="34" charset="0"/>
              </a:rPr>
              <a:t>Kebiasaan (Hukum Kebiasaan/Adat)</a:t>
            </a:r>
          </a:p>
          <a:p>
            <a:pPr marL="342900" indent="-342900" algn="l">
              <a:buFont typeface="+mj-lt"/>
              <a:buAutoNum type="arabicPeriod"/>
            </a:pPr>
            <a:r>
              <a:rPr lang="en-US" altLang="en-US" dirty="0">
                <a:solidFill>
                  <a:schemeClr val="tx1"/>
                </a:solidFill>
                <a:latin typeface="Cambria" panose="02040503050406030204" pitchFamily="18" charset="0"/>
                <a:cs typeface="Arial" panose="020B0604020202020204" pitchFamily="34" charset="0"/>
              </a:rPr>
              <a:t>Yurisprudensi (Keputusan Hakim)</a:t>
            </a:r>
          </a:p>
          <a:p>
            <a:pPr marL="342900" indent="-342900" algn="l">
              <a:buFont typeface="+mj-lt"/>
              <a:buAutoNum type="arabicPeriod"/>
            </a:pPr>
            <a:r>
              <a:rPr lang="en-US" altLang="en-US" dirty="0">
                <a:solidFill>
                  <a:schemeClr val="tx1"/>
                </a:solidFill>
                <a:latin typeface="Cambria" panose="02040503050406030204" pitchFamily="18" charset="0"/>
                <a:cs typeface="Arial" panose="020B0604020202020204" pitchFamily="34" charset="0"/>
              </a:rPr>
              <a:t>Traktat (Perjanjian Internasional)</a:t>
            </a:r>
          </a:p>
          <a:p>
            <a:pPr marL="342900" indent="-342900" algn="l">
              <a:buFont typeface="+mj-lt"/>
              <a:buAutoNum type="arabicPeriod"/>
            </a:pPr>
            <a:r>
              <a:rPr lang="en-US" altLang="en-US" dirty="0">
                <a:solidFill>
                  <a:schemeClr val="tx1"/>
                </a:solidFill>
                <a:latin typeface="Cambria" panose="02040503050406030204" pitchFamily="18" charset="0"/>
                <a:cs typeface="Arial" panose="020B0604020202020204" pitchFamily="34" charset="0"/>
              </a:rPr>
              <a:t>Doktrin (Pendapat Ahli)</a:t>
            </a:r>
          </a:p>
          <a:p>
            <a:pPr algn="l">
              <a:buFont typeface="+mj-lt"/>
            </a:pPr>
            <a:endParaRPr lang="en-US" altLang="en-US" dirty="0">
              <a:solidFill>
                <a:schemeClr val="tx1"/>
              </a:solidFill>
              <a:latin typeface="Cambria" panose="02040503050406030204" pitchFamily="18" charset="0"/>
              <a:cs typeface="Arial" panose="020B0604020202020204" pitchFamily="34" charset="0"/>
            </a:endParaRPr>
          </a:p>
          <a:p>
            <a:pPr algn="l">
              <a:buFont typeface="+mj-lt"/>
            </a:pPr>
            <a:r>
              <a:rPr lang="en-US" altLang="en-US" dirty="0">
                <a:solidFill>
                  <a:schemeClr val="tx1"/>
                </a:solidFill>
                <a:latin typeface="Cambria" panose="02040503050406030204" pitchFamily="18" charset="0"/>
                <a:cs typeface="Arial" panose="020B0604020202020204" pitchFamily="34" charset="0"/>
              </a:rPr>
              <a:t>Fokus Indonesia: Peraturan Perundang-undangan adalah yang paling dominan (sejalan dengan sistem Civil Law).</a:t>
            </a: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p:nvPr/>
        </p:nvSpPr>
        <p:spPr>
          <a:xfrm>
            <a:off x="307340" y="601980"/>
            <a:ext cx="8296910" cy="535241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buFont typeface="Arial" panose="020B0604020202020204" pitchFamily="34" charset="0"/>
            </a:pPr>
            <a:r>
              <a:rPr lang="en-US" altLang="en-US" sz="2000" b="1" dirty="0">
                <a:solidFill>
                  <a:schemeClr val="tx1"/>
                </a:solidFill>
                <a:latin typeface="Cambria" panose="02040503050406030204" pitchFamily="18" charset="0"/>
                <a:cs typeface="Arial" panose="020B0604020202020204" pitchFamily="34" charset="0"/>
              </a:rPr>
              <a:t>Peraturan Perundang-undangan</a:t>
            </a:r>
          </a:p>
          <a:p>
            <a:pPr algn="ctr">
              <a:buFont typeface="Arial" panose="020B0604020202020204" pitchFamily="34" charset="0"/>
            </a:pPr>
            <a:endParaRPr lang="en-US" altLang="en-US" sz="2000" dirty="0">
              <a:solidFill>
                <a:schemeClr val="tx1"/>
              </a:solidFill>
              <a:latin typeface="Cambria" panose="02040503050406030204" pitchFamily="18" charset="0"/>
              <a:cs typeface="Arial" panose="020B0604020202020204" pitchFamily="34" charset="0"/>
            </a:endParaRPr>
          </a:p>
          <a:p>
            <a:pPr algn="just">
              <a:buFont typeface="Arial" panose="020B0604020202020204" pitchFamily="34" charset="0"/>
            </a:pPr>
            <a:r>
              <a:rPr lang="en-US" altLang="en-US" sz="2000" dirty="0">
                <a:solidFill>
                  <a:schemeClr val="tx1"/>
                </a:solidFill>
                <a:latin typeface="Cambria" panose="02040503050406030204" pitchFamily="18" charset="0"/>
                <a:cs typeface="Arial" panose="020B0604020202020204" pitchFamily="34" charset="0"/>
              </a:rPr>
              <a:t>Prinsip Utama: Asas Hierarki Perundang-undangan (Lex Superior Derogat Legi Inferiori).</a:t>
            </a:r>
          </a:p>
          <a:p>
            <a:pPr marL="342900" indent="-342900" algn="l">
              <a:buFont typeface="Arial" panose="020B0604020202020204" pitchFamily="34" charset="0"/>
              <a:buChar char="•"/>
            </a:pPr>
            <a:r>
              <a:rPr lang="en-ID" sz="2000" dirty="0" err="1">
                <a:solidFill>
                  <a:schemeClr val="tx1"/>
                </a:solidFill>
                <a:latin typeface="Cambria" panose="02040503050406030204" pitchFamily="18" charset="0"/>
                <a:cs typeface="Arial" panose="020B0604020202020204" pitchFamily="34" charset="0"/>
                <a:sym typeface="+mn-ea"/>
              </a:rPr>
              <a:t>Suatu</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peraturan</a:t>
            </a:r>
            <a:r>
              <a:rPr lang="en-ID" sz="2000" dirty="0">
                <a:solidFill>
                  <a:schemeClr val="tx1"/>
                </a:solidFill>
                <a:latin typeface="Cambria" panose="02040503050406030204" pitchFamily="18" charset="0"/>
                <a:cs typeface="Arial" panose="020B0604020202020204" pitchFamily="34" charset="0"/>
                <a:sym typeface="+mn-ea"/>
              </a:rPr>
              <a:t> negara </a:t>
            </a:r>
            <a:r>
              <a:rPr lang="en-ID" sz="2000" dirty="0" err="1">
                <a:solidFill>
                  <a:schemeClr val="tx1"/>
                </a:solidFill>
                <a:latin typeface="Cambria" panose="02040503050406030204" pitchFamily="18" charset="0"/>
                <a:cs typeface="Arial" panose="020B0604020202020204" pitchFamily="34" charset="0"/>
                <a:sym typeface="+mn-ea"/>
              </a:rPr>
              <a:t>yg</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mempunyai</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kekuatan</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hukum</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yg</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mengikat</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diadakan</a:t>
            </a:r>
            <a:r>
              <a:rPr lang="en-ID" sz="2000" dirty="0">
                <a:solidFill>
                  <a:schemeClr val="tx1"/>
                </a:solidFill>
                <a:latin typeface="Cambria" panose="02040503050406030204" pitchFamily="18" charset="0"/>
                <a:cs typeface="Arial" panose="020B0604020202020204" pitchFamily="34" charset="0"/>
                <a:sym typeface="+mn-ea"/>
              </a:rPr>
              <a:t> dan </a:t>
            </a:r>
            <a:r>
              <a:rPr lang="en-ID" sz="2000" dirty="0" err="1">
                <a:solidFill>
                  <a:schemeClr val="tx1"/>
                </a:solidFill>
                <a:latin typeface="Cambria" panose="02040503050406030204" pitchFamily="18" charset="0"/>
                <a:cs typeface="Arial" panose="020B0604020202020204" pitchFamily="34" charset="0"/>
                <a:sym typeface="+mn-ea"/>
              </a:rPr>
              <a:t>dipelihara</a:t>
            </a:r>
            <a:r>
              <a:rPr lang="en-ID" sz="2000" dirty="0">
                <a:solidFill>
                  <a:schemeClr val="tx1"/>
                </a:solidFill>
                <a:latin typeface="Cambria" panose="02040503050406030204" pitchFamily="18" charset="0"/>
                <a:cs typeface="Arial" panose="020B0604020202020204" pitchFamily="34" charset="0"/>
                <a:sym typeface="+mn-ea"/>
              </a:rPr>
              <a:t> oleh </a:t>
            </a:r>
            <a:r>
              <a:rPr lang="en-ID" sz="2000" dirty="0" err="1">
                <a:solidFill>
                  <a:schemeClr val="tx1"/>
                </a:solidFill>
                <a:latin typeface="Cambria" panose="02040503050406030204" pitchFamily="18" charset="0"/>
                <a:cs typeface="Arial" panose="020B0604020202020204" pitchFamily="34" charset="0"/>
                <a:sym typeface="+mn-ea"/>
              </a:rPr>
              <a:t>penguasa</a:t>
            </a:r>
            <a:r>
              <a:rPr lang="en-ID" sz="2000" dirty="0">
                <a:solidFill>
                  <a:schemeClr val="tx1"/>
                </a:solidFill>
                <a:latin typeface="Cambria" panose="02040503050406030204" pitchFamily="18" charset="0"/>
                <a:cs typeface="Arial" panose="020B0604020202020204" pitchFamily="34" charset="0"/>
                <a:sym typeface="+mn-ea"/>
              </a:rPr>
              <a:t> negara.</a:t>
            </a:r>
            <a:endParaRPr lang="en-ID" sz="2000" dirty="0">
              <a:solidFill>
                <a:schemeClr val="tx1"/>
              </a:solidFill>
              <a:latin typeface="Cambria" panose="02040503050406030204" pitchFamily="18" charset="0"/>
              <a:cs typeface="Arial" panose="020B0604020202020204" pitchFamily="34" charset="0"/>
            </a:endParaRPr>
          </a:p>
          <a:p>
            <a:pPr marL="342900" indent="-342900" algn="l">
              <a:buFont typeface="Arial" panose="020B0604020202020204" pitchFamily="34" charset="0"/>
              <a:buChar char="•"/>
            </a:pPr>
            <a:r>
              <a:rPr lang="en-ID" sz="2000" dirty="0" err="1">
                <a:solidFill>
                  <a:schemeClr val="tx1"/>
                </a:solidFill>
                <a:latin typeface="Cambria" panose="02040503050406030204" pitchFamily="18" charset="0"/>
                <a:cs typeface="Arial" panose="020B0604020202020204" pitchFamily="34" charset="0"/>
                <a:sym typeface="+mn-ea"/>
              </a:rPr>
              <a:t>Syarat</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berlakunya</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suatu</a:t>
            </a:r>
            <a:r>
              <a:rPr lang="en-ID" sz="2000" dirty="0">
                <a:solidFill>
                  <a:schemeClr val="tx1"/>
                </a:solidFill>
                <a:latin typeface="Cambria" panose="02040503050406030204" pitchFamily="18" charset="0"/>
                <a:cs typeface="Arial" panose="020B0604020202020204" pitchFamily="34" charset="0"/>
                <a:sym typeface="+mn-ea"/>
              </a:rPr>
              <a:t> UU </a:t>
            </a:r>
            <a:r>
              <a:rPr lang="en-ID" sz="2000" dirty="0" err="1">
                <a:solidFill>
                  <a:schemeClr val="tx1"/>
                </a:solidFill>
                <a:latin typeface="Cambria" panose="02040503050406030204" pitchFamily="18" charset="0"/>
                <a:cs typeface="Arial" panose="020B0604020202020204" pitchFamily="34" charset="0"/>
                <a:sym typeface="+mn-ea"/>
              </a:rPr>
              <a:t>adl</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diundangkan</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dalam</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Lembaran</a:t>
            </a:r>
            <a:r>
              <a:rPr lang="en-ID" sz="2000" dirty="0">
                <a:solidFill>
                  <a:schemeClr val="tx1"/>
                </a:solidFill>
                <a:latin typeface="Cambria" panose="02040503050406030204" pitchFamily="18" charset="0"/>
                <a:cs typeface="Arial" panose="020B0604020202020204" pitchFamily="34" charset="0"/>
                <a:sym typeface="+mn-ea"/>
              </a:rPr>
              <a:t> Negara (LN) oleh Menteri/</a:t>
            </a:r>
            <a:r>
              <a:rPr lang="en-ID" sz="2000" dirty="0" err="1">
                <a:solidFill>
                  <a:schemeClr val="tx1"/>
                </a:solidFill>
                <a:latin typeface="Cambria" panose="02040503050406030204" pitchFamily="18" charset="0"/>
                <a:cs typeface="Arial" panose="020B0604020202020204" pitchFamily="34" charset="0"/>
                <a:sym typeface="+mn-ea"/>
              </a:rPr>
              <a:t>Sekretaris</a:t>
            </a:r>
            <a:r>
              <a:rPr lang="en-ID" sz="2000" dirty="0">
                <a:solidFill>
                  <a:schemeClr val="tx1"/>
                </a:solidFill>
                <a:latin typeface="Cambria" panose="02040503050406030204" pitchFamily="18" charset="0"/>
                <a:cs typeface="Arial" panose="020B0604020202020204" pitchFamily="34" charset="0"/>
                <a:sym typeface="+mn-ea"/>
              </a:rPr>
              <a:t> Negara, </a:t>
            </a:r>
            <a:r>
              <a:rPr lang="en-ID" sz="2000" dirty="0" err="1">
                <a:solidFill>
                  <a:schemeClr val="tx1"/>
                </a:solidFill>
                <a:latin typeface="Cambria" panose="02040503050406030204" pitchFamily="18" charset="0"/>
                <a:cs typeface="Arial" panose="020B0604020202020204" pitchFamily="34" charset="0"/>
                <a:sym typeface="+mn-ea"/>
              </a:rPr>
              <a:t>menurut</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tgl</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yg</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ditentukan</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dlm</a:t>
            </a:r>
            <a:r>
              <a:rPr lang="en-ID" sz="2000" dirty="0">
                <a:solidFill>
                  <a:schemeClr val="tx1"/>
                </a:solidFill>
                <a:latin typeface="Cambria" panose="02040503050406030204" pitchFamily="18" charset="0"/>
                <a:cs typeface="Arial" panose="020B0604020202020204" pitchFamily="34" charset="0"/>
                <a:sym typeface="+mn-ea"/>
              </a:rPr>
              <a:t> UU.</a:t>
            </a:r>
            <a:endParaRPr lang="en-ID" sz="2000" dirty="0">
              <a:solidFill>
                <a:schemeClr val="tx1"/>
              </a:solidFill>
              <a:latin typeface="Cambria" panose="02040503050406030204" pitchFamily="18" charset="0"/>
              <a:cs typeface="Arial" panose="020B0604020202020204" pitchFamily="34" charset="0"/>
            </a:endParaRPr>
          </a:p>
          <a:p>
            <a:pPr marL="342900" indent="-342900" algn="l">
              <a:buFont typeface="Arial" panose="020B0604020202020204" pitchFamily="34" charset="0"/>
              <a:buChar char="•"/>
            </a:pPr>
            <a:r>
              <a:rPr lang="en-ID" sz="2000" dirty="0" err="1">
                <a:solidFill>
                  <a:schemeClr val="tx1"/>
                </a:solidFill>
                <a:latin typeface="Cambria" panose="02040503050406030204" pitchFamily="18" charset="0"/>
                <a:cs typeface="Arial" panose="020B0604020202020204" pitchFamily="34" charset="0"/>
                <a:sym typeface="+mn-ea"/>
              </a:rPr>
              <a:t>Berakhirnya</a:t>
            </a:r>
            <a:r>
              <a:rPr lang="en-ID" sz="2000" dirty="0">
                <a:solidFill>
                  <a:schemeClr val="tx1"/>
                </a:solidFill>
                <a:latin typeface="Cambria" panose="02040503050406030204" pitchFamily="18" charset="0"/>
                <a:cs typeface="Arial" panose="020B0604020202020204" pitchFamily="34" charset="0"/>
                <a:sym typeface="+mn-ea"/>
              </a:rPr>
              <a:t> UU </a:t>
            </a:r>
            <a:r>
              <a:rPr lang="en-ID" sz="2000" dirty="0" err="1">
                <a:solidFill>
                  <a:schemeClr val="tx1"/>
                </a:solidFill>
                <a:latin typeface="Cambria" panose="02040503050406030204" pitchFamily="18" charset="0"/>
                <a:cs typeface="Arial" panose="020B0604020202020204" pitchFamily="34" charset="0"/>
                <a:sym typeface="+mn-ea"/>
              </a:rPr>
              <a:t>jika</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jangka</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waktu</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berlaku</a:t>
            </a:r>
            <a:r>
              <a:rPr lang="en-ID" sz="2000" dirty="0">
                <a:solidFill>
                  <a:schemeClr val="tx1"/>
                </a:solidFill>
                <a:latin typeface="Cambria" panose="02040503050406030204" pitchFamily="18" charset="0"/>
                <a:cs typeface="Arial" panose="020B0604020202020204" pitchFamily="34" charset="0"/>
                <a:sym typeface="+mn-ea"/>
              </a:rPr>
              <a:t> UU </a:t>
            </a:r>
            <a:r>
              <a:rPr lang="en-ID" sz="2000" dirty="0" err="1">
                <a:solidFill>
                  <a:schemeClr val="tx1"/>
                </a:solidFill>
                <a:latin typeface="Cambria" panose="02040503050406030204" pitchFamily="18" charset="0"/>
                <a:cs typeface="Arial" panose="020B0604020202020204" pitchFamily="34" charset="0"/>
                <a:sym typeface="+mn-ea"/>
              </a:rPr>
              <a:t>sdh</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lampau</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hal</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dlm</a:t>
            </a:r>
            <a:r>
              <a:rPr lang="en-ID" sz="2000" dirty="0">
                <a:solidFill>
                  <a:schemeClr val="tx1"/>
                </a:solidFill>
                <a:latin typeface="Cambria" panose="02040503050406030204" pitchFamily="18" charset="0"/>
                <a:cs typeface="Arial" panose="020B0604020202020204" pitchFamily="34" charset="0"/>
                <a:sym typeface="+mn-ea"/>
              </a:rPr>
              <a:t> UU </a:t>
            </a:r>
            <a:r>
              <a:rPr lang="en-ID" sz="2000" dirty="0" err="1">
                <a:solidFill>
                  <a:schemeClr val="tx1"/>
                </a:solidFill>
                <a:latin typeface="Cambria" panose="02040503050406030204" pitchFamily="18" charset="0"/>
                <a:cs typeface="Arial" panose="020B0604020202020204" pitchFamily="34" charset="0"/>
                <a:sym typeface="+mn-ea"/>
              </a:rPr>
              <a:t>sdh</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tdk</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ada</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lagi</a:t>
            </a:r>
            <a:r>
              <a:rPr lang="en-ID" sz="2000" dirty="0">
                <a:solidFill>
                  <a:schemeClr val="tx1"/>
                </a:solidFill>
                <a:latin typeface="Cambria" panose="02040503050406030204" pitchFamily="18" charset="0"/>
                <a:cs typeface="Arial" panose="020B0604020202020204" pitchFamily="34" charset="0"/>
                <a:sym typeface="+mn-ea"/>
              </a:rPr>
              <a:t>, UU </a:t>
            </a:r>
            <a:r>
              <a:rPr lang="en-ID" sz="2000" dirty="0" err="1">
                <a:solidFill>
                  <a:schemeClr val="tx1"/>
                </a:solidFill>
                <a:latin typeface="Cambria" panose="02040503050406030204" pitchFamily="18" charset="0"/>
                <a:cs typeface="Arial" panose="020B0604020202020204" pitchFamily="34" charset="0"/>
                <a:sym typeface="+mn-ea"/>
              </a:rPr>
              <a:t>dicabut</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telah</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diadakan</a:t>
            </a:r>
            <a:r>
              <a:rPr lang="en-ID" sz="2000" dirty="0">
                <a:solidFill>
                  <a:schemeClr val="tx1"/>
                </a:solidFill>
                <a:latin typeface="Cambria" panose="02040503050406030204" pitchFamily="18" charset="0"/>
                <a:cs typeface="Arial" panose="020B0604020202020204" pitchFamily="34" charset="0"/>
                <a:sym typeface="+mn-ea"/>
              </a:rPr>
              <a:t> UU </a:t>
            </a:r>
            <a:r>
              <a:rPr lang="en-ID" sz="2000" dirty="0" err="1">
                <a:solidFill>
                  <a:schemeClr val="tx1"/>
                </a:solidFill>
                <a:latin typeface="Cambria" panose="02040503050406030204" pitchFamily="18" charset="0"/>
                <a:cs typeface="Arial" panose="020B0604020202020204" pitchFamily="34" charset="0"/>
                <a:sym typeface="+mn-ea"/>
              </a:rPr>
              <a:t>baru</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yg</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isinya</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bertentangan</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dgn</a:t>
            </a:r>
            <a:r>
              <a:rPr lang="en-ID" sz="2000" dirty="0">
                <a:solidFill>
                  <a:schemeClr val="tx1"/>
                </a:solidFill>
                <a:latin typeface="Cambria" panose="02040503050406030204" pitchFamily="18" charset="0"/>
                <a:cs typeface="Arial" panose="020B0604020202020204" pitchFamily="34" charset="0"/>
                <a:sym typeface="+mn-ea"/>
              </a:rPr>
              <a:t> UU </a:t>
            </a:r>
            <a:r>
              <a:rPr lang="en-ID" sz="2000" dirty="0" err="1">
                <a:solidFill>
                  <a:schemeClr val="tx1"/>
                </a:solidFill>
                <a:latin typeface="Cambria" panose="02040503050406030204" pitchFamily="18" charset="0"/>
                <a:cs typeface="Arial" panose="020B0604020202020204" pitchFamily="34" charset="0"/>
                <a:sym typeface="+mn-ea"/>
              </a:rPr>
              <a:t>yg</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dahulu</a:t>
            </a:r>
            <a:r>
              <a:rPr lang="en-ID" sz="2000" dirty="0">
                <a:solidFill>
                  <a:schemeClr val="tx1"/>
                </a:solidFill>
                <a:latin typeface="Cambria" panose="02040503050406030204" pitchFamily="18" charset="0"/>
                <a:cs typeface="Arial" panose="020B0604020202020204" pitchFamily="34" charset="0"/>
                <a:sym typeface="+mn-ea"/>
              </a:rPr>
              <a:t> </a:t>
            </a:r>
            <a:r>
              <a:rPr lang="en-ID" sz="2000" dirty="0" err="1">
                <a:solidFill>
                  <a:schemeClr val="tx1"/>
                </a:solidFill>
                <a:latin typeface="Cambria" panose="02040503050406030204" pitchFamily="18" charset="0"/>
                <a:cs typeface="Arial" panose="020B0604020202020204" pitchFamily="34" charset="0"/>
                <a:sym typeface="+mn-ea"/>
              </a:rPr>
              <a:t>berlaku</a:t>
            </a:r>
            <a:r>
              <a:rPr lang="en-ID" sz="2000" dirty="0">
                <a:solidFill>
                  <a:schemeClr val="tx1"/>
                </a:solidFill>
                <a:latin typeface="Cambria" panose="02040503050406030204" pitchFamily="18" charset="0"/>
                <a:cs typeface="Arial" panose="020B0604020202020204" pitchFamily="34" charset="0"/>
                <a:sym typeface="+mn-ea"/>
              </a:rPr>
              <a:t>.</a:t>
            </a:r>
            <a:endParaRPr lang="en-ID" sz="2000" dirty="0">
              <a:solidFill>
                <a:schemeClr val="tx1"/>
              </a:solidFill>
              <a:latin typeface="Cambria" panose="02040503050406030204" pitchFamily="18" charset="0"/>
              <a:cs typeface="Arial" panose="020B0604020202020204" pitchFamily="34" charset="0"/>
            </a:endParaRPr>
          </a:p>
          <a:p>
            <a:pPr algn="just">
              <a:buFont typeface="Arial" panose="020B0604020202020204" pitchFamily="34" charset="0"/>
            </a:pPr>
            <a:endParaRPr lang="en-US" altLang="en-US" sz="2000" dirty="0">
              <a:solidFill>
                <a:schemeClr val="tx1"/>
              </a:solidFill>
              <a:latin typeface="Cambria" panose="02040503050406030204" pitchFamily="18" charset="0"/>
              <a:cs typeface="Arial" panose="020B0604020202020204" pitchFamily="34" charset="0"/>
            </a:endParaRPr>
          </a:p>
          <a:p>
            <a:pPr algn="just">
              <a:buFont typeface="Arial" panose="020B0604020202020204" pitchFamily="34" charset="0"/>
            </a:pPr>
            <a:r>
              <a:rPr lang="en-US" altLang="en-US" sz="2000" dirty="0">
                <a:solidFill>
                  <a:schemeClr val="tx1"/>
                </a:solidFill>
                <a:latin typeface="Cambria" panose="02040503050406030204" pitchFamily="18" charset="0"/>
                <a:cs typeface="Arial" panose="020B0604020202020204" pitchFamily="34" charset="0"/>
              </a:rPr>
              <a:t>Contoh: UU No. 12 Tahun 2011 tentang Pembentukan Peraturan Perundang-undangan menetapkan urutan dari UUD 1945 hingga Peraturan Daerah. Fungsi: Menciptakan kepastian hukum karena aturannya tertulis.</a:t>
            </a: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539552" y="2708920"/>
            <a:ext cx="8229600" cy="1143000"/>
          </a:xfrm>
          <a:prstGeom prst="rect">
            <a:avLst/>
          </a:prstGeom>
        </p:spPr>
        <p:txBody>
          <a:bodyPr vert="horz" lIns="91440" tIns="45720" rIns="91440" bIns="45720" rtlCol="0" anchor="ctr">
            <a:normAutofit fontScale="97500"/>
          </a:bodyPr>
          <a:lstStyle/>
          <a:p>
            <a:pPr lvl="0" algn="ctr">
              <a:spcBef>
                <a:spcPct val="0"/>
              </a:spcBef>
              <a:defRPr/>
            </a:pPr>
            <a:r>
              <a:rPr lang="sv-SE" sz="3200" b="1" dirty="0">
                <a:latin typeface="Arial" panose="020B0604020202020204" pitchFamily="34" charset="0"/>
                <a:ea typeface="+mj-ea"/>
                <a:cs typeface="Arial" panose="020B0604020202020204" pitchFamily="34" charset="0"/>
              </a:rPr>
              <a:t>Bagaimana jika di dalam UU tidak tercantum tanggal berlakunya? </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457200" y="718185"/>
            <a:ext cx="8395335" cy="5408295"/>
          </a:xfrm>
          <a:prstGeom prst="rect">
            <a:avLst/>
          </a:prstGeom>
        </p:spPr>
        <p:txBody>
          <a:bodyPr vert="horz" lIns="91440" tIns="45720" rIns="91440" bIns="45720" rtlCol="0">
            <a:normAutofit fontScale="87500" lnSpcReduction="2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buFont typeface="Arial" panose="020B0604020202020204" pitchFamily="34" charset="0"/>
            </a:pPr>
            <a:r>
              <a:rPr lang="en-US" altLang="en-US" b="1" dirty="0">
                <a:solidFill>
                  <a:schemeClr val="tx1"/>
                </a:solidFill>
                <a:latin typeface="Cambria" panose="02040503050406030204" pitchFamily="18" charset="0"/>
                <a:cs typeface="Arial" panose="020B0604020202020204" pitchFamily="34" charset="0"/>
              </a:rPr>
              <a:t>Yurisprudensi</a:t>
            </a:r>
          </a:p>
          <a:p>
            <a:pPr algn="just">
              <a:buFont typeface="Arial" panose="020B0604020202020204" pitchFamily="34" charset="0"/>
            </a:pPr>
            <a:endParaRPr lang="en-US" altLang="en-US" dirty="0">
              <a:solidFill>
                <a:schemeClr val="tx1"/>
              </a:solidFill>
              <a:latin typeface="Cambria" panose="02040503050406030204" pitchFamily="18" charset="0"/>
              <a:cs typeface="Arial" panose="020B0604020202020204" pitchFamily="34" charset="0"/>
            </a:endParaRPr>
          </a:p>
          <a:p>
            <a:pPr algn="just">
              <a:buFont typeface="Arial" panose="020B0604020202020204" pitchFamily="34" charset="0"/>
            </a:pPr>
            <a:r>
              <a:rPr lang="en-US" altLang="en-US" dirty="0">
                <a:solidFill>
                  <a:schemeClr val="tx1"/>
                </a:solidFill>
                <a:latin typeface="Cambria" panose="02040503050406030204" pitchFamily="18" charset="0"/>
                <a:cs typeface="Arial" panose="020B0604020202020204" pitchFamily="34" charset="0"/>
              </a:rPr>
              <a:t>Definisi: Keputusan hakim terdahulu yang dijadikan dasar (pedoman) bagi hakim lain untuk menyelesaikan perkara yang serupa.</a:t>
            </a:r>
          </a:p>
          <a:p>
            <a:pPr algn="just">
              <a:buFont typeface="Arial" panose="020B0604020202020204" pitchFamily="34" charset="0"/>
            </a:pPr>
            <a:endParaRPr lang="en-US" altLang="en-US" dirty="0">
              <a:solidFill>
                <a:schemeClr val="tx1"/>
              </a:solidFill>
              <a:latin typeface="Cambria" panose="02040503050406030204" pitchFamily="18" charset="0"/>
              <a:cs typeface="Arial" panose="020B0604020202020204" pitchFamily="34" charset="0"/>
            </a:endParaRPr>
          </a:p>
          <a:p>
            <a:pPr algn="just">
              <a:buFont typeface="Arial" panose="020B0604020202020204" pitchFamily="34" charset="0"/>
            </a:pPr>
            <a:r>
              <a:rPr lang="en-US" altLang="en-US" dirty="0">
                <a:solidFill>
                  <a:schemeClr val="tx1"/>
                </a:solidFill>
                <a:latin typeface="Cambria" panose="02040503050406030204" pitchFamily="18" charset="0"/>
                <a:cs typeface="Arial" panose="020B0604020202020204" pitchFamily="34" charset="0"/>
              </a:rPr>
              <a:t>Contoh Yurisprudensi Tetap: Putusan Mahkamah Agung (MA) yang secara berulang kali memutuskan bahwa penolakan surat kabar untuk memuat hak jawab dianggap sebagai perbuatan melawan hukum (melanggar UU Pers).</a:t>
            </a:r>
          </a:p>
          <a:p>
            <a:pPr algn="just">
              <a:buFont typeface="Arial" panose="020B0604020202020204" pitchFamily="34" charset="0"/>
            </a:pPr>
            <a:endParaRPr lang="en-US" altLang="en-US" dirty="0">
              <a:solidFill>
                <a:schemeClr val="tx1"/>
              </a:solidFill>
              <a:latin typeface="Cambria" panose="02040503050406030204" pitchFamily="18" charset="0"/>
              <a:cs typeface="Arial" panose="020B0604020202020204" pitchFamily="34" charset="0"/>
            </a:endParaRPr>
          </a:p>
          <a:p>
            <a:pPr algn="just">
              <a:buFont typeface="Arial" panose="020B0604020202020204" pitchFamily="34" charset="0"/>
            </a:pPr>
            <a:r>
              <a:rPr lang="en-US" altLang="en-US" dirty="0">
                <a:solidFill>
                  <a:schemeClr val="tx1"/>
                </a:solidFill>
                <a:latin typeface="Cambria" panose="02040503050406030204" pitchFamily="18" charset="0"/>
                <a:cs typeface="Arial" panose="020B0604020202020204" pitchFamily="34" charset="0"/>
              </a:rPr>
              <a:t>Fungsi: Hakim di bawah MA (PT dan PN) sering menggunakan putusan MA ini sebagai pedoman (walaupun tidak wajib terikat), sehingga menciptakan kesatuan hukum dalam praktik.</a:t>
            </a:r>
            <a:endParaRPr lang="en-ID" dirty="0">
              <a:solidFill>
                <a:schemeClr val="tx1"/>
              </a:solidFill>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318770" y="574675"/>
            <a:ext cx="8533765" cy="576834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buFont typeface="Arial" panose="020B0604020202020204" pitchFamily="34" charset="0"/>
            </a:pPr>
            <a:r>
              <a:rPr lang="en-US" altLang="en-US" sz="2000" b="1" dirty="0">
                <a:solidFill>
                  <a:schemeClr val="tx1"/>
                </a:solidFill>
                <a:latin typeface="Cambria" panose="02040503050406030204" pitchFamily="18" charset="0"/>
                <a:cs typeface="Arial" panose="020B0604020202020204" pitchFamily="34" charset="0"/>
              </a:rPr>
              <a:t>Kebiasaan &amp; Doktrin</a:t>
            </a:r>
          </a:p>
          <a:p>
            <a:pPr algn="ctr">
              <a:buFont typeface="Arial" panose="020B0604020202020204" pitchFamily="34" charset="0"/>
            </a:pPr>
            <a:endParaRPr lang="en-US" altLang="en-US" sz="2000" dirty="0">
              <a:solidFill>
                <a:schemeClr val="tx1"/>
              </a:solidFill>
              <a:latin typeface="Cambria" panose="02040503050406030204" pitchFamily="18" charset="0"/>
              <a:cs typeface="Arial" panose="020B0604020202020204" pitchFamily="34" charset="0"/>
            </a:endParaRPr>
          </a:p>
          <a:p>
            <a:pPr algn="just">
              <a:buFont typeface="Arial" panose="020B0604020202020204" pitchFamily="34" charset="0"/>
            </a:pPr>
            <a:r>
              <a:rPr lang="en-US" altLang="en-US" sz="2000" dirty="0">
                <a:solidFill>
                  <a:schemeClr val="tx1"/>
                </a:solidFill>
                <a:latin typeface="Cambria" panose="02040503050406030204" pitchFamily="18" charset="0"/>
                <a:cs typeface="Arial" panose="020B0604020202020204" pitchFamily="34" charset="0"/>
              </a:rPr>
              <a:t>A. Kebiasaan (Hukum Kebiasaan)</a:t>
            </a:r>
          </a:p>
          <a:p>
            <a:pPr algn="just">
              <a:buFont typeface="Arial" panose="020B0604020202020204" pitchFamily="34" charset="0"/>
            </a:pPr>
            <a:r>
              <a:rPr lang="en-US" altLang="en-US" sz="2000" dirty="0">
                <a:solidFill>
                  <a:schemeClr val="tx1"/>
                </a:solidFill>
                <a:latin typeface="Cambria" panose="02040503050406030204" pitchFamily="18" charset="0"/>
                <a:cs typeface="Arial" panose="020B0604020202020204" pitchFamily="34" charset="0"/>
              </a:rPr>
              <a:t>Syarat menjadi hukum: Dilakukan secara terus menerus (materiil) dan keyakinan bahwa itu adalah kewajiban hukum (opinio necessitatis).</a:t>
            </a:r>
          </a:p>
          <a:p>
            <a:pPr algn="just">
              <a:buFont typeface="Arial" panose="020B0604020202020204" pitchFamily="34" charset="0"/>
            </a:pPr>
            <a:r>
              <a:rPr lang="en-US" altLang="en-US" sz="2000" dirty="0">
                <a:solidFill>
                  <a:schemeClr val="tx1"/>
                </a:solidFill>
                <a:latin typeface="Cambria" panose="02040503050406030204" pitchFamily="18" charset="0"/>
                <a:cs typeface="Arial" panose="020B0604020202020204" pitchFamily="34" charset="0"/>
              </a:rPr>
              <a:t>Contoh: Dalam Hukum Dagang, praktik Letter of Credit (L/C) sebagai metode pembayaran internasional yang diterima secara universal.</a:t>
            </a:r>
          </a:p>
          <a:p>
            <a:pPr algn="just">
              <a:buFont typeface="Arial" panose="020B0604020202020204" pitchFamily="34" charset="0"/>
            </a:pPr>
            <a:r>
              <a:rPr lang="en-US" altLang="en-US" sz="2000" dirty="0">
                <a:solidFill>
                  <a:schemeClr val="tx1"/>
                </a:solidFill>
                <a:latin typeface="Cambria" panose="02040503050406030204" pitchFamily="18" charset="0"/>
                <a:cs typeface="Arial" panose="020B0604020202020204" pitchFamily="34" charset="0"/>
              </a:rPr>
              <a:t>Pembahasan: Hukum kebiasaan akan menjadi formal ketika diakui atau dikuatkan oleh Undang-Undang atau putusan hakim.</a:t>
            </a:r>
          </a:p>
          <a:p>
            <a:pPr algn="just">
              <a:buFont typeface="Arial" panose="020B0604020202020204" pitchFamily="34" charset="0"/>
            </a:pPr>
            <a:endParaRPr lang="en-US" altLang="en-US" sz="2000" dirty="0">
              <a:solidFill>
                <a:schemeClr val="tx1"/>
              </a:solidFill>
              <a:latin typeface="Cambria" panose="02040503050406030204" pitchFamily="18" charset="0"/>
              <a:cs typeface="Arial" panose="020B0604020202020204" pitchFamily="34" charset="0"/>
            </a:endParaRPr>
          </a:p>
          <a:p>
            <a:pPr algn="just">
              <a:buFont typeface="Arial" panose="020B0604020202020204" pitchFamily="34" charset="0"/>
            </a:pPr>
            <a:r>
              <a:rPr lang="en-US" altLang="en-US" sz="2000" dirty="0">
                <a:solidFill>
                  <a:schemeClr val="tx1"/>
                </a:solidFill>
                <a:latin typeface="Cambria" panose="02040503050406030204" pitchFamily="18" charset="0"/>
                <a:cs typeface="Arial" panose="020B0604020202020204" pitchFamily="34" charset="0"/>
              </a:rPr>
              <a:t>B. Doktrin (Pendapat Ahli Hukum)</a:t>
            </a:r>
          </a:p>
          <a:p>
            <a:pPr algn="just">
              <a:buFont typeface="Arial" panose="020B0604020202020204" pitchFamily="34" charset="0"/>
            </a:pPr>
            <a:r>
              <a:rPr lang="en-US" altLang="en-US" sz="2000" dirty="0">
                <a:solidFill>
                  <a:schemeClr val="tx1"/>
                </a:solidFill>
                <a:latin typeface="Cambria" panose="02040503050406030204" pitchFamily="18" charset="0"/>
                <a:cs typeface="Arial" panose="020B0604020202020204" pitchFamily="34" charset="0"/>
              </a:rPr>
              <a:t>Contoh: Pendapat Prof. Soepomo tentang sifat kekeluargaan dalam Hukum Perdata Indonesia yang memengaruhi pembentukan UU Perkawinan.</a:t>
            </a:r>
          </a:p>
          <a:p>
            <a:pPr algn="just">
              <a:buFont typeface="Arial" panose="020B0604020202020204" pitchFamily="34" charset="0"/>
            </a:pPr>
            <a:r>
              <a:rPr lang="en-US" altLang="en-US" sz="2000" dirty="0">
                <a:solidFill>
                  <a:schemeClr val="tx1"/>
                </a:solidFill>
                <a:latin typeface="Cambria" panose="02040503050406030204" pitchFamily="18" charset="0"/>
                <a:cs typeface="Arial" panose="020B0604020202020204" pitchFamily="34" charset="0"/>
              </a:rPr>
              <a:t>Pembahasan: Doktrin menjadi sumber hukum formil jika ia memengaruhi hakim dalam mengambil keputusan atau memengaruhi pembuat undang-undang dalam merumuskan aturan.</a:t>
            </a:r>
          </a:p>
        </p:txBody>
      </p:sp>
    </p:spTree>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TotalTime>
  <Words>1939</Words>
  <Application>Microsoft Office PowerPoint</Application>
  <PresentationFormat>On-screen Show (4:3)</PresentationFormat>
  <Paragraphs>173</Paragraphs>
  <Slides>27</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484</cp:revision>
  <cp:lastPrinted>2017-08-29T02:54:00Z</cp:lastPrinted>
  <dcterms:created xsi:type="dcterms:W3CDTF">2010-04-18T12:06:00Z</dcterms:created>
  <dcterms:modified xsi:type="dcterms:W3CDTF">2025-10-07T03:37:59Z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5EADAD992C024BB2B9E34565C61511DB_13</vt:lpwstr>
  </property>
  <property fmtid="{D5CDD505-2E9C-101B-9397-08002B2CF9AE}" pid="3" name="KSOProductBuildVer">
    <vt:lpwstr>1033-12.2.0.22549</vt:lpwstr>
  </property>
</Properties>
</file>